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png" ContentType="image/png"/>
  <Default Extension="rels" ContentType="application/vnd.openxmlformats-package.relationships+xml"/>
  <Default Extension="tif" ContentType="image/tif"/>
  <Default Extension="tiff" ContentType="image/tiff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4"/>
  </p:notesMasterIdLst>
  <p:sldIdLst>
    <p:sldId id="617" r:id="rId2"/>
    <p:sldId id="654" r:id="rId3"/>
    <p:sldId id="680" r:id="rId4"/>
    <p:sldId id="333" r:id="rId5"/>
    <p:sldId id="370" r:id="rId6"/>
    <p:sldId id="681" r:id="rId7"/>
    <p:sldId id="336" r:id="rId8"/>
    <p:sldId id="374" r:id="rId9"/>
    <p:sldId id="379" r:id="rId10"/>
    <p:sldId id="385" r:id="rId11"/>
    <p:sldId id="682" r:id="rId12"/>
    <p:sldId id="389" r:id="rId13"/>
    <p:sldId id="655" r:id="rId14"/>
    <p:sldId id="401" r:id="rId15"/>
    <p:sldId id="402" r:id="rId16"/>
    <p:sldId id="424" r:id="rId17"/>
    <p:sldId id="497" r:id="rId18"/>
    <p:sldId id="543" r:id="rId19"/>
    <p:sldId id="603" r:id="rId20"/>
    <p:sldId id="604" r:id="rId21"/>
    <p:sldId id="551" r:id="rId22"/>
    <p:sldId id="605" r:id="rId23"/>
    <p:sldId id="683" r:id="rId24"/>
    <p:sldId id="330" r:id="rId25"/>
    <p:sldId id="272" r:id="rId26"/>
    <p:sldId id="355" r:id="rId27"/>
    <p:sldId id="346" r:id="rId28"/>
    <p:sldId id="357" r:id="rId29"/>
    <p:sldId id="358" r:id="rId30"/>
    <p:sldId id="359" r:id="rId31"/>
    <p:sldId id="360" r:id="rId32"/>
    <p:sldId id="361" r:id="rId33"/>
    <p:sldId id="304" r:id="rId34"/>
    <p:sldId id="363" r:id="rId35"/>
    <p:sldId id="364" r:id="rId36"/>
    <p:sldId id="365" r:id="rId37"/>
    <p:sldId id="366" r:id="rId38"/>
    <p:sldId id="367" r:id="rId39"/>
    <p:sldId id="368" r:id="rId40"/>
    <p:sldId id="369" r:id="rId41"/>
    <p:sldId id="684" r:id="rId42"/>
    <p:sldId id="387" r:id="rId43"/>
    <p:sldId id="664" r:id="rId44"/>
    <p:sldId id="259" r:id="rId45"/>
    <p:sldId id="260" r:id="rId46"/>
    <p:sldId id="307" r:id="rId47"/>
    <p:sldId id="390" r:id="rId48"/>
    <p:sldId id="391" r:id="rId49"/>
    <p:sldId id="392" r:id="rId50"/>
    <p:sldId id="393" r:id="rId51"/>
    <p:sldId id="395" r:id="rId52"/>
    <p:sldId id="665" r:id="rId53"/>
    <p:sldId id="668" r:id="rId54"/>
    <p:sldId id="403" r:id="rId55"/>
    <p:sldId id="404" r:id="rId56"/>
    <p:sldId id="405" r:id="rId57"/>
    <p:sldId id="408" r:id="rId58"/>
    <p:sldId id="407" r:id="rId59"/>
    <p:sldId id="409" r:id="rId60"/>
    <p:sldId id="669" r:id="rId61"/>
    <p:sldId id="411" r:id="rId62"/>
    <p:sldId id="348" r:id="rId63"/>
    <p:sldId id="349" r:id="rId64"/>
    <p:sldId id="350" r:id="rId65"/>
    <p:sldId id="351" r:id="rId66"/>
    <p:sldId id="352" r:id="rId67"/>
    <p:sldId id="353" r:id="rId68"/>
    <p:sldId id="354" r:id="rId69"/>
    <p:sldId id="672" r:id="rId70"/>
    <p:sldId id="356" r:id="rId71"/>
    <p:sldId id="674" r:id="rId72"/>
    <p:sldId id="677" r:id="rId73"/>
    <p:sldId id="380" r:id="rId74"/>
    <p:sldId id="381" r:id="rId75"/>
    <p:sldId id="382" r:id="rId76"/>
    <p:sldId id="383" r:id="rId77"/>
    <p:sldId id="384" r:id="rId78"/>
    <p:sldId id="678" r:id="rId79"/>
    <p:sldId id="685" r:id="rId80"/>
    <p:sldId id="288" r:id="rId81"/>
    <p:sldId id="704" r:id="rId82"/>
    <p:sldId id="306" r:id="rId83"/>
    <p:sldId id="705" r:id="rId84"/>
    <p:sldId id="710" r:id="rId85"/>
    <p:sldId id="706" r:id="rId86"/>
    <p:sldId id="709" r:id="rId87"/>
    <p:sldId id="708" r:id="rId88"/>
    <p:sldId id="712" r:id="rId89"/>
    <p:sldId id="711" r:id="rId90"/>
    <p:sldId id="289" r:id="rId91"/>
    <p:sldId id="290" r:id="rId92"/>
    <p:sldId id="291" r:id="rId93"/>
    <p:sldId id="292" r:id="rId94"/>
    <p:sldId id="293" r:id="rId95"/>
    <p:sldId id="294" r:id="rId96"/>
    <p:sldId id="295" r:id="rId97"/>
    <p:sldId id="296" r:id="rId98"/>
    <p:sldId id="689" r:id="rId99"/>
    <p:sldId id="287" r:id="rId100"/>
    <p:sldId id="334" r:id="rId101"/>
    <p:sldId id="329" r:id="rId102"/>
    <p:sldId id="688" r:id="rId103"/>
    <p:sldId id="690" r:id="rId104"/>
    <p:sldId id="703" r:id="rId105"/>
    <p:sldId id="619" r:id="rId106"/>
    <p:sldId id="618" r:id="rId107"/>
    <p:sldId id="702" r:id="rId108"/>
    <p:sldId id="620" r:id="rId109"/>
    <p:sldId id="621" r:id="rId110"/>
    <p:sldId id="629" r:id="rId111"/>
    <p:sldId id="634" r:id="rId112"/>
    <p:sldId id="635" r:id="rId113"/>
    <p:sldId id="636" r:id="rId114"/>
    <p:sldId id="637" r:id="rId115"/>
    <p:sldId id="638" r:id="rId116"/>
    <p:sldId id="639" r:id="rId117"/>
    <p:sldId id="640" r:id="rId118"/>
    <p:sldId id="641" r:id="rId119"/>
    <p:sldId id="642" r:id="rId120"/>
    <p:sldId id="643" r:id="rId121"/>
    <p:sldId id="646" r:id="rId122"/>
    <p:sldId id="713" r:id="rId1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ao, Wei-Lun" initials="CW" lastIdx="1" clrIdx="0">
    <p:extLst>
      <p:ext uri="{19B8F6BF-5375-455C-9EA6-DF929625EA0E}">
        <p15:presenceInfo xmlns:p15="http://schemas.microsoft.com/office/powerpoint/2012/main" userId="S-1-5-21-2978849671-3447107804-1146194034-25559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638" autoAdjust="0"/>
    <p:restoredTop sz="96228"/>
  </p:normalViewPr>
  <p:slideViewPr>
    <p:cSldViewPr snapToGrid="0" snapToObjects="1">
      <p:cViewPr varScale="1">
        <p:scale>
          <a:sx n="122" d="100"/>
          <a:sy n="122" d="100"/>
        </p:scale>
        <p:origin x="43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theme" Target="theme/theme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notesMaster" Target="notesMasters/notesMaster1.xml"/><Relationship Id="rId129" Type="http://schemas.openxmlformats.org/officeDocument/2006/relationships/tableStyles" Target="tableStyle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commentAuthors" Target="commentAuthor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A000EA-C57E-F640-BE40-9E4845CF53EF}" type="datetimeFigureOut">
              <a:rPr lang="en-US" smtClean="0"/>
              <a:t>3/3/21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4973F9-E30F-0949-86F6-A61809246A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8834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900" dirty="0">
              <a:latin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51F94F5-58D1-42ED-AB38-DD97D2E49478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1183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05C1E7-0D08-674E-81B7-5A84DF55370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2027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05C1E7-0D08-674E-81B7-5A84DF553703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9157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3BF976-CDF6-7342-92B0-4EE4E24C2D8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2094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3BF976-CDF6-7342-92B0-4EE4E24C2D8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6031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3BF976-CDF6-7342-92B0-4EE4E24C2D8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1143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3BF976-CDF6-7342-92B0-4EE4E24C2D8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9377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General theme</a:t>
            </a:r>
            <a:r>
              <a:rPr lang="en-US" baseline="0" dirty="0"/>
              <a:t> in the class:</a:t>
            </a:r>
          </a:p>
          <a:p>
            <a:endParaRPr lang="en-US" baseline="0" dirty="0"/>
          </a:p>
          <a:p>
            <a:r>
              <a:rPr lang="en-US" baseline="0" dirty="0"/>
              <a:t>A goal we have in mind.</a:t>
            </a:r>
          </a:p>
          <a:p>
            <a:endParaRPr lang="en-US" baseline="0" dirty="0"/>
          </a:p>
          <a:p>
            <a:r>
              <a:rPr lang="en-US" baseline="0" dirty="0"/>
              <a:t>A mathematical abstraction to formalize this</a:t>
            </a:r>
          </a:p>
          <a:p>
            <a:endParaRPr lang="en-US" baseline="0" dirty="0"/>
          </a:p>
          <a:p>
            <a:r>
              <a:rPr lang="en-US" baseline="0" dirty="0"/>
              <a:t>Algorithms that operate on these abstractions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0498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2516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5222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>
                <a:latin typeface="Arial" charset="0"/>
              </a:rPr>
              <a:t>For any search problem, you know the goal.  Now, you have an idea of how far away you are from the goal.</a:t>
            </a:r>
          </a:p>
        </p:txBody>
      </p:sp>
      <p:sp>
        <p:nvSpPr>
          <p:cNvPr id="5222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62CE179-B2C7-46EC-9538-A27EC550BBF7}" type="slidenum">
              <a:rPr lang="en-US" smtClean="0">
                <a:latin typeface="Arial" charset="0"/>
              </a:rPr>
              <a:pPr/>
              <a:t>20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05095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4710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Arial" charset="0"/>
            </a:endParaRPr>
          </a:p>
        </p:txBody>
      </p:sp>
      <p:sp>
        <p:nvSpPr>
          <p:cNvPr id="471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F0E0FD6-A987-4E1A-BCF4-7669DC860F72}" type="slidenum">
              <a:rPr lang="en-US" smtClean="0">
                <a:latin typeface="Arial" charset="0"/>
              </a:rPr>
              <a:pPr/>
              <a:t>21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96266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53F7F-A249-F443-B60E-AC4643D570C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57200" y="1122363"/>
            <a:ext cx="11350171" cy="1250723"/>
          </a:xfrm>
        </p:spPr>
        <p:txBody>
          <a:bodyPr anchor="b"/>
          <a:lstStyle>
            <a:lvl1pPr algn="ctr">
              <a:defRPr sz="6000">
                <a:solidFill>
                  <a:srgbClr val="C00000"/>
                </a:solidFill>
              </a:defRPr>
            </a:lvl1pPr>
          </a:lstStyle>
          <a:p>
            <a:r>
              <a:rPr lang="en-US" dirty="0"/>
              <a:t>&lt;Topic&gt;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2460A7-36E2-254F-A320-97BC77E1CF6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57200" y="3028724"/>
            <a:ext cx="11350172" cy="599847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CSE 3521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83CFC8-047F-C941-8585-D09B9904EAD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810172" y="5522231"/>
            <a:ext cx="3381828" cy="1902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6918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F5A2A7-066E-9046-8121-95F264DCE6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640" y="254000"/>
            <a:ext cx="11724640" cy="915988"/>
          </a:xfr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01E8D3-1287-3744-8FAF-4A40CD8A89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4640" y="1612906"/>
            <a:ext cx="11724640" cy="456405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BB578A5-C01B-5746-8F37-A8507C26D5D1}"/>
              </a:ext>
            </a:extLst>
          </p:cNvPr>
          <p:cNvCxnSpPr/>
          <p:nvPr userDrawn="1"/>
        </p:nvCxnSpPr>
        <p:spPr>
          <a:xfrm>
            <a:off x="296672" y="1348740"/>
            <a:ext cx="11722608" cy="0"/>
          </a:xfrm>
          <a:prstGeom prst="line">
            <a:avLst/>
          </a:prstGeom>
          <a:ln w="31750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18568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523303-7D4B-6B4F-B80C-1ED0C4CFCA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4640" y="1681163"/>
            <a:ext cx="5702935" cy="456555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rgbClr val="C0000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AD4AFBE-D4EB-0E40-8B47-1079AF3A68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94640" y="2505075"/>
            <a:ext cx="5702935" cy="3684588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B0DBDC-D697-2741-A295-168C772A4E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56400" y="1681163"/>
            <a:ext cx="5762879" cy="456544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rgbClr val="C0000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63E66BE-92C4-FC4C-AC21-FE8A32C9685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56400" y="2505075"/>
            <a:ext cx="5762880" cy="3684588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DC15DA5-5933-2E4C-893D-A908BD3290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640" y="254000"/>
            <a:ext cx="11724640" cy="915988"/>
          </a:xfr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5F5A316-8BF4-6148-A76F-D966A9DBE321}"/>
              </a:ext>
            </a:extLst>
          </p:cNvPr>
          <p:cNvCxnSpPr/>
          <p:nvPr userDrawn="1"/>
        </p:nvCxnSpPr>
        <p:spPr>
          <a:xfrm>
            <a:off x="296672" y="1348740"/>
            <a:ext cx="11722608" cy="0"/>
          </a:xfrm>
          <a:prstGeom prst="line">
            <a:avLst/>
          </a:prstGeom>
          <a:ln w="31750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80FDD41-D99A-A14A-836E-655A91E30D8C}"/>
              </a:ext>
            </a:extLst>
          </p:cNvPr>
          <p:cNvCxnSpPr>
            <a:cxnSpLocks/>
          </p:cNvCxnSpPr>
          <p:nvPr userDrawn="1"/>
        </p:nvCxnSpPr>
        <p:spPr>
          <a:xfrm>
            <a:off x="6145428" y="1681163"/>
            <a:ext cx="0" cy="4508500"/>
          </a:xfrm>
          <a:prstGeom prst="line">
            <a:avLst/>
          </a:prstGeom>
          <a:ln w="22225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8A03C1A-2431-1A4A-8332-630616C534BD}"/>
              </a:ext>
            </a:extLst>
          </p:cNvPr>
          <p:cNvCxnSpPr>
            <a:cxnSpLocks/>
          </p:cNvCxnSpPr>
          <p:nvPr userDrawn="1"/>
        </p:nvCxnSpPr>
        <p:spPr>
          <a:xfrm>
            <a:off x="234696" y="2230186"/>
            <a:ext cx="5762879" cy="0"/>
          </a:xfrm>
          <a:prstGeom prst="line">
            <a:avLst/>
          </a:prstGeom>
          <a:ln w="22225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3D423DE-EE3D-144E-8305-FAD82E00DC73}"/>
              </a:ext>
            </a:extLst>
          </p:cNvPr>
          <p:cNvCxnSpPr>
            <a:cxnSpLocks/>
          </p:cNvCxnSpPr>
          <p:nvPr userDrawn="1"/>
        </p:nvCxnSpPr>
        <p:spPr>
          <a:xfrm>
            <a:off x="6256401" y="2230186"/>
            <a:ext cx="5762879" cy="0"/>
          </a:xfrm>
          <a:prstGeom prst="line">
            <a:avLst/>
          </a:prstGeom>
          <a:ln w="22225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49795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784DFD9-2B07-AE4F-9A3C-2EEFC6FB23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640" y="254000"/>
            <a:ext cx="11724640" cy="915988"/>
          </a:xfr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72471FE-D852-2441-85E8-46B1B30A4C7F}"/>
              </a:ext>
            </a:extLst>
          </p:cNvPr>
          <p:cNvCxnSpPr/>
          <p:nvPr userDrawn="1"/>
        </p:nvCxnSpPr>
        <p:spPr>
          <a:xfrm>
            <a:off x="296672" y="1348740"/>
            <a:ext cx="11722608" cy="0"/>
          </a:xfrm>
          <a:prstGeom prst="line">
            <a:avLst/>
          </a:prstGeom>
          <a:ln w="31750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71832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53F7F-A249-F443-B60E-AC4643D570C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57200" y="1122363"/>
            <a:ext cx="11350171" cy="1250723"/>
          </a:xfrm>
        </p:spPr>
        <p:txBody>
          <a:bodyPr anchor="b"/>
          <a:lstStyle>
            <a:lvl1pPr algn="ctr">
              <a:defRPr sz="6000">
                <a:solidFill>
                  <a:srgbClr val="C00000"/>
                </a:solidFill>
              </a:defRPr>
            </a:lvl1pPr>
          </a:lstStyle>
          <a:p>
            <a:r>
              <a:rPr lang="en-US" dirty="0"/>
              <a:t>&lt;Topic&gt;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83CFC8-047F-C941-8585-D09B9904EAD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810172" y="5522231"/>
            <a:ext cx="3381828" cy="1902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1800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53F7F-A249-F443-B60E-AC4643D570C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57200" y="1122363"/>
            <a:ext cx="11350171" cy="1250723"/>
          </a:xfrm>
        </p:spPr>
        <p:txBody>
          <a:bodyPr anchor="b"/>
          <a:lstStyle>
            <a:lvl1pPr algn="ctr">
              <a:defRPr sz="6000">
                <a:solidFill>
                  <a:srgbClr val="C00000"/>
                </a:solidFill>
              </a:defRPr>
            </a:lvl1pPr>
          </a:lstStyle>
          <a:p>
            <a:r>
              <a:rPr lang="en-US" dirty="0"/>
              <a:t>&lt;Topic&gt;</a:t>
            </a:r>
          </a:p>
        </p:txBody>
      </p:sp>
    </p:spTree>
    <p:extLst>
      <p:ext uri="{BB962C8B-B14F-4D97-AF65-F5344CB8AC3E}">
        <p14:creationId xmlns:p14="http://schemas.microsoft.com/office/powerpoint/2010/main" val="18748823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29379687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76F32A6-A96D-DA45-A47A-D02A0A9FC6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8DD3DD-323F-6F4A-9A75-123C3C9D6C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232173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3" r:id="rId3"/>
    <p:sldLayoutId id="2147483655" r:id="rId4"/>
    <p:sldLayoutId id="2147483657" r:id="rId5"/>
    <p:sldLayoutId id="2147483658" r:id="rId6"/>
    <p:sldLayoutId id="2147483659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C00000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Courier New" panose="02070309020205020404" pitchFamily="49" charset="0"/>
        <a:buChar char="o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itchFamily="2" charset="2"/>
        <a:buChar char="Ø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itchFamily="2" charset="2"/>
        <a:buChar char="ü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://ai.berkeley.edu/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5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9.emf"/><Relationship Id="rId4" Type="http://schemas.openxmlformats.org/officeDocument/2006/relationships/image" Target="../media/image38.emf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4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emf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wm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wmf"/><Relationship Id="rId5" Type="http://schemas.openxmlformats.org/officeDocument/2006/relationships/image" Target="../media/image8.wmf"/><Relationship Id="rId4" Type="http://schemas.openxmlformats.org/officeDocument/2006/relationships/image" Target="../media/image7.w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3.wmf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120.png"/><Relationship Id="rId12" Type="http://schemas.openxmlformats.org/officeDocument/2006/relationships/image" Target="../media/image17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10.png"/><Relationship Id="rId11" Type="http://schemas.openxmlformats.org/officeDocument/2006/relationships/image" Target="../media/image160.png"/><Relationship Id="rId5" Type="http://schemas.openxmlformats.org/officeDocument/2006/relationships/image" Target="../media/image18.wmf"/><Relationship Id="rId10" Type="http://schemas.openxmlformats.org/officeDocument/2006/relationships/image" Target="../media/image150.png"/><Relationship Id="rId4" Type="http://schemas.openxmlformats.org/officeDocument/2006/relationships/oleObject" Target="../embeddings/oleObject2.bin"/><Relationship Id="rId9" Type="http://schemas.openxmlformats.org/officeDocument/2006/relationships/image" Target="../media/image140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image" Target="NULL"/><Relationship Id="rId4" Type="http://schemas.openxmlformats.org/officeDocument/2006/relationships/image" Target="../media/image19.w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eniyat/cse_5521/blob/master/diabetes.csv" TargetMode="External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4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5"/>
          <p:cNvSpPr>
            <a:spLocks noGrp="1" noChangeArrowheads="1"/>
          </p:cNvSpPr>
          <p:nvPr>
            <p:ph type="ctrTitle"/>
          </p:nvPr>
        </p:nvSpPr>
        <p:spPr>
          <a:xfrm>
            <a:off x="188843" y="1263375"/>
            <a:ext cx="12192000" cy="1470025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/>
              <a:t>CSE 3521: </a:t>
            </a:r>
            <a:br>
              <a:rPr lang="en-US" dirty="0"/>
            </a:br>
            <a:r>
              <a:rPr lang="en-US" dirty="0"/>
              <a:t>Introduction to Artificial Intelligence</a:t>
            </a:r>
            <a:br>
              <a:rPr lang="en-US" dirty="0"/>
            </a:br>
            <a:endParaRPr lang="en-US" sz="3600" dirty="0"/>
          </a:p>
        </p:txBody>
      </p:sp>
      <p:sp>
        <p:nvSpPr>
          <p:cNvPr id="5124" name="Text Box 7"/>
          <p:cNvSpPr txBox="1">
            <a:spLocks noChangeArrowheads="1"/>
          </p:cNvSpPr>
          <p:nvPr/>
        </p:nvSpPr>
        <p:spPr bwMode="auto">
          <a:xfrm>
            <a:off x="1524000" y="6248402"/>
            <a:ext cx="5867400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9" tIns="45719" rIns="91439" bIns="45719">
            <a:spAutoFit/>
          </a:bodyPr>
          <a:lstStyle/>
          <a:p>
            <a:pPr>
              <a:spcBef>
                <a:spcPct val="50000"/>
              </a:spcBef>
            </a:pPr>
            <a:endParaRPr lang="en-US" sz="2400"/>
          </a:p>
        </p:txBody>
      </p:sp>
      <p:pic>
        <p:nvPicPr>
          <p:cNvPr id="26625" name="Picture 1" descr="C:\Temp\ketrina\Lecture1-Introductio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72384" y="2466283"/>
            <a:ext cx="5245344" cy="2342669"/>
          </a:xfrm>
          <a:prstGeom prst="rect">
            <a:avLst/>
          </a:prstGeom>
          <a:noFill/>
        </p:spPr>
      </p:pic>
      <p:sp>
        <p:nvSpPr>
          <p:cNvPr id="6" name="Text Box 8">
            <a:extLst>
              <a:ext uri="{FF2B5EF4-FFF2-40B4-BE49-F238E27FC236}">
                <a16:creationId xmlns:a16="http://schemas.microsoft.com/office/drawing/2014/main" id="{4519C585-32F4-2749-8E97-60A41CDE15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28625" y="6479233"/>
            <a:ext cx="7177570" cy="2616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9" tIns="45719" rIns="91439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100" dirty="0">
                <a:latin typeface="Calibri"/>
                <a:cs typeface="Calibri"/>
              </a:rPr>
              <a:t>[Many slides are adapted from </a:t>
            </a:r>
            <a:r>
              <a:rPr lang="en-US" sz="1100" dirty="0">
                <a:cs typeface="Calibri"/>
              </a:rPr>
              <a:t>the </a:t>
            </a:r>
            <a:r>
              <a:rPr lang="en-US" sz="1100" dirty="0">
                <a:cs typeface="Calibri"/>
                <a:hlinkClick r:id="rId4"/>
              </a:rPr>
              <a:t>UC Berkeley. </a:t>
            </a:r>
            <a:r>
              <a:rPr lang="en-US" sz="1100" dirty="0">
                <a:latin typeface="Calibri"/>
                <a:cs typeface="Calibri"/>
                <a:hlinkClick r:id="rId4"/>
              </a:rPr>
              <a:t>CS188 Intro to AI</a:t>
            </a:r>
            <a:r>
              <a:rPr lang="en-US" sz="1100" dirty="0">
                <a:latin typeface="Calibri"/>
                <a:cs typeface="Calibri"/>
              </a:rPr>
              <a:t> at UC Berkeley and previous CSE 3521 course at OSU.]</a:t>
            </a:r>
          </a:p>
        </p:txBody>
      </p:sp>
    </p:spTree>
    <p:extLst>
      <p:ext uri="{BB962C8B-B14F-4D97-AF65-F5344CB8AC3E}">
        <p14:creationId xmlns:p14="http://schemas.microsoft.com/office/powerpoint/2010/main" val="2627599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703488-A79B-42A5-BF6B-C80C8F706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</p:txBody>
      </p:sp>
      <p:graphicFrame>
        <p:nvGraphicFramePr>
          <p:cNvPr id="4" name="Group 216">
            <a:extLst>
              <a:ext uri="{FF2B5EF4-FFF2-40B4-BE49-F238E27FC236}">
                <a16:creationId xmlns:a16="http://schemas.microsoft.com/office/drawing/2014/main" id="{874343F8-F5ED-4F2C-9227-540E1D45D32D}"/>
              </a:ext>
            </a:extLst>
          </p:cNvPr>
          <p:cNvGraphicFramePr>
            <a:graphicFrameLocks noGrp="1"/>
          </p:cNvGraphicFramePr>
          <p:nvPr/>
        </p:nvGraphicFramePr>
        <p:xfrm>
          <a:off x="1244813" y="1524000"/>
          <a:ext cx="8544645" cy="4883148"/>
        </p:xfrm>
        <a:graphic>
          <a:graphicData uri="http://schemas.openxmlformats.org/drawingml/2006/table">
            <a:tbl>
              <a:tblPr/>
              <a:tblGrid>
                <a:gridCol w="28482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482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482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0118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T="45730" marB="4573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Crossword puzzle</a:t>
                      </a:r>
                    </a:p>
                  </a:txBody>
                  <a:tcPr marT="45730" marB="4573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Taxi Driving</a:t>
                      </a:r>
                    </a:p>
                  </a:txBody>
                  <a:tcPr marT="45730" marB="45730" anchor="ctr" horzOverflow="overflow">
                    <a:lnL cap="flat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641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Observability</a:t>
                      </a:r>
                    </a:p>
                  </a:txBody>
                  <a:tcPr marT="45730" marB="4573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T="45730" marB="4573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T="45730" marB="45730" anchor="ctr" horzOverflow="overflow">
                    <a:lnL cap="flat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0110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Deterministic vs Stochastic</a:t>
                      </a:r>
                    </a:p>
                  </a:txBody>
                  <a:tcPr marT="45730" marB="4573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T="45730" marB="4573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T="45730" marB="45730" anchor="ctr" horzOverflow="overflow">
                    <a:lnL cap="flat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0110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Episodic </a:t>
                      </a:r>
                      <a:r>
                        <a:rPr kumimoji="0" 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vs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 Sequential</a:t>
                      </a:r>
                    </a:p>
                  </a:txBody>
                  <a:tcPr marT="45730" marB="4573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T="45730" marB="4573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T="45730" marB="45730" anchor="ctr" horzOverflow="overflow">
                    <a:lnL cap="flat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0110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Static </a:t>
                      </a:r>
                      <a:r>
                        <a:rPr kumimoji="0" 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vs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 Dynamic</a:t>
                      </a:r>
                    </a:p>
                  </a:txBody>
                  <a:tcPr marT="45730" marB="4573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T="45730" marB="4573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T="45730" marB="45730" anchor="ctr" horzOverflow="overflow">
                    <a:lnL cap="flat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0110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Discrete </a:t>
                      </a:r>
                      <a:r>
                        <a:rPr kumimoji="0" 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vs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 Continuous</a:t>
                      </a:r>
                    </a:p>
                  </a:txBody>
                  <a:tcPr marT="45730" marB="4573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T="45730" marB="4573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T="45730" marB="45730" anchor="ctr" horzOverflow="overflow">
                    <a:lnL cap="flat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0110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Single </a:t>
                      </a:r>
                      <a:r>
                        <a:rPr kumimoji="0" 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vs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 Multi Agent</a:t>
                      </a:r>
                    </a:p>
                  </a:txBody>
                  <a:tcPr marT="45730" marB="4573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T="45730" marB="4573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T="45730" marB="45730" anchor="ctr" horzOverflow="overflow">
                    <a:lnL cap="flat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5" name="Group 200">
            <a:extLst>
              <a:ext uri="{FF2B5EF4-FFF2-40B4-BE49-F238E27FC236}">
                <a16:creationId xmlns:a16="http://schemas.microsoft.com/office/drawing/2014/main" id="{7F704BC0-15A9-41A1-9326-A76121548164}"/>
              </a:ext>
            </a:extLst>
          </p:cNvPr>
          <p:cNvGraphicFramePr>
            <a:graphicFrameLocks noGrp="1"/>
          </p:cNvGraphicFramePr>
          <p:nvPr/>
        </p:nvGraphicFramePr>
        <p:xfrm>
          <a:off x="7591185" y="2236788"/>
          <a:ext cx="1600200" cy="4022726"/>
        </p:xfrm>
        <a:graphic>
          <a:graphicData uri="http://schemas.openxmlformats.org/drawingml/2006/table">
            <a:tbl>
              <a:tblPr/>
              <a:tblGrid>
                <a:gridCol w="1600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699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 (Body)"/>
                        </a:rPr>
                        <a:t>Partially</a:t>
                      </a:r>
                    </a:p>
                  </a:txBody>
                  <a:tcPr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15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 (Body)"/>
                        </a:rPr>
                        <a:t>Stochastic</a:t>
                      </a:r>
                    </a:p>
                  </a:txBody>
                  <a:tcPr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99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 (Body)"/>
                        </a:rPr>
                        <a:t>Sequential</a:t>
                      </a:r>
                    </a:p>
                  </a:txBody>
                  <a:tcPr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15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 (Body)"/>
                        </a:rPr>
                        <a:t>Dynamic</a:t>
                      </a:r>
                    </a:p>
                  </a:txBody>
                  <a:tcPr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699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 (Body)"/>
                        </a:rPr>
                        <a:t>Continuous</a:t>
                      </a:r>
                    </a:p>
                  </a:txBody>
                  <a:tcPr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699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 (Body)"/>
                        </a:rPr>
                        <a:t>Multi</a:t>
                      </a:r>
                    </a:p>
                  </a:txBody>
                  <a:tcPr anchor="ctr" horzOverflow="overflow">
                    <a:lnL cap="flat"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6" name="Group 201">
            <a:extLst>
              <a:ext uri="{FF2B5EF4-FFF2-40B4-BE49-F238E27FC236}">
                <a16:creationId xmlns:a16="http://schemas.microsoft.com/office/drawing/2014/main" id="{E7405A3A-C4E1-4AB0-BD17-75BE21B207C1}"/>
              </a:ext>
            </a:extLst>
          </p:cNvPr>
          <p:cNvGraphicFramePr>
            <a:graphicFrameLocks noGrp="1"/>
          </p:cNvGraphicFramePr>
          <p:nvPr/>
        </p:nvGraphicFramePr>
        <p:xfrm>
          <a:off x="4687388" y="2236788"/>
          <a:ext cx="1600200" cy="4022726"/>
        </p:xfrm>
        <a:graphic>
          <a:graphicData uri="http://schemas.openxmlformats.org/drawingml/2006/table">
            <a:tbl>
              <a:tblPr/>
              <a:tblGrid>
                <a:gridCol w="1600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699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 (Body)"/>
                        </a:rPr>
                        <a:t>Fully</a:t>
                      </a:r>
                    </a:p>
                  </a:txBody>
                  <a:tcPr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15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 (Body)"/>
                        </a:rPr>
                        <a:t>Deterministic</a:t>
                      </a:r>
                    </a:p>
                  </a:txBody>
                  <a:tcPr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99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 (Body)"/>
                        </a:rPr>
                        <a:t>Sequential</a:t>
                      </a:r>
                    </a:p>
                  </a:txBody>
                  <a:tcPr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15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 (Body)"/>
                        </a:rPr>
                        <a:t>Static</a:t>
                      </a:r>
                    </a:p>
                  </a:txBody>
                  <a:tcPr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699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 (Body)"/>
                        </a:rPr>
                        <a:t>Discrete</a:t>
                      </a:r>
                    </a:p>
                  </a:txBody>
                  <a:tcPr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699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 (Body)"/>
                        </a:rPr>
                        <a:t>Single</a:t>
                      </a:r>
                    </a:p>
                  </a:txBody>
                  <a:tcPr anchor="ctr" horzOverflow="overflow">
                    <a:lnL cap="flat"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4389369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B9AF2-E299-469A-BB19-E0653067F4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Classification vs. regression: training data</a:t>
            </a:r>
            <a:endParaRPr lang="en-US" dirty="0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6D2FB61D-1E8C-4BA3-B58C-BBFC076A986A}"/>
              </a:ext>
            </a:extLst>
          </p:cNvPr>
          <p:cNvCxnSpPr>
            <a:cxnSpLocks/>
          </p:cNvCxnSpPr>
          <p:nvPr/>
        </p:nvCxnSpPr>
        <p:spPr>
          <a:xfrm>
            <a:off x="1117567" y="6355070"/>
            <a:ext cx="3986696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24871E1-2545-4DD6-BCDE-CB02972CBC12}"/>
              </a:ext>
            </a:extLst>
          </p:cNvPr>
          <p:cNvCxnSpPr>
            <a:cxnSpLocks/>
          </p:cNvCxnSpPr>
          <p:nvPr/>
        </p:nvCxnSpPr>
        <p:spPr>
          <a:xfrm flipV="1">
            <a:off x="1117567" y="3182166"/>
            <a:ext cx="0" cy="31729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17FE860A-8BF9-407C-BC86-667390B46867}"/>
              </a:ext>
            </a:extLst>
          </p:cNvPr>
          <p:cNvSpPr/>
          <p:nvPr/>
        </p:nvSpPr>
        <p:spPr>
          <a:xfrm>
            <a:off x="4212526" y="3820118"/>
            <a:ext cx="188529" cy="1979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FD95D98E-03F1-46C2-8B71-800C206C790D}"/>
              </a:ext>
            </a:extLst>
          </p:cNvPr>
          <p:cNvSpPr/>
          <p:nvPr/>
        </p:nvSpPr>
        <p:spPr>
          <a:xfrm>
            <a:off x="3804810" y="4293029"/>
            <a:ext cx="188529" cy="1979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D1351CFE-8339-4E7E-8713-C55F80F86F73}"/>
              </a:ext>
            </a:extLst>
          </p:cNvPr>
          <p:cNvSpPr/>
          <p:nvPr/>
        </p:nvSpPr>
        <p:spPr>
          <a:xfrm>
            <a:off x="3309910" y="4507635"/>
            <a:ext cx="188529" cy="1979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BA29D88C-B14F-4B6F-B18D-2D636B32CA7E}"/>
              </a:ext>
            </a:extLst>
          </p:cNvPr>
          <p:cNvSpPr/>
          <p:nvPr/>
        </p:nvSpPr>
        <p:spPr>
          <a:xfrm>
            <a:off x="2869990" y="4807729"/>
            <a:ext cx="188529" cy="1979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595955E4-476B-4C7B-BED5-92207BB1C42B}"/>
              </a:ext>
            </a:extLst>
          </p:cNvPr>
          <p:cNvSpPr/>
          <p:nvPr/>
        </p:nvSpPr>
        <p:spPr>
          <a:xfrm>
            <a:off x="2481922" y="5183863"/>
            <a:ext cx="188529" cy="1979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4EBDD36D-23D7-4DB6-A7E8-9FEB592D04E1}"/>
              </a:ext>
            </a:extLst>
          </p:cNvPr>
          <p:cNvSpPr/>
          <p:nvPr/>
        </p:nvSpPr>
        <p:spPr>
          <a:xfrm>
            <a:off x="1930473" y="5334765"/>
            <a:ext cx="188529" cy="1979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6693381E-622E-4D4E-A817-835AEA69485B}"/>
              </a:ext>
            </a:extLst>
          </p:cNvPr>
          <p:cNvSpPr/>
          <p:nvPr/>
        </p:nvSpPr>
        <p:spPr>
          <a:xfrm>
            <a:off x="1522356" y="5678133"/>
            <a:ext cx="188529" cy="1979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0A014B21-7AF9-4E27-94BE-D234E4343BD4}"/>
              </a:ext>
            </a:extLst>
          </p:cNvPr>
          <p:cNvSpPr/>
          <p:nvPr/>
        </p:nvSpPr>
        <p:spPr>
          <a:xfrm>
            <a:off x="1198297" y="6042562"/>
            <a:ext cx="188529" cy="1979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CE49B15-82B7-4EDF-8072-3EFFA7F8B6BE}"/>
              </a:ext>
            </a:extLst>
          </p:cNvPr>
          <p:cNvSpPr txBox="1"/>
          <p:nvPr/>
        </p:nvSpPr>
        <p:spPr>
          <a:xfrm>
            <a:off x="2106421" y="6350458"/>
            <a:ext cx="21061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x: distance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11D017A-E2B1-4D87-A098-F5D8CC624B31}"/>
              </a:ext>
            </a:extLst>
          </p:cNvPr>
          <p:cNvSpPr txBox="1"/>
          <p:nvPr/>
        </p:nvSpPr>
        <p:spPr>
          <a:xfrm>
            <a:off x="488682" y="2569891"/>
            <a:ext cx="13341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y: price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4578ECB-1962-4834-BBFF-16AD26ED07E8}"/>
              </a:ext>
            </a:extLst>
          </p:cNvPr>
          <p:cNvSpPr txBox="1"/>
          <p:nvPr/>
        </p:nvSpPr>
        <p:spPr>
          <a:xfrm>
            <a:off x="7672621" y="6350458"/>
            <a:ext cx="34450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x[1]: year in use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E48B153-B136-43D6-BF3E-CEE5A1AD52B9}"/>
              </a:ext>
            </a:extLst>
          </p:cNvPr>
          <p:cNvSpPr txBox="1"/>
          <p:nvPr/>
        </p:nvSpPr>
        <p:spPr>
          <a:xfrm>
            <a:off x="5449175" y="2563779"/>
            <a:ext cx="34450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x[2]: miles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E992DA1D-ACA3-4A8D-8FFE-CC1A669D18CA}"/>
              </a:ext>
            </a:extLst>
          </p:cNvPr>
          <p:cNvSpPr/>
          <p:nvPr/>
        </p:nvSpPr>
        <p:spPr>
          <a:xfrm>
            <a:off x="8072974" y="5092563"/>
            <a:ext cx="188529" cy="1979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E64B36EE-A5FC-4324-959F-5B0FCACB1105}"/>
              </a:ext>
            </a:extLst>
          </p:cNvPr>
          <p:cNvSpPr/>
          <p:nvPr/>
        </p:nvSpPr>
        <p:spPr>
          <a:xfrm>
            <a:off x="7978710" y="5812322"/>
            <a:ext cx="188529" cy="1979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2B73C56D-BF02-4116-9225-7A2B2BC14B55}"/>
              </a:ext>
            </a:extLst>
          </p:cNvPr>
          <p:cNvSpPr/>
          <p:nvPr/>
        </p:nvSpPr>
        <p:spPr>
          <a:xfrm>
            <a:off x="7452745" y="5191543"/>
            <a:ext cx="188529" cy="1979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11EC8C78-4B78-492B-90DA-E10B0B2FAF82}"/>
              </a:ext>
            </a:extLst>
          </p:cNvPr>
          <p:cNvSpPr/>
          <p:nvPr/>
        </p:nvSpPr>
        <p:spPr>
          <a:xfrm>
            <a:off x="7365970" y="5792681"/>
            <a:ext cx="188529" cy="1979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FA20FC16-EA28-4388-A89C-57859B895849}"/>
              </a:ext>
            </a:extLst>
          </p:cNvPr>
          <p:cNvSpPr/>
          <p:nvPr/>
        </p:nvSpPr>
        <p:spPr>
          <a:xfrm>
            <a:off x="7494802" y="4609780"/>
            <a:ext cx="188529" cy="1979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5599F885-4778-47AC-9115-DDBA6EE3CE76}"/>
              </a:ext>
            </a:extLst>
          </p:cNvPr>
          <p:cNvSpPr/>
          <p:nvPr/>
        </p:nvSpPr>
        <p:spPr>
          <a:xfrm>
            <a:off x="8705728" y="5527231"/>
            <a:ext cx="188529" cy="1979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F3DF2BD0-C818-4661-98A7-DB2ACC97DCB7}"/>
              </a:ext>
            </a:extLst>
          </p:cNvPr>
          <p:cNvSpPr/>
          <p:nvPr/>
        </p:nvSpPr>
        <p:spPr>
          <a:xfrm>
            <a:off x="9256435" y="2868567"/>
            <a:ext cx="188529" cy="197959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798A8482-4BFC-4559-A308-8B2D7108939F}"/>
              </a:ext>
            </a:extLst>
          </p:cNvPr>
          <p:cNvSpPr/>
          <p:nvPr/>
        </p:nvSpPr>
        <p:spPr>
          <a:xfrm>
            <a:off x="9618192" y="3182166"/>
            <a:ext cx="188529" cy="197959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00EE691D-99BF-4A21-AC15-2ACF4AA8078E}"/>
              </a:ext>
            </a:extLst>
          </p:cNvPr>
          <p:cNvSpPr/>
          <p:nvPr/>
        </p:nvSpPr>
        <p:spPr>
          <a:xfrm>
            <a:off x="9861722" y="3720900"/>
            <a:ext cx="188529" cy="197959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EFE70636-1C12-4F1F-9E1D-2A54E0EF3923}"/>
              </a:ext>
            </a:extLst>
          </p:cNvPr>
          <p:cNvSpPr/>
          <p:nvPr/>
        </p:nvSpPr>
        <p:spPr>
          <a:xfrm>
            <a:off x="10393545" y="3380125"/>
            <a:ext cx="188529" cy="197959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25A778E6-BB8F-4059-993C-232AFB97FB02}"/>
              </a:ext>
            </a:extLst>
          </p:cNvPr>
          <p:cNvSpPr/>
          <p:nvPr/>
        </p:nvSpPr>
        <p:spPr>
          <a:xfrm>
            <a:off x="10303202" y="4211885"/>
            <a:ext cx="188529" cy="197959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B32F8A5D-0E98-41E9-B39E-5D31D39129F8}"/>
              </a:ext>
            </a:extLst>
          </p:cNvPr>
          <p:cNvSpPr/>
          <p:nvPr/>
        </p:nvSpPr>
        <p:spPr>
          <a:xfrm>
            <a:off x="8559242" y="2770930"/>
            <a:ext cx="188529" cy="197959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1E560C54-8D93-4CD0-A207-A9A73A335309}"/>
              </a:ext>
            </a:extLst>
          </p:cNvPr>
          <p:cNvSpPr/>
          <p:nvPr/>
        </p:nvSpPr>
        <p:spPr>
          <a:xfrm>
            <a:off x="9673193" y="4501982"/>
            <a:ext cx="188529" cy="197959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610E69D1-6DC8-4A1D-9058-F53D1F62C06D}"/>
              </a:ext>
            </a:extLst>
          </p:cNvPr>
          <p:cNvCxnSpPr>
            <a:cxnSpLocks/>
          </p:cNvCxnSpPr>
          <p:nvPr/>
        </p:nvCxnSpPr>
        <p:spPr>
          <a:xfrm>
            <a:off x="7158976" y="6355562"/>
            <a:ext cx="3986696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CAD72D31-4243-48DD-A7AD-4FA6D6A6A68B}"/>
              </a:ext>
            </a:extLst>
          </p:cNvPr>
          <p:cNvCxnSpPr>
            <a:cxnSpLocks/>
          </p:cNvCxnSpPr>
          <p:nvPr/>
        </p:nvCxnSpPr>
        <p:spPr>
          <a:xfrm flipV="1">
            <a:off x="7158976" y="3182658"/>
            <a:ext cx="0" cy="31729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A49E8E39-2F2E-4761-BAC9-385DA7901F44}"/>
              </a:ext>
            </a:extLst>
          </p:cNvPr>
          <p:cNvSpPr txBox="1"/>
          <p:nvPr/>
        </p:nvSpPr>
        <p:spPr>
          <a:xfrm>
            <a:off x="877175" y="1452835"/>
            <a:ext cx="457200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Regression (bus ticket):</a:t>
            </a:r>
          </a:p>
          <a:p>
            <a:r>
              <a:rPr lang="en-US" sz="2400" dirty="0"/>
              <a:t>From x (distance), predict y (price)</a:t>
            </a:r>
            <a:endParaRPr lang="en-US" sz="2400" b="1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96FFC20E-E56B-442A-B862-95274C4A089D}"/>
              </a:ext>
            </a:extLst>
          </p:cNvPr>
          <p:cNvSpPr txBox="1"/>
          <p:nvPr/>
        </p:nvSpPr>
        <p:spPr>
          <a:xfrm>
            <a:off x="6441744" y="1455821"/>
            <a:ext cx="5750256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Classification (car buying company):</a:t>
            </a:r>
          </a:p>
          <a:p>
            <a:r>
              <a:rPr lang="en-US" sz="2400" dirty="0"/>
              <a:t>From </a:t>
            </a:r>
            <a:r>
              <a:rPr lang="en-US" sz="2400" b="1" i="1" dirty="0"/>
              <a:t>x</a:t>
            </a:r>
            <a:r>
              <a:rPr lang="en-US" sz="2400" dirty="0"/>
              <a:t> (year, miles), predict y (buy or not)</a:t>
            </a:r>
            <a:endParaRPr lang="en-US" sz="2400" b="1" dirty="0"/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D83D921C-54E3-4D24-B85F-96000DA328C2}"/>
              </a:ext>
            </a:extLst>
          </p:cNvPr>
          <p:cNvGrpSpPr/>
          <p:nvPr/>
        </p:nvGrpSpPr>
        <p:grpSpPr>
          <a:xfrm>
            <a:off x="10868603" y="3798868"/>
            <a:ext cx="1074250" cy="1384995"/>
            <a:chOff x="10868603" y="3798868"/>
            <a:chExt cx="1074250" cy="1384995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426EFC1B-9C30-434C-8258-08E4C7ADB13E}"/>
                </a:ext>
              </a:extLst>
            </p:cNvPr>
            <p:cNvSpPr txBox="1"/>
            <p:nvPr/>
          </p:nvSpPr>
          <p:spPr>
            <a:xfrm>
              <a:off x="10868603" y="3798868"/>
              <a:ext cx="1074250" cy="1384995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y:</a:t>
              </a:r>
            </a:p>
            <a:p>
              <a:r>
                <a:rPr lang="en-US" sz="2800" dirty="0"/>
                <a:t>   Buy</a:t>
              </a:r>
            </a:p>
            <a:p>
              <a:r>
                <a:rPr lang="en-US" sz="2800" dirty="0"/>
                <a:t>   Not</a:t>
              </a: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B6F6D0D1-05F4-4FC0-B619-E3F6BFE55FF1}"/>
                </a:ext>
              </a:extLst>
            </p:cNvPr>
            <p:cNvSpPr/>
            <p:nvPr/>
          </p:nvSpPr>
          <p:spPr>
            <a:xfrm>
              <a:off x="10910318" y="4815218"/>
              <a:ext cx="188529" cy="19795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E56B50B2-890A-4D8A-AE91-BC4C10D767A8}"/>
                </a:ext>
              </a:extLst>
            </p:cNvPr>
            <p:cNvSpPr/>
            <p:nvPr/>
          </p:nvSpPr>
          <p:spPr>
            <a:xfrm>
              <a:off x="10906395" y="4429714"/>
              <a:ext cx="188529" cy="19795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4642701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B9AF2-E299-469A-BB19-E0653067F4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Classification vs. regression: find patterns</a:t>
            </a:r>
            <a:endParaRPr lang="en-US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27636263-4F8E-4A80-A7FA-D1A1CE8D4294}"/>
              </a:ext>
            </a:extLst>
          </p:cNvPr>
          <p:cNvCxnSpPr>
            <a:cxnSpLocks/>
          </p:cNvCxnSpPr>
          <p:nvPr/>
        </p:nvCxnSpPr>
        <p:spPr>
          <a:xfrm>
            <a:off x="1117567" y="6355070"/>
            <a:ext cx="3986696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83E1770-85D9-47D3-BA99-CC883A599E35}"/>
              </a:ext>
            </a:extLst>
          </p:cNvPr>
          <p:cNvCxnSpPr>
            <a:cxnSpLocks/>
          </p:cNvCxnSpPr>
          <p:nvPr/>
        </p:nvCxnSpPr>
        <p:spPr>
          <a:xfrm flipV="1">
            <a:off x="1117567" y="3182166"/>
            <a:ext cx="0" cy="31729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862C3810-A2FC-490C-BBDE-450388854BCF}"/>
              </a:ext>
            </a:extLst>
          </p:cNvPr>
          <p:cNvSpPr/>
          <p:nvPr/>
        </p:nvSpPr>
        <p:spPr>
          <a:xfrm>
            <a:off x="4212526" y="3820118"/>
            <a:ext cx="188529" cy="1979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7B79E94-F2C4-496F-95B1-9B47B2886788}"/>
              </a:ext>
            </a:extLst>
          </p:cNvPr>
          <p:cNvSpPr/>
          <p:nvPr/>
        </p:nvSpPr>
        <p:spPr>
          <a:xfrm>
            <a:off x="3804810" y="4293029"/>
            <a:ext cx="188529" cy="1979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6A611EE-A127-4EC8-9DF6-68FFA0B75A80}"/>
              </a:ext>
            </a:extLst>
          </p:cNvPr>
          <p:cNvSpPr/>
          <p:nvPr/>
        </p:nvSpPr>
        <p:spPr>
          <a:xfrm>
            <a:off x="3309910" y="4507635"/>
            <a:ext cx="188529" cy="1979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7D3EAFC-E615-411A-9CA3-C6EC80DC6D48}"/>
              </a:ext>
            </a:extLst>
          </p:cNvPr>
          <p:cNvSpPr/>
          <p:nvPr/>
        </p:nvSpPr>
        <p:spPr>
          <a:xfrm>
            <a:off x="2869990" y="4807729"/>
            <a:ext cx="188529" cy="1979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2B07E8B-4367-4B67-93FF-679EDD8377F9}"/>
              </a:ext>
            </a:extLst>
          </p:cNvPr>
          <p:cNvSpPr/>
          <p:nvPr/>
        </p:nvSpPr>
        <p:spPr>
          <a:xfrm>
            <a:off x="2481922" y="5183863"/>
            <a:ext cx="188529" cy="1979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C3600D2-F91B-4B74-8B05-7588011AC53A}"/>
              </a:ext>
            </a:extLst>
          </p:cNvPr>
          <p:cNvSpPr/>
          <p:nvPr/>
        </p:nvSpPr>
        <p:spPr>
          <a:xfrm>
            <a:off x="1930473" y="5334765"/>
            <a:ext cx="188529" cy="1979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6CF487F-753C-40AE-9B7E-58B56A894D4C}"/>
              </a:ext>
            </a:extLst>
          </p:cNvPr>
          <p:cNvSpPr/>
          <p:nvPr/>
        </p:nvSpPr>
        <p:spPr>
          <a:xfrm>
            <a:off x="1522356" y="5678133"/>
            <a:ext cx="188529" cy="1979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5F47636-9B77-4EBA-B3A7-DE073F38DCE6}"/>
              </a:ext>
            </a:extLst>
          </p:cNvPr>
          <p:cNvSpPr/>
          <p:nvPr/>
        </p:nvSpPr>
        <p:spPr>
          <a:xfrm>
            <a:off x="1198297" y="6042562"/>
            <a:ext cx="188529" cy="1979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1EF2F4-D3B8-456E-A788-B9F5F183D047}"/>
              </a:ext>
            </a:extLst>
          </p:cNvPr>
          <p:cNvSpPr txBox="1"/>
          <p:nvPr/>
        </p:nvSpPr>
        <p:spPr>
          <a:xfrm>
            <a:off x="2106421" y="6350458"/>
            <a:ext cx="21061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x: distance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66684F4-3250-4345-8BF0-66034CD1F3F1}"/>
              </a:ext>
            </a:extLst>
          </p:cNvPr>
          <p:cNvSpPr txBox="1"/>
          <p:nvPr/>
        </p:nvSpPr>
        <p:spPr>
          <a:xfrm>
            <a:off x="488682" y="2569891"/>
            <a:ext cx="13341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y: price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533CB34-7957-4121-82ED-30CE01A40A99}"/>
              </a:ext>
            </a:extLst>
          </p:cNvPr>
          <p:cNvSpPr txBox="1"/>
          <p:nvPr/>
        </p:nvSpPr>
        <p:spPr>
          <a:xfrm>
            <a:off x="7672621" y="6350458"/>
            <a:ext cx="34450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x[1]: year in use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E891C31-0BB4-4438-B11F-F78DC46E4CAA}"/>
              </a:ext>
            </a:extLst>
          </p:cNvPr>
          <p:cNvSpPr txBox="1"/>
          <p:nvPr/>
        </p:nvSpPr>
        <p:spPr>
          <a:xfrm>
            <a:off x="5449175" y="2563779"/>
            <a:ext cx="34450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x[2]: miles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90DB76F-5BB2-485A-8653-54F7F383C06E}"/>
              </a:ext>
            </a:extLst>
          </p:cNvPr>
          <p:cNvSpPr/>
          <p:nvPr/>
        </p:nvSpPr>
        <p:spPr>
          <a:xfrm>
            <a:off x="8072974" y="5092563"/>
            <a:ext cx="188529" cy="1979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286CE466-4E35-4221-848F-7693E402EA71}"/>
              </a:ext>
            </a:extLst>
          </p:cNvPr>
          <p:cNvSpPr/>
          <p:nvPr/>
        </p:nvSpPr>
        <p:spPr>
          <a:xfrm>
            <a:off x="7978710" y="5812322"/>
            <a:ext cx="188529" cy="1979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B26B391-14C6-416E-9A94-D3A8E2AE4EE1}"/>
              </a:ext>
            </a:extLst>
          </p:cNvPr>
          <p:cNvSpPr/>
          <p:nvPr/>
        </p:nvSpPr>
        <p:spPr>
          <a:xfrm>
            <a:off x="7452745" y="5191543"/>
            <a:ext cx="188529" cy="1979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CD80D17A-BC80-4847-9639-F96CE7FF275E}"/>
              </a:ext>
            </a:extLst>
          </p:cNvPr>
          <p:cNvSpPr/>
          <p:nvPr/>
        </p:nvSpPr>
        <p:spPr>
          <a:xfrm>
            <a:off x="7365970" y="5792681"/>
            <a:ext cx="188529" cy="1979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324EEF08-CD65-48A8-81E8-C0B0F2A28FF2}"/>
              </a:ext>
            </a:extLst>
          </p:cNvPr>
          <p:cNvSpPr/>
          <p:nvPr/>
        </p:nvSpPr>
        <p:spPr>
          <a:xfrm>
            <a:off x="7494802" y="4609780"/>
            <a:ext cx="188529" cy="1979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A185FFA6-2ED3-462E-82F0-235F06DC3E4C}"/>
              </a:ext>
            </a:extLst>
          </p:cNvPr>
          <p:cNvSpPr/>
          <p:nvPr/>
        </p:nvSpPr>
        <p:spPr>
          <a:xfrm>
            <a:off x="8705728" y="5527231"/>
            <a:ext cx="188529" cy="1979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245D81C-170D-4ABC-8F89-7030261B9420}"/>
              </a:ext>
            </a:extLst>
          </p:cNvPr>
          <p:cNvSpPr/>
          <p:nvPr/>
        </p:nvSpPr>
        <p:spPr>
          <a:xfrm>
            <a:off x="9256435" y="2868567"/>
            <a:ext cx="188529" cy="197959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EE7ABA1B-6526-4922-B990-64637CB7DDE9}"/>
              </a:ext>
            </a:extLst>
          </p:cNvPr>
          <p:cNvSpPr/>
          <p:nvPr/>
        </p:nvSpPr>
        <p:spPr>
          <a:xfrm>
            <a:off x="9618192" y="3182166"/>
            <a:ext cx="188529" cy="197959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F9EDD80-3EF4-45ED-B84A-7F8161566D3B}"/>
              </a:ext>
            </a:extLst>
          </p:cNvPr>
          <p:cNvSpPr/>
          <p:nvPr/>
        </p:nvSpPr>
        <p:spPr>
          <a:xfrm>
            <a:off x="9861722" y="3720900"/>
            <a:ext cx="188529" cy="197959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B0076E02-84A2-4673-B8FC-B411E7EDAD65}"/>
              </a:ext>
            </a:extLst>
          </p:cNvPr>
          <p:cNvSpPr/>
          <p:nvPr/>
        </p:nvSpPr>
        <p:spPr>
          <a:xfrm>
            <a:off x="10393545" y="3380125"/>
            <a:ext cx="188529" cy="197959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2BE3840A-CE49-4149-861A-3E96884F72C7}"/>
              </a:ext>
            </a:extLst>
          </p:cNvPr>
          <p:cNvSpPr/>
          <p:nvPr/>
        </p:nvSpPr>
        <p:spPr>
          <a:xfrm>
            <a:off x="10303202" y="4211885"/>
            <a:ext cx="188529" cy="197959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F76B45DD-39E3-4030-929B-5E5C0D719156}"/>
              </a:ext>
            </a:extLst>
          </p:cNvPr>
          <p:cNvSpPr/>
          <p:nvPr/>
        </p:nvSpPr>
        <p:spPr>
          <a:xfrm>
            <a:off x="8559242" y="2770930"/>
            <a:ext cx="188529" cy="197959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C3FDC82-A043-435B-B14E-F0419FFFA6A1}"/>
              </a:ext>
            </a:extLst>
          </p:cNvPr>
          <p:cNvSpPr/>
          <p:nvPr/>
        </p:nvSpPr>
        <p:spPr>
          <a:xfrm>
            <a:off x="9673193" y="4501982"/>
            <a:ext cx="188529" cy="197959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4B76BAD-BC0E-4DF9-B674-6127B0BC781C}"/>
              </a:ext>
            </a:extLst>
          </p:cNvPr>
          <p:cNvCxnSpPr>
            <a:cxnSpLocks/>
          </p:cNvCxnSpPr>
          <p:nvPr/>
        </p:nvCxnSpPr>
        <p:spPr>
          <a:xfrm>
            <a:off x="7158976" y="6355562"/>
            <a:ext cx="3986696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C329F30-040E-4576-A18B-A5931167C235}"/>
              </a:ext>
            </a:extLst>
          </p:cNvPr>
          <p:cNvCxnSpPr>
            <a:cxnSpLocks/>
          </p:cNvCxnSpPr>
          <p:nvPr/>
        </p:nvCxnSpPr>
        <p:spPr>
          <a:xfrm flipV="1">
            <a:off x="7158976" y="3182658"/>
            <a:ext cx="0" cy="31729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185B6C52-FF66-4340-9B5F-9B0059DCF299}"/>
              </a:ext>
            </a:extLst>
          </p:cNvPr>
          <p:cNvSpPr txBox="1"/>
          <p:nvPr/>
        </p:nvSpPr>
        <p:spPr>
          <a:xfrm>
            <a:off x="877175" y="1452835"/>
            <a:ext cx="457200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Regression (bus ticket):</a:t>
            </a:r>
          </a:p>
          <a:p>
            <a:r>
              <a:rPr lang="en-US" sz="2400" dirty="0"/>
              <a:t>From x (distance), predict y (price)</a:t>
            </a:r>
            <a:endParaRPr lang="en-US" sz="2400" b="1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2FE76FE-DB7E-4A56-80BA-1152E9B1D31C}"/>
              </a:ext>
            </a:extLst>
          </p:cNvPr>
          <p:cNvSpPr txBox="1"/>
          <p:nvPr/>
        </p:nvSpPr>
        <p:spPr>
          <a:xfrm>
            <a:off x="6441744" y="1455821"/>
            <a:ext cx="5750256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Classification (car buying company):</a:t>
            </a:r>
          </a:p>
          <a:p>
            <a:r>
              <a:rPr lang="en-US" sz="2400" dirty="0"/>
              <a:t>From </a:t>
            </a:r>
            <a:r>
              <a:rPr lang="en-US" sz="2400" b="1" i="1" dirty="0"/>
              <a:t>x</a:t>
            </a:r>
            <a:r>
              <a:rPr lang="en-US" sz="2400" dirty="0"/>
              <a:t> (year, miles), predict y (buy or not)</a:t>
            </a:r>
            <a:endParaRPr lang="en-US" sz="2400" b="1" dirty="0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00B63D4F-1F05-40FC-B774-FF2EA575A47A}"/>
              </a:ext>
            </a:extLst>
          </p:cNvPr>
          <p:cNvCxnSpPr>
            <a:cxnSpLocks/>
          </p:cNvCxnSpPr>
          <p:nvPr/>
        </p:nvCxnSpPr>
        <p:spPr>
          <a:xfrm flipV="1">
            <a:off x="924953" y="3086999"/>
            <a:ext cx="4496487" cy="3293926"/>
          </a:xfrm>
          <a:prstGeom prst="line">
            <a:avLst/>
          </a:prstGeom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3D86C68C-E0AF-46B8-8099-5F5D9224B8D8}"/>
              </a:ext>
            </a:extLst>
          </p:cNvPr>
          <p:cNvCxnSpPr>
            <a:cxnSpLocks/>
          </p:cNvCxnSpPr>
          <p:nvPr/>
        </p:nvCxnSpPr>
        <p:spPr>
          <a:xfrm>
            <a:off x="7597828" y="3182658"/>
            <a:ext cx="2452423" cy="3029548"/>
          </a:xfrm>
          <a:prstGeom prst="line">
            <a:avLst/>
          </a:prstGeom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F98AB091-A5DE-46C1-83B4-9C63A3A142C0}"/>
              </a:ext>
            </a:extLst>
          </p:cNvPr>
          <p:cNvSpPr txBox="1"/>
          <p:nvPr/>
        </p:nvSpPr>
        <p:spPr>
          <a:xfrm>
            <a:off x="1259509" y="3116038"/>
            <a:ext cx="190845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</a:rPr>
              <a:t>Linear relationship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A3D6A85-6053-45CD-903C-E48578A3EAA8}"/>
              </a:ext>
            </a:extLst>
          </p:cNvPr>
          <p:cNvSpPr txBox="1"/>
          <p:nvPr/>
        </p:nvSpPr>
        <p:spPr>
          <a:xfrm>
            <a:off x="7338553" y="3385562"/>
            <a:ext cx="190845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</a:rPr>
              <a:t>Linear boundary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C487964C-8113-4E37-8A98-604E6E8A5C86}"/>
              </a:ext>
            </a:extLst>
          </p:cNvPr>
          <p:cNvGrpSpPr/>
          <p:nvPr/>
        </p:nvGrpSpPr>
        <p:grpSpPr>
          <a:xfrm>
            <a:off x="10868603" y="3798868"/>
            <a:ext cx="1074250" cy="1384995"/>
            <a:chOff x="10868603" y="3798868"/>
            <a:chExt cx="1074250" cy="1384995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B52BEADB-E52C-443E-9171-7A1E5FDC9B6C}"/>
                </a:ext>
              </a:extLst>
            </p:cNvPr>
            <p:cNvSpPr txBox="1"/>
            <p:nvPr/>
          </p:nvSpPr>
          <p:spPr>
            <a:xfrm>
              <a:off x="10868603" y="3798868"/>
              <a:ext cx="1074250" cy="1384995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y:</a:t>
              </a:r>
            </a:p>
            <a:p>
              <a:r>
                <a:rPr lang="en-US" sz="2800" dirty="0"/>
                <a:t>   Buy</a:t>
              </a:r>
            </a:p>
            <a:p>
              <a:r>
                <a:rPr lang="en-US" sz="2800" dirty="0"/>
                <a:t>   Not</a:t>
              </a: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2F7E018C-90F9-42AF-A52D-93A65F02F3CD}"/>
                </a:ext>
              </a:extLst>
            </p:cNvPr>
            <p:cNvSpPr/>
            <p:nvPr/>
          </p:nvSpPr>
          <p:spPr>
            <a:xfrm>
              <a:off x="10910318" y="4815218"/>
              <a:ext cx="188529" cy="19795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DA3E6CFA-3E2B-4E19-B224-C29E797209E3}"/>
                </a:ext>
              </a:extLst>
            </p:cNvPr>
            <p:cNvSpPr/>
            <p:nvPr/>
          </p:nvSpPr>
          <p:spPr>
            <a:xfrm>
              <a:off x="10906395" y="4429714"/>
              <a:ext cx="188529" cy="19795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23471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47" grpId="0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5A632-A656-44B6-A206-B7CF38E2A0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Cross validation</a:t>
            </a:r>
          </a:p>
        </p:txBody>
      </p:sp>
      <p:pic>
        <p:nvPicPr>
          <p:cNvPr id="5122" name="Picture 2" descr="3.1. Cross-validation: evaluating estimator performance — scikit-learn  0.23.2 documentation">
            <a:extLst>
              <a:ext uri="{FF2B5EF4-FFF2-40B4-BE49-F238E27FC236}">
                <a16:creationId xmlns:a16="http://schemas.microsoft.com/office/drawing/2014/main" id="{C26B0DA7-8C5B-4C6E-BE52-108B6014FD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7648" y="1909168"/>
            <a:ext cx="6918780" cy="4792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363553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ABCFD-6A9B-8841-80D9-554A7A99E98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Bag of Words</a:t>
            </a:r>
          </a:p>
        </p:txBody>
      </p:sp>
    </p:spTree>
    <p:extLst>
      <p:ext uri="{BB962C8B-B14F-4D97-AF65-F5344CB8AC3E}">
        <p14:creationId xmlns:p14="http://schemas.microsoft.com/office/powerpoint/2010/main" val="276466488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B18014-CEC1-46F1-960C-9ECCE77017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Bag of Words (BOW)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B681D0-87B1-40D8-BE9B-6782D37A41E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94640" y="1612906"/>
                <a:ext cx="11724640" cy="5245094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sz="2400" b="1" dirty="0"/>
                  <a:t>Given: </a:t>
                </a:r>
              </a:p>
              <a:p>
                <a:pPr lvl="1"/>
                <a:r>
                  <a:rPr lang="en-US" sz="2000" dirty="0"/>
                  <a:t>A </a:t>
                </a:r>
                <a:r>
                  <a:rPr lang="en-US" sz="2000" u="sng" dirty="0"/>
                  <a:t>dictionary, vocabulary, or codebook</a:t>
                </a:r>
                <a:r>
                  <a:rPr lang="en-US" sz="2000" dirty="0"/>
                  <a:t>: f(token) </a:t>
                </a:r>
                <a:r>
                  <a:rPr lang="en-US" sz="2000" dirty="0">
                    <a:sym typeface="Wingdings" panose="05000000000000000000" pitchFamily="2" charset="2"/>
                  </a:rPr>
                  <a:t> index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∈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  <m:d>
                      <m:dPr>
                        <m:begChr m:val="{"/>
                        <m:endChr m:val="}"/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1, ⋯,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𝐷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</m:oMath>
                </a14:m>
                <a:r>
                  <a:rPr lang="en-US" sz="2000" dirty="0">
                    <a:sym typeface="Wingdings" panose="05000000000000000000" pitchFamily="2" charset="2"/>
                  </a:rPr>
                  <a:t>or N/A</a:t>
                </a:r>
              </a:p>
              <a:p>
                <a:pPr marL="457200" lvl="1" indent="0">
                  <a:buNone/>
                </a:pPr>
                <a:endParaRPr lang="en-US" sz="2000" dirty="0">
                  <a:sym typeface="Wingdings" panose="05000000000000000000" pitchFamily="2" charset="2"/>
                </a:endParaRPr>
              </a:p>
              <a:p>
                <a:pPr lvl="1"/>
                <a:r>
                  <a:rPr lang="en-US" sz="2000" dirty="0">
                    <a:sym typeface="Wingdings" panose="05000000000000000000" pitchFamily="2" charset="2"/>
                  </a:rPr>
                  <a:t>An all-0 vector: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𝒙</m:t>
                    </m:r>
                  </m:oMath>
                </a14:m>
                <a:r>
                  <a:rPr lang="en-US" sz="2000" b="1" dirty="0">
                    <a:sym typeface="Wingdings" panose="05000000000000000000" pitchFamily="2" charset="2"/>
                  </a:rPr>
                  <a:t> </a:t>
                </a:r>
                <a:r>
                  <a:rPr lang="en-US" sz="2000" dirty="0">
                    <a:sym typeface="Wingdings" panose="05000000000000000000" pitchFamily="2" charset="2"/>
                  </a:rPr>
                  <a:t>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00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𝑥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[1]</m:t>
                              </m:r>
                            </m:e>
                          </m:mr>
                          <m:mr>
                            <m:e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𝑥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[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𝐷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]</m:t>
                              </m:r>
                            </m:e>
                          </m:mr>
                        </m:m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mPr>
                          <m:m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2000" b="1" dirty="0"/>
              </a:p>
              <a:p>
                <a:pPr lvl="1"/>
                <a:endParaRPr lang="en-US" sz="2000" b="1" dirty="0"/>
              </a:p>
              <a:p>
                <a:pPr marL="0" indent="0">
                  <a:buNone/>
                </a:pPr>
                <a:r>
                  <a:rPr lang="en-US" sz="2400" b="1" dirty="0"/>
                  <a:t>Input: </a:t>
                </a:r>
                <a:r>
                  <a:rPr lang="en-US" sz="2400" dirty="0"/>
                  <a:t>A sequence of word tokens w[1], w[2], ….. w[M]</a:t>
                </a:r>
              </a:p>
              <a:p>
                <a:pPr marL="0" indent="0">
                  <a:buNone/>
                </a:pPr>
                <a:r>
                  <a:rPr lang="en-US" sz="2400" b="1" dirty="0"/>
                  <a:t>for</a:t>
                </a:r>
                <a:r>
                  <a:rPr lang="en-US" sz="2400" dirty="0"/>
                  <a:t> m = 1 : M</a:t>
                </a:r>
              </a:p>
              <a:p>
                <a:pPr marL="0" indent="0">
                  <a:buNone/>
                </a:pPr>
                <a:r>
                  <a:rPr lang="en-US" sz="2400" dirty="0"/>
                  <a:t>	</a:t>
                </a:r>
                <a:r>
                  <a:rPr lang="en-US" sz="2400" b="1" dirty="0"/>
                  <a:t>if</a:t>
                </a:r>
                <a:r>
                  <a:rPr lang="en-US" sz="2400" dirty="0"/>
                  <a:t> f(w[m]) != N/A</a:t>
                </a:r>
              </a:p>
              <a:p>
                <a:pPr marL="0" indent="0">
                  <a:buNone/>
                </a:pPr>
                <a:r>
                  <a:rPr lang="en-US" sz="2400" dirty="0"/>
                  <a:t>		</a:t>
                </a:r>
                <a:r>
                  <a:rPr lang="en-US" sz="2400" dirty="0"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brk m:alnAt="7"/>
                      </m:rPr>
                      <a:rPr lang="en-US" sz="24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𝑥</m:t>
                    </m:r>
                    <m:r>
                      <a:rPr lang="en-US" sz="24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[</m:t>
                    </m:r>
                    <m:r>
                      <m:rPr>
                        <m:sty m:val="p"/>
                      </m:rPr>
                      <a:rPr lang="en-US" sz="24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f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(</m:t>
                    </m:r>
                    <m:r>
                      <m:rPr>
                        <m:nor/>
                      </m:rPr>
                      <a:rPr lang="en-US" sz="2400" dirty="0">
                        <a:solidFill>
                          <a:srgbClr val="C00000"/>
                        </a:solidFill>
                      </a:rPr>
                      <m:t>w</m:t>
                    </m:r>
                    <m:r>
                      <m:rPr>
                        <m:nor/>
                      </m:rPr>
                      <a:rPr lang="en-US" sz="2400" dirty="0">
                        <a:solidFill>
                          <a:srgbClr val="C00000"/>
                        </a:solidFill>
                      </a:rPr>
                      <m:t>[</m:t>
                    </m:r>
                    <m:r>
                      <m:rPr>
                        <m:nor/>
                      </m:rPr>
                      <a:rPr lang="en-US" sz="2400" b="0" i="0" dirty="0" smtClean="0">
                        <a:solidFill>
                          <a:srgbClr val="C00000"/>
                        </a:solidFill>
                      </a:rPr>
                      <m:t>m</m:t>
                    </m:r>
                    <m:r>
                      <m:rPr>
                        <m:nor/>
                      </m:rPr>
                      <a:rPr lang="en-US" sz="2400" dirty="0">
                        <a:solidFill>
                          <a:srgbClr val="C00000"/>
                        </a:solidFill>
                      </a:rPr>
                      <m:t>]</m:t>
                    </m:r>
                    <m:r>
                      <m:rPr>
                        <m:nor/>
                      </m:rPr>
                      <a:rPr lang="en-US" sz="2400" b="0" i="0" dirty="0" smtClean="0">
                        <a:solidFill>
                          <a:srgbClr val="C00000"/>
                        </a:solidFill>
                      </a:rPr>
                      <m:t>)</m:t>
                    </m:r>
                    <m:r>
                      <a:rPr lang="en-US" sz="24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] </m:t>
                    </m:r>
                  </m:oMath>
                </a14:m>
                <a:r>
                  <a:rPr lang="en-US" sz="2400" dirty="0">
                    <a:solidFill>
                      <a:srgbClr val="C00000"/>
                    </a:solidFill>
                  </a:rPr>
                  <a:t>+= 1</a:t>
                </a:r>
              </a:p>
              <a:p>
                <a:pPr marL="0" indent="0">
                  <a:buNone/>
                </a:pPr>
                <a:r>
                  <a:rPr lang="en-US" sz="2400" dirty="0"/>
                  <a:t>	</a:t>
                </a:r>
                <a:r>
                  <a:rPr lang="en-US" sz="2400" b="1" dirty="0"/>
                  <a:t>end</a:t>
                </a:r>
                <a:r>
                  <a:rPr lang="en-US" sz="2400" dirty="0"/>
                  <a:t>	</a:t>
                </a:r>
              </a:p>
              <a:p>
                <a:pPr marL="0" indent="0">
                  <a:buNone/>
                </a:pPr>
                <a:r>
                  <a:rPr lang="en-US" sz="2400" b="1" dirty="0"/>
                  <a:t>end</a:t>
                </a:r>
              </a:p>
              <a:p>
                <a:pPr marL="0" indent="0">
                  <a:buNone/>
                </a:pPr>
                <a:r>
                  <a:rPr lang="en-US" sz="2400" b="1" dirty="0">
                    <a:sym typeface="Wingdings" panose="05000000000000000000" pitchFamily="2" charset="2"/>
                  </a:rPr>
                  <a:t>Return: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𝒙</m:t>
                    </m:r>
                  </m:oMath>
                </a14:m>
                <a:endParaRPr lang="en-US" dirty="0">
                  <a:sym typeface="Wingdings" panose="05000000000000000000" pitchFamily="2" charset="2"/>
                </a:endParaRPr>
              </a:p>
              <a:p>
                <a:pPr lvl="1"/>
                <a:endParaRPr lang="en-US" dirty="0">
                  <a:sym typeface="Wingdings" panose="05000000000000000000" pitchFamily="2" charset="2"/>
                </a:endParaRP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B681D0-87B1-40D8-BE9B-6782D37A41E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94640" y="1612906"/>
                <a:ext cx="11724640" cy="5245094"/>
              </a:xfrm>
              <a:blipFill>
                <a:blip r:embed="rId2"/>
                <a:stretch>
                  <a:fillRect l="-866" t="-21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0B728698-2D5A-4543-A8ED-53681B02639A}"/>
              </a:ext>
            </a:extLst>
          </p:cNvPr>
          <p:cNvSpPr/>
          <p:nvPr/>
        </p:nvSpPr>
        <p:spPr>
          <a:xfrm>
            <a:off x="130810" y="3429000"/>
            <a:ext cx="7948665" cy="3429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402092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B18014-CEC1-46F1-960C-9ECCE77017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Bag of Words (BOW)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B681D0-87B1-40D8-BE9B-6782D37A41E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94640" y="1612906"/>
                <a:ext cx="11724640" cy="5245094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sz="2400" b="1" dirty="0"/>
                  <a:t>Given: </a:t>
                </a:r>
              </a:p>
              <a:p>
                <a:pPr lvl="1"/>
                <a:r>
                  <a:rPr lang="en-US" sz="2000" dirty="0"/>
                  <a:t>A </a:t>
                </a:r>
                <a:r>
                  <a:rPr lang="en-US" sz="2000" u="sng" dirty="0"/>
                  <a:t>dictionary, vocabulary, or codebook</a:t>
                </a:r>
                <a:r>
                  <a:rPr lang="en-US" sz="2000" dirty="0"/>
                  <a:t>: f(token) </a:t>
                </a:r>
                <a:r>
                  <a:rPr lang="en-US" sz="2000" dirty="0">
                    <a:sym typeface="Wingdings" panose="05000000000000000000" pitchFamily="2" charset="2"/>
                  </a:rPr>
                  <a:t> index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∈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  <m:d>
                      <m:dPr>
                        <m:begChr m:val="{"/>
                        <m:endChr m:val="}"/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1, ⋯,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𝐷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</m:oMath>
                </a14:m>
                <a:r>
                  <a:rPr lang="en-US" sz="2000" dirty="0">
                    <a:sym typeface="Wingdings" panose="05000000000000000000" pitchFamily="2" charset="2"/>
                  </a:rPr>
                  <a:t>or N/A</a:t>
                </a:r>
              </a:p>
              <a:p>
                <a:pPr marL="457200" lvl="1" indent="0">
                  <a:buNone/>
                </a:pPr>
                <a:endParaRPr lang="en-US" sz="2000" dirty="0">
                  <a:sym typeface="Wingdings" panose="05000000000000000000" pitchFamily="2" charset="2"/>
                </a:endParaRPr>
              </a:p>
              <a:p>
                <a:pPr lvl="1"/>
                <a:r>
                  <a:rPr lang="en-US" sz="2000" dirty="0">
                    <a:sym typeface="Wingdings" panose="05000000000000000000" pitchFamily="2" charset="2"/>
                  </a:rPr>
                  <a:t>An all-0 vector: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𝒙</m:t>
                    </m:r>
                  </m:oMath>
                </a14:m>
                <a:r>
                  <a:rPr lang="en-US" sz="2000" b="1" dirty="0">
                    <a:sym typeface="Wingdings" panose="05000000000000000000" pitchFamily="2" charset="2"/>
                  </a:rPr>
                  <a:t> </a:t>
                </a:r>
                <a:r>
                  <a:rPr lang="en-US" sz="2000" dirty="0">
                    <a:sym typeface="Wingdings" panose="05000000000000000000" pitchFamily="2" charset="2"/>
                  </a:rPr>
                  <a:t>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00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𝑥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[1]</m:t>
                              </m:r>
                            </m:e>
                          </m:mr>
                          <m:mr>
                            <m:e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𝑥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[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𝐷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]</m:t>
                              </m:r>
                            </m:e>
                          </m:mr>
                        </m:m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mPr>
                          <m:m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2000" b="1" dirty="0"/>
              </a:p>
              <a:p>
                <a:pPr lvl="1"/>
                <a:endParaRPr lang="en-US" sz="2000" b="1" dirty="0"/>
              </a:p>
              <a:p>
                <a:pPr marL="0" indent="0">
                  <a:buNone/>
                </a:pPr>
                <a:r>
                  <a:rPr lang="en-US" sz="2400" b="1" dirty="0"/>
                  <a:t>Input: </a:t>
                </a:r>
                <a:r>
                  <a:rPr lang="en-US" sz="2400" dirty="0"/>
                  <a:t>A sequence of word tokens w[1], w[2], ….. w[M]</a:t>
                </a:r>
              </a:p>
              <a:p>
                <a:pPr marL="0" indent="0">
                  <a:buNone/>
                </a:pPr>
                <a:r>
                  <a:rPr lang="en-US" sz="2400" b="1" dirty="0"/>
                  <a:t>for</a:t>
                </a:r>
                <a:r>
                  <a:rPr lang="en-US" sz="2400" dirty="0"/>
                  <a:t> m = 1 : M</a:t>
                </a:r>
              </a:p>
              <a:p>
                <a:pPr marL="0" indent="0">
                  <a:buNone/>
                </a:pPr>
                <a:r>
                  <a:rPr lang="en-US" sz="2400" dirty="0"/>
                  <a:t>	</a:t>
                </a:r>
                <a:r>
                  <a:rPr lang="en-US" sz="2400" b="1" dirty="0"/>
                  <a:t>if</a:t>
                </a:r>
                <a:r>
                  <a:rPr lang="en-US" sz="2400" dirty="0"/>
                  <a:t> f(w[m]) != N/A</a:t>
                </a:r>
              </a:p>
              <a:p>
                <a:pPr marL="0" indent="0">
                  <a:buNone/>
                </a:pPr>
                <a:r>
                  <a:rPr lang="en-US" sz="2400" dirty="0"/>
                  <a:t>		</a:t>
                </a:r>
                <a:r>
                  <a:rPr lang="en-US" sz="2400" dirty="0"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brk m:alnAt="7"/>
                      </m:rPr>
                      <a:rPr 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𝑥</m:t>
                    </m:r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[</m:t>
                    </m:r>
                    <m:r>
                      <m:rPr>
                        <m:sty m:val="p"/>
                      </m:rPr>
                      <a:rPr lang="en-US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f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(</m:t>
                    </m:r>
                    <m:r>
                      <m:rPr>
                        <m:nor/>
                      </m:rPr>
                      <a:rPr lang="en-US" sz="2400" dirty="0">
                        <a:solidFill>
                          <a:schemeClr val="tx1"/>
                        </a:solidFill>
                      </a:rPr>
                      <m:t>w</m:t>
                    </m:r>
                    <m:r>
                      <m:rPr>
                        <m:nor/>
                      </m:rPr>
                      <a:rPr lang="en-US" sz="2400" dirty="0">
                        <a:solidFill>
                          <a:schemeClr val="tx1"/>
                        </a:solidFill>
                      </a:rPr>
                      <m:t>[</m:t>
                    </m:r>
                    <m:r>
                      <m:rPr>
                        <m:nor/>
                      </m:rPr>
                      <a:rPr lang="en-US" sz="2400" b="0" i="0" dirty="0" smtClean="0">
                        <a:solidFill>
                          <a:schemeClr val="tx1"/>
                        </a:solidFill>
                      </a:rPr>
                      <m:t>m</m:t>
                    </m:r>
                    <m:r>
                      <m:rPr>
                        <m:nor/>
                      </m:rPr>
                      <a:rPr lang="en-US" sz="2400" dirty="0">
                        <a:solidFill>
                          <a:schemeClr val="tx1"/>
                        </a:solidFill>
                      </a:rPr>
                      <m:t>]</m:t>
                    </m:r>
                    <m:r>
                      <m:rPr>
                        <m:nor/>
                      </m:rPr>
                      <a:rPr lang="en-US" sz="2400" b="0" i="0" dirty="0" smtClean="0">
                        <a:solidFill>
                          <a:schemeClr val="tx1"/>
                        </a:solidFill>
                      </a:rPr>
                      <m:t>)</m:t>
                    </m:r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] 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+= 1</a:t>
                </a:r>
              </a:p>
              <a:p>
                <a:pPr marL="0" indent="0">
                  <a:buNone/>
                </a:pPr>
                <a:r>
                  <a:rPr lang="en-US" sz="2400" dirty="0"/>
                  <a:t>	</a:t>
                </a:r>
                <a:r>
                  <a:rPr lang="en-US" sz="2400" b="1" dirty="0"/>
                  <a:t>end</a:t>
                </a:r>
                <a:r>
                  <a:rPr lang="en-US" sz="2400" dirty="0"/>
                  <a:t>	</a:t>
                </a:r>
              </a:p>
              <a:p>
                <a:pPr marL="0" indent="0">
                  <a:buNone/>
                </a:pPr>
                <a:r>
                  <a:rPr lang="en-US" sz="2400" b="1" dirty="0"/>
                  <a:t>end</a:t>
                </a:r>
              </a:p>
              <a:p>
                <a:pPr marL="0" indent="0">
                  <a:buNone/>
                </a:pPr>
                <a:r>
                  <a:rPr lang="en-US" sz="2400" b="1" dirty="0">
                    <a:sym typeface="Wingdings" panose="05000000000000000000" pitchFamily="2" charset="2"/>
                  </a:rPr>
                  <a:t>Return: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𝒙</m:t>
                    </m:r>
                  </m:oMath>
                </a14:m>
                <a:endParaRPr lang="en-US" dirty="0">
                  <a:sym typeface="Wingdings" panose="05000000000000000000" pitchFamily="2" charset="2"/>
                </a:endParaRPr>
              </a:p>
              <a:p>
                <a:pPr lvl="1"/>
                <a:endParaRPr lang="en-US" dirty="0">
                  <a:sym typeface="Wingdings" panose="05000000000000000000" pitchFamily="2" charset="2"/>
                </a:endParaRP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B681D0-87B1-40D8-BE9B-6782D37A41E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94640" y="1612906"/>
                <a:ext cx="11724640" cy="5245094"/>
              </a:xfrm>
              <a:blipFill>
                <a:blip r:embed="rId2"/>
                <a:stretch>
                  <a:fillRect l="-866" t="-21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09093985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B18014-CEC1-46F1-960C-9ECCE77017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Bag of Words (BOW)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B681D0-87B1-40D8-BE9B-6782D37A41E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94640" y="1612906"/>
                <a:ext cx="11724640" cy="5245094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sz="2400" b="1" dirty="0"/>
                  <a:t>Given: </a:t>
                </a:r>
              </a:p>
              <a:p>
                <a:pPr lvl="1"/>
                <a:r>
                  <a:rPr lang="en-US" sz="2000" dirty="0"/>
                  <a:t>A </a:t>
                </a:r>
                <a:r>
                  <a:rPr lang="en-US" sz="2000" u="sng" dirty="0"/>
                  <a:t>dictionary, vocabulary, or codebook</a:t>
                </a:r>
                <a:r>
                  <a:rPr lang="en-US" sz="2000" dirty="0"/>
                  <a:t>: f(token) </a:t>
                </a:r>
                <a:r>
                  <a:rPr lang="en-US" sz="2000" dirty="0">
                    <a:sym typeface="Wingdings" panose="05000000000000000000" pitchFamily="2" charset="2"/>
                  </a:rPr>
                  <a:t> index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∈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  <m:d>
                      <m:dPr>
                        <m:begChr m:val="{"/>
                        <m:endChr m:val="}"/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1, ⋯,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𝐷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</m:oMath>
                </a14:m>
                <a:r>
                  <a:rPr lang="en-US" sz="2000" dirty="0">
                    <a:sym typeface="Wingdings" panose="05000000000000000000" pitchFamily="2" charset="2"/>
                  </a:rPr>
                  <a:t>or N/A</a:t>
                </a:r>
              </a:p>
              <a:p>
                <a:pPr marL="457200" lvl="1" indent="0">
                  <a:buNone/>
                </a:pPr>
                <a:endParaRPr lang="en-US" sz="2000" dirty="0">
                  <a:sym typeface="Wingdings" panose="05000000000000000000" pitchFamily="2" charset="2"/>
                </a:endParaRPr>
              </a:p>
              <a:p>
                <a:pPr lvl="1"/>
                <a:r>
                  <a:rPr lang="en-US" sz="2000" dirty="0">
                    <a:sym typeface="Wingdings" panose="05000000000000000000" pitchFamily="2" charset="2"/>
                  </a:rPr>
                  <a:t>An all-0 vector: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𝒙</m:t>
                    </m:r>
                  </m:oMath>
                </a14:m>
                <a:r>
                  <a:rPr lang="en-US" sz="2000" b="1" dirty="0">
                    <a:sym typeface="Wingdings" panose="05000000000000000000" pitchFamily="2" charset="2"/>
                  </a:rPr>
                  <a:t> </a:t>
                </a:r>
                <a:r>
                  <a:rPr lang="en-US" sz="2000" dirty="0">
                    <a:sym typeface="Wingdings" panose="05000000000000000000" pitchFamily="2" charset="2"/>
                  </a:rPr>
                  <a:t>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00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𝑥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[1]</m:t>
                              </m:r>
                            </m:e>
                          </m:mr>
                          <m:mr>
                            <m:e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𝑥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[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𝐷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]</m:t>
                              </m:r>
                            </m:e>
                          </m:mr>
                        </m:m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mPr>
                          <m:m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2000" b="1" dirty="0"/>
              </a:p>
              <a:p>
                <a:pPr lvl="1"/>
                <a:endParaRPr lang="en-US" sz="2000" b="1" dirty="0"/>
              </a:p>
              <a:p>
                <a:pPr marL="0" indent="0">
                  <a:buNone/>
                </a:pPr>
                <a:r>
                  <a:rPr lang="en-US" sz="2400" b="1" dirty="0"/>
                  <a:t>Input: </a:t>
                </a:r>
                <a:r>
                  <a:rPr lang="en-US" sz="2400" dirty="0"/>
                  <a:t>A sequence of word tokens w[1], w[2], ….. w[M]</a:t>
                </a:r>
              </a:p>
              <a:p>
                <a:pPr marL="0" indent="0">
                  <a:buNone/>
                </a:pPr>
                <a:r>
                  <a:rPr lang="en-US" sz="2400" b="1" dirty="0"/>
                  <a:t>for</a:t>
                </a:r>
                <a:r>
                  <a:rPr lang="en-US" sz="2400" dirty="0"/>
                  <a:t> m = 1 : M</a:t>
                </a:r>
              </a:p>
              <a:p>
                <a:pPr marL="0" indent="0">
                  <a:buNone/>
                </a:pPr>
                <a:r>
                  <a:rPr lang="en-US" sz="2400" dirty="0"/>
                  <a:t>	</a:t>
                </a:r>
                <a:r>
                  <a:rPr lang="en-US" sz="2400" b="1" dirty="0"/>
                  <a:t>if</a:t>
                </a:r>
                <a:r>
                  <a:rPr lang="en-US" sz="2400" dirty="0"/>
                  <a:t> f(w[m]) != N/A</a:t>
                </a:r>
              </a:p>
              <a:p>
                <a:pPr marL="0" indent="0">
                  <a:buNone/>
                </a:pPr>
                <a:r>
                  <a:rPr lang="en-US" sz="2400" dirty="0"/>
                  <a:t>		</a:t>
                </a:r>
                <a:r>
                  <a:rPr lang="en-US" sz="2400" dirty="0"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brk m:alnAt="7"/>
                      </m:rPr>
                      <a:rPr lang="en-US" sz="24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𝑥</m:t>
                    </m:r>
                    <m:r>
                      <a:rPr lang="en-US" sz="24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[</m:t>
                    </m:r>
                    <m:r>
                      <m:rPr>
                        <m:sty m:val="p"/>
                      </m:rPr>
                      <a:rPr lang="en-US" sz="24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f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(</m:t>
                    </m:r>
                    <m:r>
                      <m:rPr>
                        <m:nor/>
                      </m:rPr>
                      <a:rPr lang="en-US" sz="2400" dirty="0">
                        <a:solidFill>
                          <a:srgbClr val="C00000"/>
                        </a:solidFill>
                      </a:rPr>
                      <m:t>w</m:t>
                    </m:r>
                    <m:r>
                      <m:rPr>
                        <m:nor/>
                      </m:rPr>
                      <a:rPr lang="en-US" sz="2400" dirty="0">
                        <a:solidFill>
                          <a:srgbClr val="C00000"/>
                        </a:solidFill>
                      </a:rPr>
                      <m:t>[</m:t>
                    </m:r>
                    <m:r>
                      <m:rPr>
                        <m:nor/>
                      </m:rPr>
                      <a:rPr lang="en-US" sz="2400" b="0" i="0" dirty="0" smtClean="0">
                        <a:solidFill>
                          <a:srgbClr val="C00000"/>
                        </a:solidFill>
                      </a:rPr>
                      <m:t>m</m:t>
                    </m:r>
                    <m:r>
                      <m:rPr>
                        <m:nor/>
                      </m:rPr>
                      <a:rPr lang="en-US" sz="2400" dirty="0">
                        <a:solidFill>
                          <a:srgbClr val="C00000"/>
                        </a:solidFill>
                      </a:rPr>
                      <m:t>]</m:t>
                    </m:r>
                    <m:r>
                      <m:rPr>
                        <m:nor/>
                      </m:rPr>
                      <a:rPr lang="en-US" sz="2400" b="0" i="0" dirty="0" smtClean="0">
                        <a:solidFill>
                          <a:srgbClr val="C00000"/>
                        </a:solidFill>
                      </a:rPr>
                      <m:t>)</m:t>
                    </m:r>
                    <m:r>
                      <a:rPr lang="en-US" sz="24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] </m:t>
                    </m:r>
                  </m:oMath>
                </a14:m>
                <a:r>
                  <a:rPr lang="en-US" sz="2400" dirty="0">
                    <a:solidFill>
                      <a:srgbClr val="C00000"/>
                    </a:solidFill>
                  </a:rPr>
                  <a:t>+= 1</a:t>
                </a:r>
              </a:p>
              <a:p>
                <a:pPr marL="0" indent="0">
                  <a:buNone/>
                </a:pPr>
                <a:r>
                  <a:rPr lang="en-US" sz="2400" dirty="0"/>
                  <a:t>	</a:t>
                </a:r>
                <a:r>
                  <a:rPr lang="en-US" sz="2400" b="1" dirty="0"/>
                  <a:t>end</a:t>
                </a:r>
                <a:r>
                  <a:rPr lang="en-US" sz="2400" dirty="0"/>
                  <a:t>	</a:t>
                </a:r>
              </a:p>
              <a:p>
                <a:pPr marL="0" indent="0">
                  <a:buNone/>
                </a:pPr>
                <a:r>
                  <a:rPr lang="en-US" sz="2400" b="1" dirty="0"/>
                  <a:t>end</a:t>
                </a:r>
              </a:p>
              <a:p>
                <a:pPr marL="0" indent="0">
                  <a:buNone/>
                </a:pPr>
                <a:r>
                  <a:rPr lang="en-US" sz="2400" b="1" dirty="0">
                    <a:sym typeface="Wingdings" panose="05000000000000000000" pitchFamily="2" charset="2"/>
                  </a:rPr>
                  <a:t>Return: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𝒙</m:t>
                    </m:r>
                  </m:oMath>
                </a14:m>
                <a:endParaRPr lang="en-US" dirty="0">
                  <a:sym typeface="Wingdings" panose="05000000000000000000" pitchFamily="2" charset="2"/>
                </a:endParaRPr>
              </a:p>
              <a:p>
                <a:pPr lvl="1"/>
                <a:endParaRPr lang="en-US" dirty="0">
                  <a:sym typeface="Wingdings" panose="05000000000000000000" pitchFamily="2" charset="2"/>
                </a:endParaRP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B681D0-87B1-40D8-BE9B-6782D37A41E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94640" y="1612906"/>
                <a:ext cx="11724640" cy="5245094"/>
              </a:xfrm>
              <a:blipFill>
                <a:blip r:embed="rId2"/>
                <a:stretch>
                  <a:fillRect l="-866" t="-21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E3BEF45F-E4D9-4C1B-9CAD-C355D83F2DB1}"/>
              </a:ext>
            </a:extLst>
          </p:cNvPr>
          <p:cNvGrpSpPr/>
          <p:nvPr/>
        </p:nvGrpSpPr>
        <p:grpSpPr>
          <a:xfrm>
            <a:off x="4496936" y="5023291"/>
            <a:ext cx="7564254" cy="400110"/>
            <a:chOff x="3975100" y="4743509"/>
            <a:chExt cx="6755130" cy="400110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53D39FF5-895F-4FE9-9BF5-929CBC7F8DB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975100" y="4940300"/>
              <a:ext cx="4514850" cy="3264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A8C0F2B-0EC4-402C-A33F-AEEB5A25694D}"/>
                </a:ext>
              </a:extLst>
            </p:cNvPr>
            <p:cNvSpPr txBox="1"/>
            <p:nvPr/>
          </p:nvSpPr>
          <p:spPr>
            <a:xfrm>
              <a:off x="8558530" y="4743509"/>
              <a:ext cx="2171700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Word token counts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5969093B-8F59-42C9-B643-52E42A46C6FA}"/>
              </a:ext>
            </a:extLst>
          </p:cNvPr>
          <p:cNvSpPr txBox="1"/>
          <p:nvPr/>
        </p:nvSpPr>
        <p:spPr>
          <a:xfrm>
            <a:off x="8558530" y="2787550"/>
            <a:ext cx="3502660" cy="19389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Out-of-vocabulary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“Stop” words: </a:t>
            </a:r>
            <a:r>
              <a:rPr lang="en-US" sz="2000" dirty="0"/>
              <a:t>too frequent in all sentences/documents and less informative in differentiating them (e.g., “is”, “are”, “and”, ……)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52B4A57-E364-EE43-AB97-7A5AC985F8D2}"/>
              </a:ext>
            </a:extLst>
          </p:cNvPr>
          <p:cNvGrpSpPr/>
          <p:nvPr/>
        </p:nvGrpSpPr>
        <p:grpSpPr>
          <a:xfrm>
            <a:off x="3975100" y="2294010"/>
            <a:ext cx="4457700" cy="2467309"/>
            <a:chOff x="3975100" y="2294010"/>
            <a:chExt cx="4457700" cy="2467309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B67CEBE9-A89D-4894-AD89-088FB96750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75100" y="4286632"/>
              <a:ext cx="4457700" cy="474687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EF3CD53C-7302-344A-AC15-40669CCF5BA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74163" y="2294010"/>
              <a:ext cx="2858637" cy="1992622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17205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ABCFD-6A9B-8841-80D9-554A7A99E98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Naïve Bayes</a:t>
            </a:r>
          </a:p>
        </p:txBody>
      </p:sp>
    </p:spTree>
    <p:extLst>
      <p:ext uri="{BB962C8B-B14F-4D97-AF65-F5344CB8AC3E}">
        <p14:creationId xmlns:p14="http://schemas.microsoft.com/office/powerpoint/2010/main" val="3848137573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324321-B8FC-2C41-BA70-5970812A4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Bayes Rules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DAA553-A53B-8046-8519-4D93359D8E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202" y="1867625"/>
            <a:ext cx="7759700" cy="439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486006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324321-B8FC-2C41-BA70-5970812A4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Bayes Rules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163A32A-5591-4E41-A78F-B1BA7493C2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202" y="1867625"/>
            <a:ext cx="732790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93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ABCFD-6A9B-8841-80D9-554A7A99E98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Search</a:t>
            </a:r>
          </a:p>
        </p:txBody>
      </p:sp>
    </p:spTree>
    <p:extLst>
      <p:ext uri="{BB962C8B-B14F-4D97-AF65-F5344CB8AC3E}">
        <p14:creationId xmlns:p14="http://schemas.microsoft.com/office/powerpoint/2010/main" val="500183555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93A7D-2904-AE40-8B2B-D3402BDC0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Definition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9B20AB-31A0-9048-9546-3C2A6C4323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297" y="1528802"/>
            <a:ext cx="7069949" cy="3208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424983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B48750-7DC9-8343-92F0-541AA134E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Bayes Rule Applied to Documents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482287-8CCE-4E41-9B4C-E8DCB810C3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726" y="1764005"/>
            <a:ext cx="5207726" cy="1803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56672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B48750-7DC9-8343-92F0-541AA134E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Bayes Rule Applied to Documents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482287-8CCE-4E41-9B4C-E8DCB810C3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726" y="1764005"/>
            <a:ext cx="5207726" cy="180398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D72E30C-9EF1-E048-BE6F-9825A6D213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3956" y="3429000"/>
            <a:ext cx="3868239" cy="7148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7CCA520-9A98-E548-95BE-3BC37DA7EC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389" y="2535988"/>
            <a:ext cx="1740229" cy="634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038688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B48750-7DC9-8343-92F0-541AA134E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Naïve Bayes Classifier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3020E4-A1B8-4D44-9D6E-2C2A30B402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6610" y="2561973"/>
            <a:ext cx="2616019" cy="55503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26B5B1C-0AB7-BE40-8FD0-BEC16B04CA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1771" y="3829252"/>
            <a:ext cx="2384698" cy="72446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B536BD5-E3DE-8740-BB78-DA6E47773D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1771" y="5064034"/>
            <a:ext cx="2455590" cy="52963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4E6546B-7D37-9842-93E7-33F839B43309}"/>
              </a:ext>
            </a:extLst>
          </p:cNvPr>
          <p:cNvSpPr txBox="1"/>
          <p:nvPr/>
        </p:nvSpPr>
        <p:spPr>
          <a:xfrm>
            <a:off x="5037548" y="2564666"/>
            <a:ext cx="50202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highlight>
                  <a:srgbClr val="FF0000"/>
                </a:highlight>
              </a:rPr>
              <a:t>MAP is “maximum a posteriori”  = most likely class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D343E8F-9D62-E040-A384-A83AF8CC2E17}"/>
              </a:ext>
            </a:extLst>
          </p:cNvPr>
          <p:cNvSpPr/>
          <p:nvPr/>
        </p:nvSpPr>
        <p:spPr>
          <a:xfrm>
            <a:off x="5134916" y="3899701"/>
            <a:ext cx="12150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highlight>
                  <a:srgbClr val="FF0000"/>
                </a:highlight>
                <a:latin typeface="Calibri" panose="020F0502020204030204" pitchFamily="34" charset="0"/>
              </a:rPr>
              <a:t>Bayes Rule</a:t>
            </a:r>
            <a:endParaRPr lang="en-US" b="1" dirty="0">
              <a:solidFill>
                <a:schemeClr val="bg1"/>
              </a:solidFill>
              <a:effectLst/>
              <a:highlight>
                <a:srgbClr val="FF0000"/>
              </a:highlight>
              <a:latin typeface="Calibri" panose="020F050202020403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FDC5A60-D3D3-184F-9363-3D8987DDE486}"/>
              </a:ext>
            </a:extLst>
          </p:cNvPr>
          <p:cNvSpPr/>
          <p:nvPr/>
        </p:nvSpPr>
        <p:spPr>
          <a:xfrm>
            <a:off x="5134916" y="5039211"/>
            <a:ext cx="27406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highlight>
                  <a:srgbClr val="FF0000"/>
                </a:highlight>
                <a:latin typeface="Calibri" panose="020F0502020204030204" pitchFamily="34" charset="0"/>
              </a:rPr>
              <a:t>Dropping the denominator</a:t>
            </a:r>
            <a:endParaRPr lang="en-US" b="1" dirty="0">
              <a:solidFill>
                <a:schemeClr val="bg1"/>
              </a:solidFill>
              <a:effectLst/>
              <a:highlight>
                <a:srgbClr val="FF0000"/>
              </a:highlight>
              <a:latin typeface="Calibri" panose="020F0502020204030204" pitchFamily="34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557F1E1-8C6F-FA47-A7B8-FD99008245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61771" y="6046049"/>
            <a:ext cx="3055258" cy="457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520235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B48750-7DC9-8343-92F0-541AA134E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Naïve Bayes Classifier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F882CE-F662-EB47-BEF5-779BE04DC7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806" y="1674123"/>
            <a:ext cx="5660571" cy="73668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1273662-76F7-9E47-8FC2-F445A9A0F4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806" y="2858421"/>
            <a:ext cx="6023096" cy="3177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341089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5B8D9-7843-D546-8FB1-8D060404A6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Naïve Bayes Classifier: Independence Assumption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F91C38-7458-1C45-AA61-FB3B917908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4640" y="1612503"/>
            <a:ext cx="11724640" cy="2747963"/>
          </a:xfrm>
        </p:spPr>
        <p:txBody>
          <a:bodyPr/>
          <a:lstStyle/>
          <a:p>
            <a:r>
              <a:rPr lang="en-US" b="1" dirty="0"/>
              <a:t>Bag of Words assumption</a:t>
            </a:r>
            <a:r>
              <a:rPr lang="en-US" dirty="0"/>
              <a:t>: Assume position doesn’t matter</a:t>
            </a:r>
          </a:p>
          <a:p>
            <a:r>
              <a:rPr lang="en-US" b="1" dirty="0"/>
              <a:t>Conditional Independence</a:t>
            </a:r>
            <a:r>
              <a:rPr lang="en-US" dirty="0"/>
              <a:t>: Assume the feature probabilities P(</a:t>
            </a:r>
            <a:r>
              <a:rPr lang="en-US" dirty="0" err="1"/>
              <a:t>x</a:t>
            </a:r>
            <a:r>
              <a:rPr lang="en-US" baseline="-25000" dirty="0" err="1"/>
              <a:t>i</a:t>
            </a:r>
            <a:r>
              <a:rPr lang="en-US" dirty="0" err="1"/>
              <a:t>|c</a:t>
            </a:r>
            <a:r>
              <a:rPr lang="en-US" baseline="-25000" dirty="0" err="1"/>
              <a:t>j</a:t>
            </a:r>
            <a:r>
              <a:rPr lang="en-US" dirty="0"/>
              <a:t>) are independent given the class </a:t>
            </a:r>
            <a:r>
              <a:rPr lang="en-US" dirty="0" err="1"/>
              <a:t>c</a:t>
            </a:r>
            <a:r>
              <a:rPr lang="en-US" baseline="-25000" dirty="0" err="1"/>
              <a:t>j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E4BFC8-76C7-8048-A929-75BDD54D39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4195" y="3305107"/>
            <a:ext cx="5007429" cy="1782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747460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38FD4-B332-DC4D-8C97-B47BFFBA4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Learning: Naïve Bayes Classifier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FBB5F6-EF71-094D-82CA-C283FB737E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4640" y="1612907"/>
            <a:ext cx="11724640" cy="1644100"/>
          </a:xfrm>
        </p:spPr>
        <p:txBody>
          <a:bodyPr/>
          <a:lstStyle/>
          <a:p>
            <a:r>
              <a:rPr lang="en-US" dirty="0"/>
              <a:t>First attempt: maximum likelihood estimates</a:t>
            </a:r>
          </a:p>
          <a:p>
            <a:pPr lvl="1"/>
            <a:r>
              <a:rPr lang="en-US" dirty="0"/>
              <a:t>simply use the frequencies in the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CADAB4-9006-D446-BD3B-0DD2902A45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8165" y="2771141"/>
            <a:ext cx="3364955" cy="2399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1976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B2508199-9414-F746-98A5-60FF802E9DDA}"/>
              </a:ext>
            </a:extLst>
          </p:cNvPr>
          <p:cNvSpPr/>
          <p:nvPr/>
        </p:nvSpPr>
        <p:spPr>
          <a:xfrm>
            <a:off x="2930434" y="3388234"/>
            <a:ext cx="2651760" cy="1243263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343D9A2-9BAF-FF48-8388-3381F91A5047}"/>
              </a:ext>
            </a:extLst>
          </p:cNvPr>
          <p:cNvSpPr/>
          <p:nvPr/>
        </p:nvSpPr>
        <p:spPr>
          <a:xfrm>
            <a:off x="5582194" y="1780188"/>
            <a:ext cx="2838995" cy="997846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E38FD4-B332-DC4D-8C97-B47BFFBA4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Learning: Naïve Bayes Parameter Estimation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186D1D9-7BAC-844F-8A14-5022E2FDF0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1391" y="2109294"/>
            <a:ext cx="2871833" cy="95918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BA47D63-686D-584A-978A-F7068CAA75A1}"/>
              </a:ext>
            </a:extLst>
          </p:cNvPr>
          <p:cNvSpPr/>
          <p:nvPr/>
        </p:nvSpPr>
        <p:spPr>
          <a:xfrm>
            <a:off x="5103224" y="1780188"/>
            <a:ext cx="366631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</a:rPr>
              <a:t>fraction of times word </a:t>
            </a:r>
            <a:r>
              <a:rPr lang="en-US" i="1" dirty="0" err="1">
                <a:solidFill>
                  <a:schemeClr val="bg1"/>
                </a:solidFill>
                <a:latin typeface="Helvetica" pitchFamily="2" charset="0"/>
              </a:rPr>
              <a:t>w</a:t>
            </a:r>
            <a:r>
              <a:rPr lang="en-US" i="1" baseline="-25000" dirty="0" err="1">
                <a:solidFill>
                  <a:schemeClr val="bg1"/>
                </a:solidFill>
                <a:latin typeface="Helvetica" pitchFamily="2" charset="0"/>
              </a:rPr>
              <a:t>i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</a:rPr>
              <a:t> appears among all words in documents of topic </a:t>
            </a:r>
            <a:r>
              <a:rPr lang="en-US" i="1" dirty="0" err="1">
                <a:solidFill>
                  <a:schemeClr val="bg1"/>
                </a:solidFill>
                <a:latin typeface="Helvetica" pitchFamily="2" charset="0"/>
              </a:rPr>
              <a:t>c</a:t>
            </a:r>
            <a:r>
              <a:rPr lang="en-US" i="1" baseline="-25000" dirty="0" err="1">
                <a:solidFill>
                  <a:schemeClr val="bg1"/>
                </a:solidFill>
                <a:latin typeface="Helvetica" pitchFamily="2" charset="0"/>
              </a:rPr>
              <a:t>j</a:t>
            </a:r>
            <a:endParaRPr lang="en-US" dirty="0">
              <a:solidFill>
                <a:schemeClr val="bg1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24C76F2-2EB9-F54C-9A6B-4BADD5B4F9B4}"/>
              </a:ext>
            </a:extLst>
          </p:cNvPr>
          <p:cNvSpPr/>
          <p:nvPr/>
        </p:nvSpPr>
        <p:spPr>
          <a:xfrm>
            <a:off x="3194856" y="3410750"/>
            <a:ext cx="190836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</a:rPr>
              <a:t>fraction of word in the full vocabulary that appeared in topic </a:t>
            </a:r>
            <a:r>
              <a:rPr lang="en-US" i="1" dirty="0" err="1">
                <a:solidFill>
                  <a:schemeClr val="bg1"/>
                </a:solidFill>
                <a:latin typeface="Helvetica" pitchFamily="2" charset="0"/>
              </a:rPr>
              <a:t>c</a:t>
            </a:r>
            <a:r>
              <a:rPr lang="en-US" i="1" baseline="-25000" dirty="0" err="1">
                <a:solidFill>
                  <a:schemeClr val="bg1"/>
                </a:solidFill>
                <a:latin typeface="Helvetica" pitchFamily="2" charset="0"/>
              </a:rPr>
              <a:t>j</a:t>
            </a:r>
            <a:endParaRPr lang="en-US" dirty="0">
              <a:solidFill>
                <a:schemeClr val="bg1"/>
              </a:solidFill>
              <a:effectLst/>
              <a:latin typeface="Calibri" panose="020F0502020204030204" pitchFamily="34" charset="0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8A8187E-F519-FC47-96A4-F0AFDC3F226B}"/>
              </a:ext>
            </a:extLst>
          </p:cNvPr>
          <p:cNvCxnSpPr/>
          <p:nvPr/>
        </p:nvCxnSpPr>
        <p:spPr>
          <a:xfrm>
            <a:off x="5103224" y="2272938"/>
            <a:ext cx="37446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0100192-7407-D94B-B21F-B61C2DDB2292}"/>
              </a:ext>
            </a:extLst>
          </p:cNvPr>
          <p:cNvCxnSpPr>
            <a:cxnSpLocks/>
          </p:cNvCxnSpPr>
          <p:nvPr/>
        </p:nvCxnSpPr>
        <p:spPr>
          <a:xfrm>
            <a:off x="4144686" y="2890390"/>
            <a:ext cx="0" cy="3561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6037741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B2508199-9414-F746-98A5-60FF802E9DDA}"/>
              </a:ext>
            </a:extLst>
          </p:cNvPr>
          <p:cNvSpPr/>
          <p:nvPr/>
        </p:nvSpPr>
        <p:spPr>
          <a:xfrm>
            <a:off x="2930434" y="3388234"/>
            <a:ext cx="2651760" cy="1243263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343D9A2-9BAF-FF48-8388-3381F91A5047}"/>
              </a:ext>
            </a:extLst>
          </p:cNvPr>
          <p:cNvSpPr/>
          <p:nvPr/>
        </p:nvSpPr>
        <p:spPr>
          <a:xfrm>
            <a:off x="5582194" y="1780188"/>
            <a:ext cx="2838995" cy="997846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E38FD4-B332-DC4D-8C97-B47BFFBA4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Learning: Naïve Bayes Parameter Estimation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186D1D9-7BAC-844F-8A14-5022E2FDF0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1391" y="2109294"/>
            <a:ext cx="2871833" cy="95918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BA47D63-686D-584A-978A-F7068CAA75A1}"/>
              </a:ext>
            </a:extLst>
          </p:cNvPr>
          <p:cNvSpPr/>
          <p:nvPr/>
        </p:nvSpPr>
        <p:spPr>
          <a:xfrm>
            <a:off x="5103224" y="1780188"/>
            <a:ext cx="366631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</a:rPr>
              <a:t>fraction of times word </a:t>
            </a:r>
            <a:r>
              <a:rPr lang="en-US" i="1" dirty="0" err="1">
                <a:solidFill>
                  <a:schemeClr val="bg1"/>
                </a:solidFill>
                <a:latin typeface="Helvetica" pitchFamily="2" charset="0"/>
              </a:rPr>
              <a:t>w</a:t>
            </a:r>
            <a:r>
              <a:rPr lang="en-US" i="1" baseline="-25000" dirty="0" err="1">
                <a:solidFill>
                  <a:schemeClr val="bg1"/>
                </a:solidFill>
                <a:latin typeface="Helvetica" pitchFamily="2" charset="0"/>
              </a:rPr>
              <a:t>i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</a:rPr>
              <a:t> appears among all words in documents of topic </a:t>
            </a:r>
            <a:r>
              <a:rPr lang="en-US" i="1" dirty="0" err="1">
                <a:solidFill>
                  <a:schemeClr val="bg1"/>
                </a:solidFill>
                <a:latin typeface="Helvetica" pitchFamily="2" charset="0"/>
              </a:rPr>
              <a:t>c</a:t>
            </a:r>
            <a:r>
              <a:rPr lang="en-US" i="1" baseline="-25000" dirty="0" err="1">
                <a:solidFill>
                  <a:schemeClr val="bg1"/>
                </a:solidFill>
                <a:latin typeface="Helvetica" pitchFamily="2" charset="0"/>
              </a:rPr>
              <a:t>j</a:t>
            </a:r>
            <a:endParaRPr lang="en-US" dirty="0">
              <a:solidFill>
                <a:schemeClr val="bg1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24C76F2-2EB9-F54C-9A6B-4BADD5B4F9B4}"/>
              </a:ext>
            </a:extLst>
          </p:cNvPr>
          <p:cNvSpPr/>
          <p:nvPr/>
        </p:nvSpPr>
        <p:spPr>
          <a:xfrm>
            <a:off x="3194856" y="3410750"/>
            <a:ext cx="190836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</a:rPr>
              <a:t>fraction of word in the full vocabulary that appeared in topic </a:t>
            </a:r>
            <a:r>
              <a:rPr lang="en-US" i="1" dirty="0" err="1">
                <a:solidFill>
                  <a:schemeClr val="bg1"/>
                </a:solidFill>
                <a:latin typeface="Helvetica" pitchFamily="2" charset="0"/>
              </a:rPr>
              <a:t>c</a:t>
            </a:r>
            <a:r>
              <a:rPr lang="en-US" i="1" baseline="-25000" dirty="0" err="1">
                <a:solidFill>
                  <a:schemeClr val="bg1"/>
                </a:solidFill>
                <a:latin typeface="Helvetica" pitchFamily="2" charset="0"/>
              </a:rPr>
              <a:t>j</a:t>
            </a:r>
            <a:endParaRPr lang="en-US" dirty="0">
              <a:solidFill>
                <a:schemeClr val="bg1"/>
              </a:solidFill>
              <a:effectLst/>
              <a:latin typeface="Calibri" panose="020F0502020204030204" pitchFamily="34" charset="0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8A8187E-F519-FC47-96A4-F0AFDC3F226B}"/>
              </a:ext>
            </a:extLst>
          </p:cNvPr>
          <p:cNvCxnSpPr/>
          <p:nvPr/>
        </p:nvCxnSpPr>
        <p:spPr>
          <a:xfrm>
            <a:off x="5103224" y="2272938"/>
            <a:ext cx="37446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0100192-7407-D94B-B21F-B61C2DDB2292}"/>
              </a:ext>
            </a:extLst>
          </p:cNvPr>
          <p:cNvCxnSpPr>
            <a:cxnSpLocks/>
          </p:cNvCxnSpPr>
          <p:nvPr/>
        </p:nvCxnSpPr>
        <p:spPr>
          <a:xfrm>
            <a:off x="4144686" y="2890390"/>
            <a:ext cx="0" cy="3561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93B1E3B6-F0BD-F74E-932C-FD5369D32073}"/>
              </a:ext>
            </a:extLst>
          </p:cNvPr>
          <p:cNvSpPr txBox="1"/>
          <p:nvPr/>
        </p:nvSpPr>
        <p:spPr>
          <a:xfrm>
            <a:off x="759659" y="5126672"/>
            <a:ext cx="106398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What if we have seen no training documents with the word </a:t>
            </a:r>
            <a:r>
              <a:rPr lang="en-US" b="1" i="1" dirty="0"/>
              <a:t>fantastic</a:t>
            </a:r>
            <a:r>
              <a:rPr lang="en-US" b="1" dirty="0"/>
              <a:t> </a:t>
            </a:r>
            <a:r>
              <a:rPr lang="en-US" dirty="0"/>
              <a:t> in the topic </a:t>
            </a:r>
            <a:r>
              <a:rPr lang="en-US" b="1" dirty="0"/>
              <a:t>positive</a:t>
            </a:r>
            <a:r>
              <a:rPr lang="en-US" dirty="0"/>
              <a:t>?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Zero probabilities cannot be conditioned away</a:t>
            </a:r>
          </a:p>
        </p:txBody>
      </p:sp>
    </p:spTree>
    <p:extLst>
      <p:ext uri="{BB962C8B-B14F-4D97-AF65-F5344CB8AC3E}">
        <p14:creationId xmlns:p14="http://schemas.microsoft.com/office/powerpoint/2010/main" val="4138507989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38FD4-B332-DC4D-8C97-B47BFFBA4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Smoothing: Naïve Bayes Parameter Estimation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98E0FBC-D32E-A64E-A1DD-B2BEBE8DE7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8190" y="3133815"/>
            <a:ext cx="4757239" cy="73633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420B23E-D399-2F49-A3A8-D78A487AF3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8190" y="1946638"/>
            <a:ext cx="4107724" cy="796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4722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7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91200" y="1447800"/>
            <a:ext cx="5791198" cy="4343399"/>
          </a:xfrm>
          <a:prstGeom prst="rect">
            <a:avLst/>
          </a:prstGeom>
          <a:noFill/>
        </p:spPr>
      </p:pic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Search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idx="1"/>
          </p:nvPr>
        </p:nvSpPr>
        <p:spPr>
          <a:xfrm>
            <a:off x="294640" y="1613980"/>
            <a:ext cx="9499600" cy="5244020"/>
          </a:xfrm>
        </p:spPr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dirty="0"/>
              <a:t>Types </a:t>
            </a:r>
          </a:p>
          <a:p>
            <a:pPr lvl="1"/>
            <a:r>
              <a:rPr lang="en-US" dirty="0"/>
              <a:t>Uninformed Search Methods</a:t>
            </a:r>
          </a:p>
          <a:p>
            <a:pPr lvl="1">
              <a:lnSpc>
                <a:spcPct val="90000"/>
              </a:lnSpc>
            </a:pPr>
            <a:endParaRPr lang="en-US" sz="400" dirty="0"/>
          </a:p>
          <a:p>
            <a:pPr lvl="2"/>
            <a:r>
              <a:rPr lang="en-US" dirty="0"/>
              <a:t>Depth-First Search</a:t>
            </a:r>
          </a:p>
          <a:p>
            <a:pPr lvl="1" eaLnBrk="1" hangingPunct="1">
              <a:lnSpc>
                <a:spcPct val="90000"/>
              </a:lnSpc>
            </a:pPr>
            <a:endParaRPr lang="en-US" sz="400" dirty="0"/>
          </a:p>
          <a:p>
            <a:pPr lvl="2"/>
            <a:r>
              <a:rPr lang="en-US" dirty="0"/>
              <a:t>Breadth-First Search</a:t>
            </a:r>
          </a:p>
          <a:p>
            <a:pPr lvl="1" eaLnBrk="1" hangingPunct="1">
              <a:lnSpc>
                <a:spcPct val="90000"/>
              </a:lnSpc>
            </a:pPr>
            <a:endParaRPr lang="en-US" sz="400" dirty="0"/>
          </a:p>
          <a:p>
            <a:pPr lvl="2"/>
            <a:r>
              <a:rPr lang="en-US" dirty="0"/>
              <a:t>Uniform-Cost Search</a:t>
            </a:r>
          </a:p>
          <a:p>
            <a:pPr lvl="1"/>
            <a:r>
              <a:rPr lang="en-US" dirty="0"/>
              <a:t>Informed Search Methods</a:t>
            </a:r>
          </a:p>
          <a:p>
            <a:pPr lvl="2"/>
            <a:r>
              <a:rPr lang="en-US" dirty="0"/>
              <a:t>Greedy Search</a:t>
            </a:r>
          </a:p>
          <a:p>
            <a:pPr lvl="2"/>
            <a:r>
              <a:rPr lang="en-US" dirty="0"/>
              <a:t>A* Search</a:t>
            </a:r>
          </a:p>
          <a:p>
            <a:pPr lvl="1" eaLnBrk="1" hangingPunct="1">
              <a:lnSpc>
                <a:spcPct val="90000"/>
              </a:lnSpc>
            </a:pPr>
            <a:endParaRPr lang="en-US" dirty="0"/>
          </a:p>
          <a:p>
            <a:pPr eaLnBrk="1" hangingPunct="1">
              <a:lnSpc>
                <a:spcPct val="90000"/>
              </a:lnSpc>
            </a:pPr>
            <a:endParaRPr lang="en-US" dirty="0"/>
          </a:p>
          <a:p>
            <a:pPr eaLnBrk="1" hangingPunct="1">
              <a:lnSpc>
                <a:spcPct val="9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4723571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38FD4-B332-DC4D-8C97-B47BFFBA4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Laplace Smoothing: Naïve Bayes Parameter Estimation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DA8430-A4BF-954B-ABF0-2203600B04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8190" y="1946638"/>
            <a:ext cx="4107724" cy="7964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D86BE0B-2D5E-384B-8939-378FAB05AD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8190" y="3133815"/>
            <a:ext cx="4757239" cy="7363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3CA708D-93CC-0C49-8193-3BB3A34CA8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4571" y="4309473"/>
            <a:ext cx="4384766" cy="706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357695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38FD4-B332-DC4D-8C97-B47BFFBA4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Naïve Bayes Parameter Learning: Step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B8ACF9-95AD-404F-B077-F942FAC87F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640" y="3671868"/>
            <a:ext cx="6597570" cy="30420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1C7CB19-EE44-FE4F-8C6D-373B909A81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640" y="1412856"/>
            <a:ext cx="4820052" cy="2016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742098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38FD4-B332-DC4D-8C97-B47BFFBA4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Naïve Bayes Evaluation: Step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56283FF-6D21-A64C-AA84-4C229BFB3B3C}"/>
                  </a:ext>
                </a:extLst>
              </p:cNvPr>
              <p:cNvSpPr txBox="1"/>
              <p:nvPr/>
            </p:nvSpPr>
            <p:spPr>
              <a:xfrm>
                <a:off x="472639" y="1894114"/>
                <a:ext cx="8513421" cy="35843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# of correct prediction = 0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For each </a:t>
                </a:r>
                <a:r>
                  <a:rPr lang="en-US" dirty="0" err="1"/>
                  <a:t>t</a:t>
                </a:r>
                <a:r>
                  <a:rPr lang="en-US" baseline="-25000" dirty="0" err="1"/>
                  <a:t>i</a:t>
                </a:r>
                <a:r>
                  <a:rPr lang="en-US" dirty="0"/>
                  <a:t> in Test data:</a:t>
                </a:r>
              </a:p>
              <a:p>
                <a:pPr marL="742950" lvl="1" indent="-285750">
                  <a:buFont typeface="Courier New" panose="02070309020205020404" pitchFamily="49" charset="0"/>
                  <a:buChar char="o"/>
                </a:pPr>
                <a:r>
                  <a:rPr lang="en-US" dirty="0" err="1"/>
                  <a:t>max_prob</a:t>
                </a:r>
                <a:r>
                  <a:rPr lang="en-US" dirty="0"/>
                  <a:t> = 0</a:t>
                </a:r>
              </a:p>
              <a:p>
                <a:pPr marL="742950" lvl="1" indent="-285750">
                  <a:buFont typeface="Courier New" panose="02070309020205020404" pitchFamily="49" charset="0"/>
                  <a:buChar char="o"/>
                </a:pPr>
                <a:r>
                  <a:rPr lang="en-US" dirty="0"/>
                  <a:t>For each class </a:t>
                </a:r>
                <a:r>
                  <a:rPr lang="en-US" dirty="0" err="1"/>
                  <a:t>c</a:t>
                </a:r>
                <a:r>
                  <a:rPr lang="en-US" baseline="-25000" dirty="0" err="1"/>
                  <a:t>j</a:t>
                </a:r>
                <a:endParaRPr lang="en-US" baseline="-25000" dirty="0"/>
              </a:p>
              <a:p>
                <a:pPr marL="1200150" lvl="2" indent="-285750">
                  <a:buFont typeface="Wingdings" pitchFamily="2" charset="2"/>
                  <a:buChar char="§"/>
                </a:pPr>
                <a:r>
                  <a:rPr lang="en-US" dirty="0"/>
                  <a:t>Find </a:t>
                </a:r>
                <a:r>
                  <a:rPr lang="en-US" dirty="0" err="1"/>
                  <a:t>p</a:t>
                </a:r>
                <a:r>
                  <a:rPr lang="en-US" baseline="-25000" dirty="0" err="1"/>
                  <a:t>j</a:t>
                </a:r>
                <a:r>
                  <a:rPr lang="en-US" baseline="-25000" dirty="0"/>
                  <a:t>  </a:t>
                </a:r>
                <a:r>
                  <a:rPr lang="en-US" baseline="30000" dirty="0"/>
                  <a:t>= </a:t>
                </a:r>
                <a:r>
                  <a:rPr lang="en-US" dirty="0"/>
                  <a:t>probability of </a:t>
                </a:r>
                <a:r>
                  <a:rPr lang="en-US" dirty="0" err="1"/>
                  <a:t>t</a:t>
                </a:r>
                <a:r>
                  <a:rPr lang="en-US" baseline="-25000" dirty="0" err="1"/>
                  <a:t>j</a:t>
                </a:r>
                <a:r>
                  <a:rPr lang="en-US" dirty="0"/>
                  <a:t> to be in </a:t>
                </a:r>
                <a:r>
                  <a:rPr lang="en-US" dirty="0" err="1"/>
                  <a:t>c</a:t>
                </a:r>
                <a:r>
                  <a:rPr lang="en-US" baseline="-25000" dirty="0" err="1"/>
                  <a:t>j</a:t>
                </a:r>
                <a:endParaRPr lang="en-US" baseline="-25000" dirty="0"/>
              </a:p>
              <a:p>
                <a:pPr marL="1200150" lvl="2" indent="-285750">
                  <a:buFont typeface="Wingdings" pitchFamily="2" charset="2"/>
                  <a:buChar char="§"/>
                </a:pPr>
                <a:r>
                  <a:rPr lang="en-US" dirty="0"/>
                  <a:t>If </a:t>
                </a:r>
                <a:r>
                  <a:rPr lang="en-US" dirty="0" err="1"/>
                  <a:t>pj</a:t>
                </a:r>
                <a:r>
                  <a:rPr lang="en-US" dirty="0"/>
                  <a:t> &gt; </a:t>
                </a:r>
                <a:r>
                  <a:rPr lang="en-US" dirty="0" err="1"/>
                  <a:t>max_prob</a:t>
                </a:r>
                <a:r>
                  <a:rPr lang="en-US" dirty="0"/>
                  <a:t>:</a:t>
                </a:r>
              </a:p>
              <a:p>
                <a:pPr marL="1657350" lvl="3" indent="-285750">
                  <a:buFont typeface="Wingdings" pitchFamily="2" charset="2"/>
                  <a:buChar char="q"/>
                </a:pPr>
                <a:r>
                  <a:rPr lang="en-US" dirty="0" err="1"/>
                  <a:t>max_prob</a:t>
                </a:r>
                <a:r>
                  <a:rPr lang="en-US" dirty="0"/>
                  <a:t> = </a:t>
                </a:r>
                <a:r>
                  <a:rPr lang="en-US" dirty="0" err="1"/>
                  <a:t>p</a:t>
                </a:r>
                <a:r>
                  <a:rPr lang="en-US" baseline="-25000" dirty="0" err="1"/>
                  <a:t>j</a:t>
                </a:r>
                <a:r>
                  <a:rPr lang="en-US" dirty="0"/>
                  <a:t>, </a:t>
                </a:r>
                <a:r>
                  <a:rPr lang="en-US" dirty="0" err="1"/>
                  <a:t>max_prob_class</a:t>
                </a:r>
                <a:r>
                  <a:rPr lang="en-US" dirty="0"/>
                  <a:t>= </a:t>
                </a:r>
                <a:r>
                  <a:rPr lang="en-US" dirty="0" err="1"/>
                  <a:t>c</a:t>
                </a:r>
                <a:r>
                  <a:rPr lang="en-US" baseline="-25000" dirty="0" err="1"/>
                  <a:t>j</a:t>
                </a:r>
                <a:endParaRPr lang="en-US" baseline="-25000" dirty="0"/>
              </a:p>
              <a:p>
                <a:pPr marL="742950" lvl="1" indent="-285750">
                  <a:buFont typeface="Courier New" panose="02070309020205020404" pitchFamily="49" charset="0"/>
                  <a:buChar char="o"/>
                </a:pPr>
                <a:r>
                  <a:rPr lang="en-US" dirty="0"/>
                  <a:t>If </a:t>
                </a:r>
                <a:r>
                  <a:rPr lang="en-US" dirty="0" err="1"/>
                  <a:t>max_prob_class</a:t>
                </a:r>
                <a:r>
                  <a:rPr lang="en-US" dirty="0"/>
                  <a:t> == actual label of </a:t>
                </a:r>
                <a:r>
                  <a:rPr lang="en-US" dirty="0" err="1"/>
                  <a:t>tj</a:t>
                </a:r>
                <a:r>
                  <a:rPr lang="en-US" dirty="0"/>
                  <a:t>:</a:t>
                </a:r>
              </a:p>
              <a:p>
                <a:pPr marL="1200150" lvl="2" indent="-285750">
                  <a:buFont typeface="Wingdings" pitchFamily="2" charset="2"/>
                  <a:buChar char="§"/>
                </a:pPr>
                <a:r>
                  <a:rPr lang="en-US" dirty="0"/>
                  <a:t># of correct prediction += 1</a:t>
                </a:r>
              </a:p>
              <a:p>
                <a:pPr lvl="2"/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Accuracy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dirty="0"/>
                          <m:t># </m:t>
                        </m:r>
                        <m:r>
                          <m:rPr>
                            <m:nor/>
                          </m:rPr>
                          <a:rPr lang="en-US" dirty="0"/>
                          <m:t>of</m:t>
                        </m:r>
                        <m:r>
                          <m:rPr>
                            <m:nor/>
                          </m:rPr>
                          <a:rPr lang="en-US" dirty="0"/>
                          <m:t> </m:t>
                        </m:r>
                        <m:r>
                          <m:rPr>
                            <m:nor/>
                          </m:rPr>
                          <a:rPr lang="en-US" dirty="0"/>
                          <m:t>correct</m:t>
                        </m:r>
                        <m:r>
                          <m:rPr>
                            <m:nor/>
                          </m:rPr>
                          <a:rPr lang="en-US" dirty="0"/>
                          <m:t> </m:t>
                        </m:r>
                        <m:r>
                          <m:rPr>
                            <m:nor/>
                          </m:rPr>
                          <a:rPr lang="en-US" dirty="0"/>
                          <m:t>prediction</m:t>
                        </m:r>
                        <m:r>
                          <m:rPr>
                            <m:nor/>
                          </m:rPr>
                          <a:rPr lang="en-US" dirty="0"/>
                          <m:t>  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dirty="0"/>
                          <m:t># </m:t>
                        </m:r>
                        <m:r>
                          <m:rPr>
                            <m:nor/>
                          </m:rPr>
                          <a:rPr lang="en-US" dirty="0"/>
                          <m:t>of</m:t>
                        </m:r>
                        <m:r>
                          <m:rPr>
                            <m:nor/>
                          </m:rPr>
                          <a:rPr lang="en-US" dirty="0"/>
                          <m:t> </m:t>
                        </m:r>
                        <m:r>
                          <m:rPr>
                            <m:nor/>
                          </m:rPr>
                          <a:rPr lang="en-US" dirty="0"/>
                          <m:t>test</m:t>
                        </m:r>
                        <m:r>
                          <m:rPr>
                            <m:nor/>
                          </m:rPr>
                          <a:rPr lang="en-US" dirty="0"/>
                          <m:t> </m:t>
                        </m:r>
                        <m:r>
                          <m:rPr>
                            <m:nor/>
                          </m:rPr>
                          <a:rPr lang="en-US" dirty="0"/>
                          <m:t>data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56283FF-6D21-A64C-AA84-4C229BFB3B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639" y="1894114"/>
                <a:ext cx="8513421" cy="3584379"/>
              </a:xfrm>
              <a:prstGeom prst="rect">
                <a:avLst/>
              </a:prstGeom>
              <a:blipFill>
                <a:blip r:embed="rId2"/>
                <a:stretch>
                  <a:fillRect l="-447" t="-1060" b="-24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901386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AF4F88-75FD-9F47-9614-27CD68516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 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34A2F7-AC65-ED40-8A01-6BCF7FD116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80000"/>
              </a:lnSpc>
            </a:pPr>
            <a:r>
              <a:rPr lang="en-US" dirty="0"/>
              <a:t>A </a:t>
            </a:r>
            <a:r>
              <a:rPr lang="en-US" dirty="0">
                <a:solidFill>
                  <a:srgbClr val="FF0000"/>
                </a:solidFill>
              </a:rPr>
              <a:t>search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problem</a:t>
            </a:r>
            <a:r>
              <a:rPr lang="en-US" dirty="0"/>
              <a:t> consists of:</a:t>
            </a:r>
          </a:p>
          <a:p>
            <a:pPr lvl="1">
              <a:lnSpc>
                <a:spcPct val="80000"/>
              </a:lnSpc>
            </a:pPr>
            <a:endParaRPr lang="en-US" dirty="0"/>
          </a:p>
          <a:p>
            <a:pPr lvl="1">
              <a:lnSpc>
                <a:spcPct val="80000"/>
              </a:lnSpc>
            </a:pPr>
            <a:r>
              <a:rPr lang="en-US" dirty="0"/>
              <a:t>A state space</a:t>
            </a:r>
          </a:p>
          <a:p>
            <a:pPr lvl="1">
              <a:lnSpc>
                <a:spcPct val="80000"/>
              </a:lnSpc>
            </a:pPr>
            <a:endParaRPr lang="en-US" dirty="0"/>
          </a:p>
          <a:p>
            <a:pPr lvl="1">
              <a:lnSpc>
                <a:spcPct val="80000"/>
              </a:lnSpc>
            </a:pPr>
            <a:endParaRPr lang="en-US" dirty="0"/>
          </a:p>
          <a:p>
            <a:pPr lvl="1">
              <a:lnSpc>
                <a:spcPct val="80000"/>
              </a:lnSpc>
            </a:pPr>
            <a:r>
              <a:rPr lang="en-US" dirty="0"/>
              <a:t>A successor function</a:t>
            </a:r>
          </a:p>
          <a:p>
            <a:pPr lvl="1">
              <a:lnSpc>
                <a:spcPct val="80000"/>
              </a:lnSpc>
              <a:buNone/>
            </a:pPr>
            <a:r>
              <a:rPr lang="en-US" dirty="0"/>
              <a:t>	(with </a:t>
            </a:r>
            <a:r>
              <a:rPr lang="en-US" dirty="0">
                <a:solidFill>
                  <a:srgbClr val="FF0000"/>
                </a:solidFill>
              </a:rPr>
              <a:t>actions</a:t>
            </a:r>
            <a:r>
              <a:rPr lang="en-US" dirty="0"/>
              <a:t>, </a:t>
            </a:r>
            <a:r>
              <a:rPr lang="en-US" dirty="0">
                <a:solidFill>
                  <a:srgbClr val="FF0000"/>
                </a:solidFill>
              </a:rPr>
              <a:t>costs</a:t>
            </a:r>
            <a:r>
              <a:rPr lang="en-US" dirty="0"/>
              <a:t>)</a:t>
            </a:r>
          </a:p>
          <a:p>
            <a:pPr lvl="1">
              <a:lnSpc>
                <a:spcPct val="80000"/>
              </a:lnSpc>
            </a:pPr>
            <a:endParaRPr lang="en-US" dirty="0"/>
          </a:p>
          <a:p>
            <a:pPr lvl="1">
              <a:lnSpc>
                <a:spcPct val="80000"/>
              </a:lnSpc>
            </a:pPr>
            <a:endParaRPr lang="en-US" dirty="0"/>
          </a:p>
          <a:p>
            <a:pPr lvl="1">
              <a:lnSpc>
                <a:spcPct val="80000"/>
              </a:lnSpc>
            </a:pPr>
            <a:r>
              <a:rPr lang="en-US" dirty="0"/>
              <a:t>A start state and a goal test</a:t>
            </a:r>
          </a:p>
          <a:p>
            <a:pPr lvl="1">
              <a:lnSpc>
                <a:spcPct val="80000"/>
              </a:lnSpc>
            </a:pPr>
            <a:endParaRPr lang="en-US" dirty="0"/>
          </a:p>
          <a:p>
            <a:pPr>
              <a:lnSpc>
                <a:spcPct val="80000"/>
              </a:lnSpc>
            </a:pPr>
            <a:r>
              <a:rPr lang="en-US" dirty="0"/>
              <a:t>A </a:t>
            </a:r>
            <a:r>
              <a:rPr lang="en-US" dirty="0">
                <a:solidFill>
                  <a:srgbClr val="FF0000"/>
                </a:solidFill>
              </a:rPr>
              <a:t>solution</a:t>
            </a:r>
            <a:r>
              <a:rPr lang="en-US" dirty="0"/>
              <a:t> is a sequence of actions (a plan) which transforms the start state to a goal state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9697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Depth-First Search</a:t>
            </a:r>
          </a:p>
        </p:txBody>
      </p:sp>
      <p:grpSp>
        <p:nvGrpSpPr>
          <p:cNvPr id="19459" name="Group 3"/>
          <p:cNvGrpSpPr>
            <a:grpSpLocks/>
          </p:cNvGrpSpPr>
          <p:nvPr/>
        </p:nvGrpSpPr>
        <p:grpSpPr bwMode="auto">
          <a:xfrm>
            <a:off x="3124200" y="3433765"/>
            <a:ext cx="5486400" cy="3355591"/>
            <a:chOff x="48" y="2332"/>
            <a:chExt cx="3456" cy="2406"/>
          </a:xfrm>
        </p:grpSpPr>
        <p:sp>
          <p:nvSpPr>
            <p:cNvPr id="19594" name="Text Box 4"/>
            <p:cNvSpPr txBox="1">
              <a:spLocks noChangeArrowheads="1"/>
            </p:cNvSpPr>
            <p:nvPr/>
          </p:nvSpPr>
          <p:spPr bwMode="auto">
            <a:xfrm>
              <a:off x="1728" y="2332"/>
              <a:ext cx="624" cy="2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dirty="0"/>
                <a:t>S</a:t>
              </a:r>
            </a:p>
          </p:txBody>
        </p:sp>
        <p:sp>
          <p:nvSpPr>
            <p:cNvPr id="19595" name="Text Box 5"/>
            <p:cNvSpPr txBox="1">
              <a:spLocks noChangeArrowheads="1"/>
            </p:cNvSpPr>
            <p:nvPr/>
          </p:nvSpPr>
          <p:spPr bwMode="auto">
            <a:xfrm>
              <a:off x="48" y="3417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a</a:t>
              </a:r>
            </a:p>
          </p:txBody>
        </p:sp>
        <p:sp>
          <p:nvSpPr>
            <p:cNvPr id="19596" name="Text Box 6"/>
            <p:cNvSpPr txBox="1">
              <a:spLocks noChangeArrowheads="1"/>
            </p:cNvSpPr>
            <p:nvPr/>
          </p:nvSpPr>
          <p:spPr bwMode="auto">
            <a:xfrm>
              <a:off x="48" y="3033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b</a:t>
              </a:r>
            </a:p>
          </p:txBody>
        </p:sp>
        <p:sp>
          <p:nvSpPr>
            <p:cNvPr id="19597" name="Text Box 7"/>
            <p:cNvSpPr txBox="1">
              <a:spLocks noChangeArrowheads="1"/>
            </p:cNvSpPr>
            <p:nvPr/>
          </p:nvSpPr>
          <p:spPr bwMode="auto">
            <a:xfrm>
              <a:off x="384" y="2688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d</a:t>
              </a:r>
            </a:p>
          </p:txBody>
        </p:sp>
        <p:sp>
          <p:nvSpPr>
            <p:cNvPr id="19598" name="Text Box 8"/>
            <p:cNvSpPr txBox="1">
              <a:spLocks noChangeArrowheads="1"/>
            </p:cNvSpPr>
            <p:nvPr/>
          </p:nvSpPr>
          <p:spPr bwMode="auto">
            <a:xfrm>
              <a:off x="3264" y="2640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p</a:t>
              </a:r>
            </a:p>
          </p:txBody>
        </p:sp>
        <p:sp>
          <p:nvSpPr>
            <p:cNvPr id="19599" name="Text Box 9"/>
            <p:cNvSpPr txBox="1">
              <a:spLocks noChangeArrowheads="1"/>
            </p:cNvSpPr>
            <p:nvPr/>
          </p:nvSpPr>
          <p:spPr bwMode="auto">
            <a:xfrm>
              <a:off x="480" y="3417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a</a:t>
              </a:r>
            </a:p>
          </p:txBody>
        </p:sp>
        <p:sp>
          <p:nvSpPr>
            <p:cNvPr id="19600" name="Text Box 10"/>
            <p:cNvSpPr txBox="1">
              <a:spLocks noChangeArrowheads="1"/>
            </p:cNvSpPr>
            <p:nvPr/>
          </p:nvSpPr>
          <p:spPr bwMode="auto">
            <a:xfrm>
              <a:off x="480" y="3033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c</a:t>
              </a:r>
            </a:p>
          </p:txBody>
        </p:sp>
        <p:cxnSp>
          <p:nvCxnSpPr>
            <p:cNvPr id="19601" name="AutoShape 11"/>
            <p:cNvCxnSpPr>
              <a:cxnSpLocks noChangeShapeType="1"/>
              <a:stCxn id="19597" idx="2"/>
              <a:endCxn id="19596" idx="0"/>
            </p:cNvCxnSpPr>
            <p:nvPr/>
          </p:nvCxnSpPr>
          <p:spPr bwMode="auto">
            <a:xfrm flipH="1">
              <a:off x="168" y="2953"/>
              <a:ext cx="336" cy="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9602" name="AutoShape 12"/>
            <p:cNvCxnSpPr>
              <a:cxnSpLocks noChangeShapeType="1"/>
              <a:stCxn id="19597" idx="2"/>
              <a:endCxn id="19600" idx="0"/>
            </p:cNvCxnSpPr>
            <p:nvPr/>
          </p:nvCxnSpPr>
          <p:spPr bwMode="auto">
            <a:xfrm>
              <a:off x="504" y="2953"/>
              <a:ext cx="96" cy="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9603" name="AutoShape 13"/>
            <p:cNvCxnSpPr>
              <a:cxnSpLocks noChangeShapeType="1"/>
              <a:stCxn id="19596" idx="2"/>
              <a:endCxn id="19595" idx="0"/>
            </p:cNvCxnSpPr>
            <p:nvPr/>
          </p:nvCxnSpPr>
          <p:spPr bwMode="auto">
            <a:xfrm>
              <a:off x="168" y="3298"/>
              <a:ext cx="0" cy="11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9604" name="AutoShape 14"/>
            <p:cNvCxnSpPr>
              <a:cxnSpLocks noChangeShapeType="1"/>
              <a:stCxn id="19600" idx="2"/>
              <a:endCxn id="19599" idx="0"/>
            </p:cNvCxnSpPr>
            <p:nvPr/>
          </p:nvCxnSpPr>
          <p:spPr bwMode="auto">
            <a:xfrm>
              <a:off x="600" y="3298"/>
              <a:ext cx="0" cy="11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19605" name="Group 15"/>
            <p:cNvGrpSpPr>
              <a:grpSpLocks/>
            </p:cNvGrpSpPr>
            <p:nvPr/>
          </p:nvGrpSpPr>
          <p:grpSpPr bwMode="auto">
            <a:xfrm>
              <a:off x="1776" y="2640"/>
              <a:ext cx="1104" cy="1714"/>
              <a:chOff x="1152" y="2640"/>
              <a:chExt cx="1104" cy="1714"/>
            </a:xfrm>
          </p:grpSpPr>
          <p:sp>
            <p:nvSpPr>
              <p:cNvPr id="19632" name="Text Box 16"/>
              <p:cNvSpPr txBox="1">
                <a:spLocks noChangeArrowheads="1"/>
              </p:cNvSpPr>
              <p:nvPr/>
            </p:nvSpPr>
            <p:spPr bwMode="auto">
              <a:xfrm>
                <a:off x="1536" y="2640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e</a:t>
                </a:r>
              </a:p>
            </p:txBody>
          </p:sp>
          <p:sp>
            <p:nvSpPr>
              <p:cNvPr id="19633" name="Text Box 17"/>
              <p:cNvSpPr txBox="1">
                <a:spLocks noChangeArrowheads="1"/>
              </p:cNvSpPr>
              <p:nvPr/>
            </p:nvSpPr>
            <p:spPr bwMode="auto">
              <a:xfrm>
                <a:off x="1152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p</a:t>
                </a:r>
              </a:p>
            </p:txBody>
          </p:sp>
          <p:sp>
            <p:nvSpPr>
              <p:cNvPr id="19634" name="Text Box 18"/>
              <p:cNvSpPr txBox="1">
                <a:spLocks noChangeArrowheads="1"/>
              </p:cNvSpPr>
              <p:nvPr/>
            </p:nvSpPr>
            <p:spPr bwMode="auto">
              <a:xfrm>
                <a:off x="1296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h</a:t>
                </a:r>
              </a:p>
            </p:txBody>
          </p:sp>
          <p:sp>
            <p:nvSpPr>
              <p:cNvPr id="19635" name="Text Box 19"/>
              <p:cNvSpPr txBox="1">
                <a:spLocks noChangeArrowheads="1"/>
              </p:cNvSpPr>
              <p:nvPr/>
            </p:nvSpPr>
            <p:spPr bwMode="auto">
              <a:xfrm>
                <a:off x="1728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f</a:t>
                </a:r>
              </a:p>
            </p:txBody>
          </p:sp>
          <p:sp>
            <p:nvSpPr>
              <p:cNvPr id="19636" name="Text Box 20"/>
              <p:cNvSpPr txBox="1">
                <a:spLocks noChangeArrowheads="1"/>
              </p:cNvSpPr>
              <p:nvPr/>
            </p:nvSpPr>
            <p:spPr bwMode="auto">
              <a:xfrm>
                <a:off x="1728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r</a:t>
                </a:r>
              </a:p>
            </p:txBody>
          </p:sp>
          <p:sp>
            <p:nvSpPr>
              <p:cNvPr id="19637" name="Text Box 21"/>
              <p:cNvSpPr txBox="1">
                <a:spLocks noChangeArrowheads="1"/>
              </p:cNvSpPr>
              <p:nvPr/>
            </p:nvSpPr>
            <p:spPr bwMode="auto">
              <a:xfrm>
                <a:off x="1440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19638" name="Text Box 22"/>
              <p:cNvSpPr txBox="1">
                <a:spLocks noChangeArrowheads="1"/>
              </p:cNvSpPr>
              <p:nvPr/>
            </p:nvSpPr>
            <p:spPr bwMode="auto">
              <a:xfrm>
                <a:off x="1152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19639" name="Text Box 23"/>
              <p:cNvSpPr txBox="1">
                <a:spLocks noChangeArrowheads="1"/>
              </p:cNvSpPr>
              <p:nvPr/>
            </p:nvSpPr>
            <p:spPr bwMode="auto">
              <a:xfrm>
                <a:off x="1584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c</a:t>
                </a:r>
              </a:p>
            </p:txBody>
          </p:sp>
          <p:sp>
            <p:nvSpPr>
              <p:cNvPr id="19640" name="Text Box 24"/>
              <p:cNvSpPr txBox="1">
                <a:spLocks noChangeArrowheads="1"/>
              </p:cNvSpPr>
              <p:nvPr/>
            </p:nvSpPr>
            <p:spPr bwMode="auto">
              <a:xfrm>
                <a:off x="1776" y="3792"/>
                <a:ext cx="480" cy="2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600" dirty="0"/>
                  <a:t>G</a:t>
                </a:r>
              </a:p>
            </p:txBody>
          </p:sp>
          <p:sp>
            <p:nvSpPr>
              <p:cNvPr id="19641" name="Text Box 25"/>
              <p:cNvSpPr txBox="1">
                <a:spLocks noChangeArrowheads="1"/>
              </p:cNvSpPr>
              <p:nvPr/>
            </p:nvSpPr>
            <p:spPr bwMode="auto">
              <a:xfrm>
                <a:off x="1584" y="4089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a</a:t>
                </a:r>
              </a:p>
            </p:txBody>
          </p:sp>
          <p:cxnSp>
            <p:nvCxnSpPr>
              <p:cNvPr id="19642" name="AutoShape 26"/>
              <p:cNvCxnSpPr>
                <a:cxnSpLocks noChangeShapeType="1"/>
                <a:stCxn id="19632" idx="2"/>
                <a:endCxn id="19634" idx="0"/>
              </p:cNvCxnSpPr>
              <p:nvPr/>
            </p:nvCxnSpPr>
            <p:spPr bwMode="auto">
              <a:xfrm flipH="1">
                <a:off x="1416" y="2905"/>
                <a:ext cx="24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43" name="AutoShape 27"/>
              <p:cNvCxnSpPr>
                <a:cxnSpLocks noChangeShapeType="1"/>
                <a:stCxn id="19632" idx="2"/>
                <a:endCxn id="19636" idx="0"/>
              </p:cNvCxnSpPr>
              <p:nvPr/>
            </p:nvCxnSpPr>
            <p:spPr bwMode="auto">
              <a:xfrm>
                <a:off x="1656" y="2905"/>
                <a:ext cx="192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44" name="AutoShape 28"/>
              <p:cNvCxnSpPr>
                <a:cxnSpLocks noChangeShapeType="1"/>
                <a:stCxn id="19634" idx="2"/>
                <a:endCxn id="19633" idx="0"/>
              </p:cNvCxnSpPr>
              <p:nvPr/>
            </p:nvCxnSpPr>
            <p:spPr bwMode="auto">
              <a:xfrm flipH="1">
                <a:off x="1272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45" name="AutoShape 29"/>
              <p:cNvCxnSpPr>
                <a:cxnSpLocks noChangeShapeType="1"/>
                <a:stCxn id="19634" idx="2"/>
                <a:endCxn id="19637" idx="0"/>
              </p:cNvCxnSpPr>
              <p:nvPr/>
            </p:nvCxnSpPr>
            <p:spPr bwMode="auto">
              <a:xfrm>
                <a:off x="1416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46" name="AutoShape 30"/>
              <p:cNvCxnSpPr>
                <a:cxnSpLocks noChangeShapeType="1"/>
                <a:stCxn id="19636" idx="2"/>
                <a:endCxn id="19635" idx="0"/>
              </p:cNvCxnSpPr>
              <p:nvPr/>
            </p:nvCxnSpPr>
            <p:spPr bwMode="auto">
              <a:xfrm>
                <a:off x="1848" y="3289"/>
                <a:ext cx="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47" name="AutoShape 31"/>
              <p:cNvCxnSpPr>
                <a:cxnSpLocks noChangeShapeType="1"/>
                <a:stCxn id="19633" idx="2"/>
                <a:endCxn id="19638" idx="0"/>
              </p:cNvCxnSpPr>
              <p:nvPr/>
            </p:nvCxnSpPr>
            <p:spPr bwMode="auto">
              <a:xfrm>
                <a:off x="1272" y="3673"/>
                <a:ext cx="0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48" name="AutoShape 32"/>
              <p:cNvCxnSpPr>
                <a:cxnSpLocks noChangeShapeType="1"/>
                <a:stCxn id="19635" idx="2"/>
                <a:endCxn id="19639" idx="0"/>
              </p:cNvCxnSpPr>
              <p:nvPr/>
            </p:nvCxnSpPr>
            <p:spPr bwMode="auto">
              <a:xfrm flipH="1">
                <a:off x="1704" y="3673"/>
                <a:ext cx="144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49" name="AutoShape 33"/>
              <p:cNvCxnSpPr>
                <a:cxnSpLocks noChangeShapeType="1"/>
                <a:stCxn id="19635" idx="2"/>
                <a:endCxn id="19640" idx="0"/>
              </p:cNvCxnSpPr>
              <p:nvPr/>
            </p:nvCxnSpPr>
            <p:spPr bwMode="auto">
              <a:xfrm>
                <a:off x="1848" y="3673"/>
                <a:ext cx="168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50" name="AutoShape 34"/>
              <p:cNvCxnSpPr>
                <a:cxnSpLocks noChangeShapeType="1"/>
                <a:stCxn id="19639" idx="2"/>
                <a:endCxn id="19641" idx="0"/>
              </p:cNvCxnSpPr>
              <p:nvPr/>
            </p:nvCxnSpPr>
            <p:spPr bwMode="auto">
              <a:xfrm>
                <a:off x="1704" y="4018"/>
                <a:ext cx="0" cy="71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sp>
          <p:nvSpPr>
            <p:cNvPr id="19606" name="Text Box 35"/>
            <p:cNvSpPr txBox="1">
              <a:spLocks noChangeArrowheads="1"/>
            </p:cNvSpPr>
            <p:nvPr/>
          </p:nvSpPr>
          <p:spPr bwMode="auto">
            <a:xfrm>
              <a:off x="3264" y="2994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q</a:t>
              </a:r>
            </a:p>
          </p:txBody>
        </p:sp>
        <p:cxnSp>
          <p:nvCxnSpPr>
            <p:cNvPr id="19607" name="AutoShape 36"/>
            <p:cNvCxnSpPr>
              <a:cxnSpLocks noChangeShapeType="1"/>
              <a:stCxn id="19598" idx="2"/>
              <a:endCxn id="19606" idx="0"/>
            </p:cNvCxnSpPr>
            <p:nvPr/>
          </p:nvCxnSpPr>
          <p:spPr bwMode="auto">
            <a:xfrm>
              <a:off x="3384" y="2905"/>
              <a:ext cx="0" cy="8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19608" name="Group 37"/>
            <p:cNvGrpSpPr>
              <a:grpSpLocks/>
            </p:cNvGrpSpPr>
            <p:nvPr/>
          </p:nvGrpSpPr>
          <p:grpSpPr bwMode="auto">
            <a:xfrm>
              <a:off x="624" y="3024"/>
              <a:ext cx="1104" cy="1714"/>
              <a:chOff x="1152" y="2640"/>
              <a:chExt cx="1104" cy="1714"/>
            </a:xfrm>
          </p:grpSpPr>
          <p:sp>
            <p:nvSpPr>
              <p:cNvPr id="19613" name="Text Box 38"/>
              <p:cNvSpPr txBox="1">
                <a:spLocks noChangeArrowheads="1"/>
              </p:cNvSpPr>
              <p:nvPr/>
            </p:nvSpPr>
            <p:spPr bwMode="auto">
              <a:xfrm>
                <a:off x="1536" y="2640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e</a:t>
                </a:r>
              </a:p>
            </p:txBody>
          </p:sp>
          <p:sp>
            <p:nvSpPr>
              <p:cNvPr id="19614" name="Text Box 39"/>
              <p:cNvSpPr txBox="1">
                <a:spLocks noChangeArrowheads="1"/>
              </p:cNvSpPr>
              <p:nvPr/>
            </p:nvSpPr>
            <p:spPr bwMode="auto">
              <a:xfrm>
                <a:off x="1152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p</a:t>
                </a:r>
              </a:p>
            </p:txBody>
          </p:sp>
          <p:sp>
            <p:nvSpPr>
              <p:cNvPr id="19615" name="Text Box 40"/>
              <p:cNvSpPr txBox="1">
                <a:spLocks noChangeArrowheads="1"/>
              </p:cNvSpPr>
              <p:nvPr/>
            </p:nvSpPr>
            <p:spPr bwMode="auto">
              <a:xfrm>
                <a:off x="1296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h</a:t>
                </a:r>
              </a:p>
            </p:txBody>
          </p:sp>
          <p:sp>
            <p:nvSpPr>
              <p:cNvPr id="19616" name="Text Box 41"/>
              <p:cNvSpPr txBox="1">
                <a:spLocks noChangeArrowheads="1"/>
              </p:cNvSpPr>
              <p:nvPr/>
            </p:nvSpPr>
            <p:spPr bwMode="auto">
              <a:xfrm>
                <a:off x="1728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f</a:t>
                </a:r>
              </a:p>
            </p:txBody>
          </p:sp>
          <p:sp>
            <p:nvSpPr>
              <p:cNvPr id="19617" name="Text Box 42"/>
              <p:cNvSpPr txBox="1">
                <a:spLocks noChangeArrowheads="1"/>
              </p:cNvSpPr>
              <p:nvPr/>
            </p:nvSpPr>
            <p:spPr bwMode="auto">
              <a:xfrm>
                <a:off x="1728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r</a:t>
                </a:r>
              </a:p>
            </p:txBody>
          </p:sp>
          <p:sp>
            <p:nvSpPr>
              <p:cNvPr id="19618" name="Text Box 43"/>
              <p:cNvSpPr txBox="1">
                <a:spLocks noChangeArrowheads="1"/>
              </p:cNvSpPr>
              <p:nvPr/>
            </p:nvSpPr>
            <p:spPr bwMode="auto">
              <a:xfrm>
                <a:off x="1440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19619" name="Text Box 44"/>
              <p:cNvSpPr txBox="1">
                <a:spLocks noChangeArrowheads="1"/>
              </p:cNvSpPr>
              <p:nvPr/>
            </p:nvSpPr>
            <p:spPr bwMode="auto">
              <a:xfrm>
                <a:off x="1152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19620" name="Text Box 45"/>
              <p:cNvSpPr txBox="1">
                <a:spLocks noChangeArrowheads="1"/>
              </p:cNvSpPr>
              <p:nvPr/>
            </p:nvSpPr>
            <p:spPr bwMode="auto">
              <a:xfrm>
                <a:off x="1584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c</a:t>
                </a:r>
              </a:p>
            </p:txBody>
          </p:sp>
          <p:sp>
            <p:nvSpPr>
              <p:cNvPr id="19621" name="Text Box 46"/>
              <p:cNvSpPr txBox="1">
                <a:spLocks noChangeArrowheads="1"/>
              </p:cNvSpPr>
              <p:nvPr/>
            </p:nvSpPr>
            <p:spPr bwMode="auto">
              <a:xfrm>
                <a:off x="1776" y="3792"/>
                <a:ext cx="480" cy="2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600" dirty="0"/>
                  <a:t>G</a:t>
                </a:r>
              </a:p>
            </p:txBody>
          </p:sp>
          <p:sp>
            <p:nvSpPr>
              <p:cNvPr id="19622" name="Text Box 47"/>
              <p:cNvSpPr txBox="1">
                <a:spLocks noChangeArrowheads="1"/>
              </p:cNvSpPr>
              <p:nvPr/>
            </p:nvSpPr>
            <p:spPr bwMode="auto">
              <a:xfrm>
                <a:off x="1584" y="4089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a</a:t>
                </a:r>
              </a:p>
            </p:txBody>
          </p:sp>
          <p:cxnSp>
            <p:nvCxnSpPr>
              <p:cNvPr id="19623" name="AutoShape 48"/>
              <p:cNvCxnSpPr>
                <a:cxnSpLocks noChangeShapeType="1"/>
                <a:stCxn id="19613" idx="2"/>
                <a:endCxn id="19615" idx="0"/>
              </p:cNvCxnSpPr>
              <p:nvPr/>
            </p:nvCxnSpPr>
            <p:spPr bwMode="auto">
              <a:xfrm flipH="1">
                <a:off x="1416" y="2905"/>
                <a:ext cx="24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24" name="AutoShape 49"/>
              <p:cNvCxnSpPr>
                <a:cxnSpLocks noChangeShapeType="1"/>
                <a:stCxn id="19613" idx="2"/>
                <a:endCxn id="19617" idx="0"/>
              </p:cNvCxnSpPr>
              <p:nvPr/>
            </p:nvCxnSpPr>
            <p:spPr bwMode="auto">
              <a:xfrm>
                <a:off x="1656" y="2905"/>
                <a:ext cx="192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25" name="AutoShape 50"/>
              <p:cNvCxnSpPr>
                <a:cxnSpLocks noChangeShapeType="1"/>
                <a:stCxn id="19615" idx="2"/>
                <a:endCxn id="19614" idx="0"/>
              </p:cNvCxnSpPr>
              <p:nvPr/>
            </p:nvCxnSpPr>
            <p:spPr bwMode="auto">
              <a:xfrm flipH="1">
                <a:off x="1272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26" name="AutoShape 51"/>
              <p:cNvCxnSpPr>
                <a:cxnSpLocks noChangeShapeType="1"/>
                <a:stCxn id="19615" idx="2"/>
                <a:endCxn id="19618" idx="0"/>
              </p:cNvCxnSpPr>
              <p:nvPr/>
            </p:nvCxnSpPr>
            <p:spPr bwMode="auto">
              <a:xfrm>
                <a:off x="1416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27" name="AutoShape 52"/>
              <p:cNvCxnSpPr>
                <a:cxnSpLocks noChangeShapeType="1"/>
                <a:stCxn id="19617" idx="2"/>
                <a:endCxn id="19616" idx="0"/>
              </p:cNvCxnSpPr>
              <p:nvPr/>
            </p:nvCxnSpPr>
            <p:spPr bwMode="auto">
              <a:xfrm>
                <a:off x="1848" y="3289"/>
                <a:ext cx="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28" name="AutoShape 53"/>
              <p:cNvCxnSpPr>
                <a:cxnSpLocks noChangeShapeType="1"/>
                <a:stCxn id="19614" idx="2"/>
                <a:endCxn id="19619" idx="0"/>
              </p:cNvCxnSpPr>
              <p:nvPr/>
            </p:nvCxnSpPr>
            <p:spPr bwMode="auto">
              <a:xfrm>
                <a:off x="1272" y="3673"/>
                <a:ext cx="0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29" name="AutoShape 54"/>
              <p:cNvCxnSpPr>
                <a:cxnSpLocks noChangeShapeType="1"/>
                <a:stCxn id="19616" idx="2"/>
                <a:endCxn id="19620" idx="0"/>
              </p:cNvCxnSpPr>
              <p:nvPr/>
            </p:nvCxnSpPr>
            <p:spPr bwMode="auto">
              <a:xfrm flipH="1">
                <a:off x="1704" y="3673"/>
                <a:ext cx="144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30" name="AutoShape 55"/>
              <p:cNvCxnSpPr>
                <a:cxnSpLocks noChangeShapeType="1"/>
                <a:stCxn id="19616" idx="2"/>
                <a:endCxn id="19621" idx="0"/>
              </p:cNvCxnSpPr>
              <p:nvPr/>
            </p:nvCxnSpPr>
            <p:spPr bwMode="auto">
              <a:xfrm>
                <a:off x="1848" y="3673"/>
                <a:ext cx="168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31" name="AutoShape 56"/>
              <p:cNvCxnSpPr>
                <a:cxnSpLocks noChangeShapeType="1"/>
                <a:stCxn id="19620" idx="2"/>
                <a:endCxn id="19622" idx="0"/>
              </p:cNvCxnSpPr>
              <p:nvPr/>
            </p:nvCxnSpPr>
            <p:spPr bwMode="auto">
              <a:xfrm>
                <a:off x="1704" y="4018"/>
                <a:ext cx="0" cy="71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cxnSp>
          <p:nvCxnSpPr>
            <p:cNvPr id="19609" name="AutoShape 57"/>
            <p:cNvCxnSpPr>
              <a:cxnSpLocks noChangeShapeType="1"/>
              <a:stCxn id="19597" idx="2"/>
              <a:endCxn id="19613" idx="0"/>
            </p:cNvCxnSpPr>
            <p:nvPr/>
          </p:nvCxnSpPr>
          <p:spPr bwMode="auto">
            <a:xfrm>
              <a:off x="504" y="2953"/>
              <a:ext cx="624" cy="7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9610" name="AutoShape 58"/>
            <p:cNvCxnSpPr>
              <a:cxnSpLocks noChangeShapeType="1"/>
              <a:stCxn id="19594" idx="2"/>
              <a:endCxn id="19597" idx="0"/>
            </p:cNvCxnSpPr>
            <p:nvPr/>
          </p:nvCxnSpPr>
          <p:spPr bwMode="auto">
            <a:xfrm flipH="1">
              <a:off x="504" y="2575"/>
              <a:ext cx="1536" cy="11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9611" name="AutoShape 59"/>
            <p:cNvCxnSpPr>
              <a:cxnSpLocks noChangeShapeType="1"/>
              <a:stCxn id="19594" idx="2"/>
              <a:endCxn id="19632" idx="0"/>
            </p:cNvCxnSpPr>
            <p:nvPr/>
          </p:nvCxnSpPr>
          <p:spPr bwMode="auto">
            <a:xfrm>
              <a:off x="2040" y="2575"/>
              <a:ext cx="240" cy="6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9612" name="AutoShape 60"/>
            <p:cNvCxnSpPr>
              <a:cxnSpLocks noChangeShapeType="1"/>
              <a:stCxn id="19594" idx="2"/>
              <a:endCxn id="19598" idx="0"/>
            </p:cNvCxnSpPr>
            <p:nvPr/>
          </p:nvCxnSpPr>
          <p:spPr bwMode="auto">
            <a:xfrm>
              <a:off x="2040" y="2575"/>
              <a:ext cx="1344" cy="6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</p:grpSp>
      <p:sp>
        <p:nvSpPr>
          <p:cNvPr id="797757" name="Line 61"/>
          <p:cNvSpPr>
            <a:spLocks noChangeShapeType="1"/>
          </p:cNvSpPr>
          <p:nvPr/>
        </p:nvSpPr>
        <p:spPr bwMode="auto">
          <a:xfrm flipH="1">
            <a:off x="3835400" y="3799523"/>
            <a:ext cx="2489200" cy="177800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758" name="Line 62"/>
          <p:cNvSpPr>
            <a:spLocks noChangeShapeType="1"/>
          </p:cNvSpPr>
          <p:nvPr/>
        </p:nvSpPr>
        <p:spPr bwMode="auto">
          <a:xfrm flipH="1">
            <a:off x="3305176" y="4241801"/>
            <a:ext cx="557213" cy="160339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759" name="Line 63"/>
          <p:cNvSpPr>
            <a:spLocks noChangeShapeType="1"/>
          </p:cNvSpPr>
          <p:nvPr/>
        </p:nvSpPr>
        <p:spPr bwMode="auto">
          <a:xfrm>
            <a:off x="3835401" y="4232277"/>
            <a:ext cx="160339" cy="160339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760" name="Line 64"/>
          <p:cNvSpPr>
            <a:spLocks noChangeShapeType="1"/>
          </p:cNvSpPr>
          <p:nvPr/>
        </p:nvSpPr>
        <p:spPr bwMode="auto">
          <a:xfrm flipH="1">
            <a:off x="3309943" y="4725988"/>
            <a:ext cx="3175" cy="228600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761" name="Line 65"/>
          <p:cNvSpPr>
            <a:spLocks noChangeShapeType="1"/>
          </p:cNvSpPr>
          <p:nvPr/>
        </p:nvSpPr>
        <p:spPr bwMode="auto">
          <a:xfrm flipH="1">
            <a:off x="4000506" y="4743451"/>
            <a:ext cx="3175" cy="228600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762" name="Line 66"/>
          <p:cNvSpPr>
            <a:spLocks noChangeShapeType="1"/>
          </p:cNvSpPr>
          <p:nvPr/>
        </p:nvSpPr>
        <p:spPr bwMode="auto">
          <a:xfrm>
            <a:off x="3832225" y="4256089"/>
            <a:ext cx="995363" cy="142875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763" name="Line 67"/>
          <p:cNvSpPr>
            <a:spLocks noChangeShapeType="1"/>
          </p:cNvSpPr>
          <p:nvPr/>
        </p:nvSpPr>
        <p:spPr bwMode="auto">
          <a:xfrm flipH="1">
            <a:off x="4432306" y="4732339"/>
            <a:ext cx="398463" cy="203200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764" name="Line 68"/>
          <p:cNvSpPr>
            <a:spLocks noChangeShapeType="1"/>
          </p:cNvSpPr>
          <p:nvPr/>
        </p:nvSpPr>
        <p:spPr bwMode="auto">
          <a:xfrm flipH="1">
            <a:off x="4233865" y="5253044"/>
            <a:ext cx="219075" cy="211137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765" name="Line 69"/>
          <p:cNvSpPr>
            <a:spLocks noChangeShapeType="1"/>
          </p:cNvSpPr>
          <p:nvPr/>
        </p:nvSpPr>
        <p:spPr bwMode="auto">
          <a:xfrm>
            <a:off x="4238630" y="5797551"/>
            <a:ext cx="3175" cy="177800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grpSp>
        <p:nvGrpSpPr>
          <p:cNvPr id="19469" name="Group 70"/>
          <p:cNvGrpSpPr>
            <a:grpSpLocks/>
          </p:cNvGrpSpPr>
          <p:nvPr/>
        </p:nvGrpSpPr>
        <p:grpSpPr bwMode="auto">
          <a:xfrm>
            <a:off x="4491037" y="1432564"/>
            <a:ext cx="3205163" cy="1768475"/>
            <a:chOff x="816" y="1056"/>
            <a:chExt cx="4176" cy="2304"/>
          </a:xfrm>
        </p:grpSpPr>
        <p:grpSp>
          <p:nvGrpSpPr>
            <p:cNvPr id="19564" name="Group 71"/>
            <p:cNvGrpSpPr>
              <a:grpSpLocks/>
            </p:cNvGrpSpPr>
            <p:nvPr/>
          </p:nvGrpSpPr>
          <p:grpSpPr bwMode="auto">
            <a:xfrm>
              <a:off x="816" y="1056"/>
              <a:ext cx="4176" cy="2304"/>
              <a:chOff x="336" y="576"/>
              <a:chExt cx="4848" cy="2784"/>
            </a:xfrm>
          </p:grpSpPr>
          <p:sp>
            <p:nvSpPr>
              <p:cNvPr id="19566" name="AutoShape 72"/>
              <p:cNvSpPr>
                <a:spLocks noChangeArrowheads="1"/>
              </p:cNvSpPr>
              <p:nvPr/>
            </p:nvSpPr>
            <p:spPr bwMode="auto">
              <a:xfrm>
                <a:off x="336" y="2208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S</a:t>
                </a:r>
              </a:p>
            </p:txBody>
          </p:sp>
          <p:sp>
            <p:nvSpPr>
              <p:cNvPr id="19567" name="AutoShape 73"/>
              <p:cNvSpPr>
                <a:spLocks noChangeArrowheads="1"/>
              </p:cNvSpPr>
              <p:nvPr/>
            </p:nvSpPr>
            <p:spPr bwMode="auto">
              <a:xfrm>
                <a:off x="4704" y="57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G</a:t>
                </a:r>
              </a:p>
            </p:txBody>
          </p:sp>
          <p:sp>
            <p:nvSpPr>
              <p:cNvPr id="19568" name="AutoShape 74"/>
              <p:cNvSpPr>
                <a:spLocks noChangeArrowheads="1"/>
              </p:cNvSpPr>
              <p:nvPr/>
            </p:nvSpPr>
            <p:spPr bwMode="auto">
              <a:xfrm>
                <a:off x="1728" y="177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d</a:t>
                </a:r>
              </a:p>
            </p:txBody>
          </p:sp>
          <p:sp>
            <p:nvSpPr>
              <p:cNvPr id="19569" name="AutoShape 75"/>
              <p:cNvSpPr>
                <a:spLocks noChangeArrowheads="1"/>
              </p:cNvSpPr>
              <p:nvPr/>
            </p:nvSpPr>
            <p:spPr bwMode="auto">
              <a:xfrm>
                <a:off x="720" y="105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b</a:t>
                </a:r>
              </a:p>
            </p:txBody>
          </p:sp>
          <p:sp>
            <p:nvSpPr>
              <p:cNvPr id="19570" name="AutoShape 76"/>
              <p:cNvSpPr>
                <a:spLocks noChangeArrowheads="1"/>
              </p:cNvSpPr>
              <p:nvPr/>
            </p:nvSpPr>
            <p:spPr bwMode="auto">
              <a:xfrm>
                <a:off x="1200" y="273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p</a:t>
                </a:r>
              </a:p>
            </p:txBody>
          </p:sp>
          <p:sp>
            <p:nvSpPr>
              <p:cNvPr id="19571" name="AutoShape 77"/>
              <p:cNvSpPr>
                <a:spLocks noChangeArrowheads="1"/>
              </p:cNvSpPr>
              <p:nvPr/>
            </p:nvSpPr>
            <p:spPr bwMode="auto">
              <a:xfrm>
                <a:off x="2352" y="2880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q</a:t>
                </a:r>
              </a:p>
            </p:txBody>
          </p:sp>
          <p:sp>
            <p:nvSpPr>
              <p:cNvPr id="19572" name="AutoShape 78"/>
              <p:cNvSpPr>
                <a:spLocks noChangeArrowheads="1"/>
              </p:cNvSpPr>
              <p:nvPr/>
            </p:nvSpPr>
            <p:spPr bwMode="auto">
              <a:xfrm>
                <a:off x="2880" y="1008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c</a:t>
                </a:r>
              </a:p>
            </p:txBody>
          </p:sp>
          <p:sp>
            <p:nvSpPr>
              <p:cNvPr id="19573" name="AutoShape 79"/>
              <p:cNvSpPr>
                <a:spLocks noChangeArrowheads="1"/>
              </p:cNvSpPr>
              <p:nvPr/>
            </p:nvSpPr>
            <p:spPr bwMode="auto">
              <a:xfrm>
                <a:off x="3552" y="1584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e</a:t>
                </a:r>
              </a:p>
            </p:txBody>
          </p:sp>
          <p:sp>
            <p:nvSpPr>
              <p:cNvPr id="19574" name="AutoShape 80"/>
              <p:cNvSpPr>
                <a:spLocks noChangeArrowheads="1"/>
              </p:cNvSpPr>
              <p:nvPr/>
            </p:nvSpPr>
            <p:spPr bwMode="auto">
              <a:xfrm>
                <a:off x="3168" y="225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h</a:t>
                </a:r>
              </a:p>
            </p:txBody>
          </p:sp>
          <p:sp>
            <p:nvSpPr>
              <p:cNvPr id="19575" name="AutoShape 81"/>
              <p:cNvSpPr>
                <a:spLocks noChangeArrowheads="1"/>
              </p:cNvSpPr>
              <p:nvPr/>
            </p:nvSpPr>
            <p:spPr bwMode="auto">
              <a:xfrm>
                <a:off x="1584" y="624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a</a:t>
                </a:r>
              </a:p>
            </p:txBody>
          </p:sp>
          <p:sp>
            <p:nvSpPr>
              <p:cNvPr id="19576" name="AutoShape 82"/>
              <p:cNvSpPr>
                <a:spLocks noChangeArrowheads="1"/>
              </p:cNvSpPr>
              <p:nvPr/>
            </p:nvSpPr>
            <p:spPr bwMode="auto">
              <a:xfrm>
                <a:off x="4560" y="1872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f</a:t>
                </a:r>
              </a:p>
            </p:txBody>
          </p:sp>
          <p:sp>
            <p:nvSpPr>
              <p:cNvPr id="19577" name="AutoShape 83"/>
              <p:cNvSpPr>
                <a:spLocks noChangeArrowheads="1"/>
              </p:cNvSpPr>
              <p:nvPr/>
            </p:nvSpPr>
            <p:spPr bwMode="auto">
              <a:xfrm>
                <a:off x="4368" y="273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r</a:t>
                </a:r>
              </a:p>
            </p:txBody>
          </p:sp>
          <p:cxnSp>
            <p:nvCxnSpPr>
              <p:cNvPr id="19578" name="AutoShape 84"/>
              <p:cNvCxnSpPr>
                <a:cxnSpLocks noChangeShapeType="1"/>
                <a:stCxn id="19566" idx="5"/>
                <a:endCxn id="19570" idx="2"/>
              </p:cNvCxnSpPr>
              <p:nvPr/>
            </p:nvCxnSpPr>
            <p:spPr bwMode="auto">
              <a:xfrm>
                <a:off x="746" y="2618"/>
                <a:ext cx="454" cy="35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79" name="AutoShape 85"/>
              <p:cNvCxnSpPr>
                <a:cxnSpLocks noChangeShapeType="1"/>
                <a:stCxn id="19570" idx="5"/>
                <a:endCxn id="19571" idx="2"/>
              </p:cNvCxnSpPr>
              <p:nvPr/>
            </p:nvCxnSpPr>
            <p:spPr bwMode="auto">
              <a:xfrm flipV="1">
                <a:off x="1610" y="3120"/>
                <a:ext cx="742" cy="2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0" name="AutoShape 86"/>
              <p:cNvCxnSpPr>
                <a:cxnSpLocks noChangeShapeType="1"/>
                <a:stCxn id="19574" idx="3"/>
                <a:endCxn id="19571" idx="7"/>
              </p:cNvCxnSpPr>
              <p:nvPr/>
            </p:nvCxnSpPr>
            <p:spPr bwMode="auto">
              <a:xfrm flipH="1">
                <a:off x="2762" y="2666"/>
                <a:ext cx="476" cy="2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1" name="AutoShape 87"/>
              <p:cNvCxnSpPr>
                <a:cxnSpLocks noChangeShapeType="1"/>
                <a:stCxn id="19574" idx="2"/>
                <a:endCxn id="19570" idx="6"/>
              </p:cNvCxnSpPr>
              <p:nvPr/>
            </p:nvCxnSpPr>
            <p:spPr bwMode="auto">
              <a:xfrm flipH="1">
                <a:off x="1680" y="2496"/>
                <a:ext cx="1488" cy="4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2" name="AutoShape 88"/>
              <p:cNvCxnSpPr>
                <a:cxnSpLocks noChangeShapeType="1"/>
                <a:stCxn id="19573" idx="4"/>
                <a:endCxn id="19574" idx="7"/>
              </p:cNvCxnSpPr>
              <p:nvPr/>
            </p:nvCxnSpPr>
            <p:spPr bwMode="auto">
              <a:xfrm flipH="1">
                <a:off x="3578" y="2064"/>
                <a:ext cx="214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3" name="AutoShape 89"/>
              <p:cNvCxnSpPr>
                <a:cxnSpLocks noChangeShapeType="1"/>
                <a:stCxn id="19573" idx="5"/>
                <a:endCxn id="19577" idx="1"/>
              </p:cNvCxnSpPr>
              <p:nvPr/>
            </p:nvCxnSpPr>
            <p:spPr bwMode="auto">
              <a:xfrm>
                <a:off x="3962" y="1994"/>
                <a:ext cx="476" cy="81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4" name="AutoShape 90"/>
              <p:cNvCxnSpPr>
                <a:cxnSpLocks noChangeShapeType="1"/>
                <a:stCxn id="19577" idx="0"/>
                <a:endCxn id="19576" idx="4"/>
              </p:cNvCxnSpPr>
              <p:nvPr/>
            </p:nvCxnSpPr>
            <p:spPr bwMode="auto">
              <a:xfrm flipV="1">
                <a:off x="4608" y="2352"/>
                <a:ext cx="192" cy="3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5" name="AutoShape 91"/>
              <p:cNvCxnSpPr>
                <a:cxnSpLocks noChangeShapeType="1"/>
                <a:stCxn id="19576" idx="0"/>
                <a:endCxn id="19567" idx="4"/>
              </p:cNvCxnSpPr>
              <p:nvPr/>
            </p:nvCxnSpPr>
            <p:spPr bwMode="auto">
              <a:xfrm flipV="1">
                <a:off x="4800" y="1056"/>
                <a:ext cx="144" cy="81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6" name="AutoShape 92"/>
              <p:cNvCxnSpPr>
                <a:cxnSpLocks noChangeShapeType="1"/>
                <a:stCxn id="19566" idx="7"/>
              </p:cNvCxnSpPr>
              <p:nvPr/>
            </p:nvCxnSpPr>
            <p:spPr bwMode="auto">
              <a:xfrm flipV="1">
                <a:off x="746" y="2016"/>
                <a:ext cx="982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7" name="AutoShape 93"/>
              <p:cNvCxnSpPr>
                <a:cxnSpLocks noChangeShapeType="1"/>
                <a:stCxn id="19568" idx="1"/>
                <a:endCxn id="19569" idx="5"/>
              </p:cNvCxnSpPr>
              <p:nvPr/>
            </p:nvCxnSpPr>
            <p:spPr bwMode="auto">
              <a:xfrm flipH="1" flipV="1">
                <a:off x="1130" y="1466"/>
                <a:ext cx="668" cy="3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8" name="AutoShape 94"/>
              <p:cNvCxnSpPr>
                <a:cxnSpLocks noChangeShapeType="1"/>
                <a:endCxn id="19575" idx="2"/>
              </p:cNvCxnSpPr>
              <p:nvPr/>
            </p:nvCxnSpPr>
            <p:spPr bwMode="auto">
              <a:xfrm flipV="1">
                <a:off x="1152" y="864"/>
                <a:ext cx="432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9" name="AutoShape 95"/>
              <p:cNvCxnSpPr>
                <a:cxnSpLocks noChangeShapeType="1"/>
                <a:stCxn id="19572" idx="2"/>
                <a:endCxn id="19575" idx="6"/>
              </p:cNvCxnSpPr>
              <p:nvPr/>
            </p:nvCxnSpPr>
            <p:spPr bwMode="auto">
              <a:xfrm flipH="1" flipV="1">
                <a:off x="2064" y="864"/>
                <a:ext cx="816" cy="3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90" name="AutoShape 96"/>
              <p:cNvCxnSpPr>
                <a:cxnSpLocks noChangeShapeType="1"/>
                <a:stCxn id="19568" idx="7"/>
                <a:endCxn id="19572" idx="3"/>
              </p:cNvCxnSpPr>
              <p:nvPr/>
            </p:nvCxnSpPr>
            <p:spPr bwMode="auto">
              <a:xfrm flipV="1">
                <a:off x="2138" y="1418"/>
                <a:ext cx="812" cy="42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91" name="AutoShape 97"/>
              <p:cNvCxnSpPr>
                <a:cxnSpLocks noChangeShapeType="1"/>
                <a:stCxn id="19568" idx="6"/>
                <a:endCxn id="19573" idx="2"/>
              </p:cNvCxnSpPr>
              <p:nvPr/>
            </p:nvCxnSpPr>
            <p:spPr bwMode="auto">
              <a:xfrm flipV="1">
                <a:off x="2208" y="1824"/>
                <a:ext cx="1344" cy="19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92" name="AutoShape 98"/>
              <p:cNvCxnSpPr>
                <a:cxnSpLocks noChangeShapeType="1"/>
                <a:stCxn id="19576" idx="1"/>
                <a:endCxn id="19572" idx="6"/>
              </p:cNvCxnSpPr>
              <p:nvPr/>
            </p:nvCxnSpPr>
            <p:spPr bwMode="auto">
              <a:xfrm rot="5400000" flipH="1">
                <a:off x="3648" y="960"/>
                <a:ext cx="694" cy="1270"/>
              </a:xfrm>
              <a:prstGeom prst="curvedConnector2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93" name="AutoShape 99"/>
              <p:cNvCxnSpPr>
                <a:cxnSpLocks noChangeShapeType="1"/>
                <a:stCxn id="19566" idx="6"/>
                <a:endCxn id="19573" idx="3"/>
              </p:cNvCxnSpPr>
              <p:nvPr/>
            </p:nvCxnSpPr>
            <p:spPr bwMode="auto">
              <a:xfrm flipV="1">
                <a:off x="816" y="1994"/>
                <a:ext cx="2806" cy="454"/>
              </a:xfrm>
              <a:prstGeom prst="curvedConnector2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</p:grpSp>
        <p:cxnSp>
          <p:nvCxnSpPr>
            <p:cNvPr id="19565" name="AutoShape 100"/>
            <p:cNvCxnSpPr>
              <a:cxnSpLocks noChangeShapeType="1"/>
              <a:stCxn id="19571" idx="6"/>
              <a:endCxn id="19577" idx="2"/>
            </p:cNvCxnSpPr>
            <p:nvPr/>
          </p:nvCxnSpPr>
          <p:spPr bwMode="auto">
            <a:xfrm flipV="1">
              <a:off x="2966" y="3043"/>
              <a:ext cx="1323" cy="119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</p:spPr>
        </p:cxnSp>
      </p:grpSp>
      <p:sp>
        <p:nvSpPr>
          <p:cNvPr id="19470" name="AutoShape 101"/>
          <p:cNvSpPr>
            <a:spLocks noChangeArrowheads="1"/>
          </p:cNvSpPr>
          <p:nvPr/>
        </p:nvSpPr>
        <p:spPr bwMode="auto">
          <a:xfrm>
            <a:off x="4491038" y="2469197"/>
            <a:ext cx="317500" cy="304800"/>
          </a:xfrm>
          <a:prstGeom prst="flowChartConnector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pPr algn="ctr"/>
            <a:endParaRPr lang="en-US" sz="1200" dirty="0"/>
          </a:p>
        </p:txBody>
      </p:sp>
      <p:grpSp>
        <p:nvGrpSpPr>
          <p:cNvPr id="7" name="Group 102"/>
          <p:cNvGrpSpPr>
            <a:grpSpLocks/>
          </p:cNvGrpSpPr>
          <p:nvPr/>
        </p:nvGrpSpPr>
        <p:grpSpPr bwMode="auto">
          <a:xfrm>
            <a:off x="5333180" y="2896235"/>
            <a:ext cx="807272" cy="304800"/>
            <a:chOff x="1914" y="2963"/>
            <a:chExt cx="1052" cy="397"/>
          </a:xfrm>
        </p:grpSpPr>
        <p:sp>
          <p:nvSpPr>
            <p:cNvPr id="19562" name="AutoShape 103"/>
            <p:cNvSpPr>
              <a:spLocks noChangeArrowheads="1"/>
            </p:cNvSpPr>
            <p:nvPr/>
          </p:nvSpPr>
          <p:spPr bwMode="auto">
            <a:xfrm>
              <a:off x="2553" y="2963"/>
              <a:ext cx="413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q</a:t>
              </a:r>
            </a:p>
          </p:txBody>
        </p:sp>
        <p:cxnSp>
          <p:nvCxnSpPr>
            <p:cNvPr id="19563" name="AutoShape 104"/>
            <p:cNvCxnSpPr>
              <a:cxnSpLocks noChangeShapeType="1"/>
              <a:stCxn id="19560" idx="5"/>
              <a:endCxn id="19562" idx="2"/>
            </p:cNvCxnSpPr>
            <p:nvPr/>
          </p:nvCxnSpPr>
          <p:spPr bwMode="auto">
            <a:xfrm flipV="1">
              <a:off x="1914" y="3162"/>
              <a:ext cx="639" cy="20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8" name="Group 105"/>
          <p:cNvGrpSpPr>
            <a:grpSpLocks/>
          </p:cNvGrpSpPr>
          <p:nvPr/>
        </p:nvGrpSpPr>
        <p:grpSpPr bwMode="auto">
          <a:xfrm>
            <a:off x="5062538" y="2652532"/>
            <a:ext cx="1299841" cy="456433"/>
            <a:chOff x="1560" y="2646"/>
            <a:chExt cx="1695" cy="595"/>
          </a:xfrm>
        </p:grpSpPr>
        <p:sp>
          <p:nvSpPr>
            <p:cNvPr id="19560" name="AutoShape 106"/>
            <p:cNvSpPr>
              <a:spLocks noChangeArrowheads="1"/>
            </p:cNvSpPr>
            <p:nvPr/>
          </p:nvSpPr>
          <p:spPr bwMode="auto">
            <a:xfrm>
              <a:off x="1560" y="2844"/>
              <a:ext cx="414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p</a:t>
              </a:r>
            </a:p>
          </p:txBody>
        </p:sp>
        <p:cxnSp>
          <p:nvCxnSpPr>
            <p:cNvPr id="19561" name="AutoShape 107"/>
            <p:cNvCxnSpPr>
              <a:cxnSpLocks noChangeShapeType="1"/>
              <a:stCxn id="19558" idx="2"/>
              <a:endCxn id="19560" idx="6"/>
            </p:cNvCxnSpPr>
            <p:nvPr/>
          </p:nvCxnSpPr>
          <p:spPr bwMode="auto">
            <a:xfrm flipH="1">
              <a:off x="1974" y="2646"/>
              <a:ext cx="1281" cy="396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9" name="Group 108"/>
          <p:cNvGrpSpPr>
            <a:grpSpLocks/>
          </p:cNvGrpSpPr>
          <p:nvPr/>
        </p:nvGrpSpPr>
        <p:grpSpPr bwMode="auto">
          <a:xfrm>
            <a:off x="6362702" y="2377423"/>
            <a:ext cx="412751" cy="428328"/>
            <a:chOff x="3255" y="2287"/>
            <a:chExt cx="538" cy="557"/>
          </a:xfrm>
        </p:grpSpPr>
        <p:sp>
          <p:nvSpPr>
            <p:cNvPr id="19558" name="AutoShape 109"/>
            <p:cNvSpPr>
              <a:spLocks noChangeArrowheads="1"/>
            </p:cNvSpPr>
            <p:nvPr/>
          </p:nvSpPr>
          <p:spPr bwMode="auto">
            <a:xfrm>
              <a:off x="3255" y="2446"/>
              <a:ext cx="414" cy="398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h</a:t>
              </a:r>
            </a:p>
          </p:txBody>
        </p:sp>
        <p:cxnSp>
          <p:nvCxnSpPr>
            <p:cNvPr id="19559" name="AutoShape 110"/>
            <p:cNvCxnSpPr>
              <a:cxnSpLocks noChangeShapeType="1"/>
              <a:stCxn id="19544" idx="4"/>
              <a:endCxn id="19558" idx="7"/>
            </p:cNvCxnSpPr>
            <p:nvPr/>
          </p:nvCxnSpPr>
          <p:spPr bwMode="auto">
            <a:xfrm flipH="1">
              <a:off x="3608" y="2287"/>
              <a:ext cx="185" cy="218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10" name="Group 111"/>
          <p:cNvGrpSpPr>
            <a:grpSpLocks/>
          </p:cNvGrpSpPr>
          <p:nvPr/>
        </p:nvGrpSpPr>
        <p:grpSpPr bwMode="auto">
          <a:xfrm>
            <a:off x="7283450" y="2256474"/>
            <a:ext cx="317500" cy="548964"/>
            <a:chOff x="4454" y="2129"/>
            <a:chExt cx="414" cy="715"/>
          </a:xfrm>
        </p:grpSpPr>
        <p:sp>
          <p:nvSpPr>
            <p:cNvPr id="19556" name="AutoShape 112"/>
            <p:cNvSpPr>
              <a:spLocks noChangeArrowheads="1"/>
            </p:cNvSpPr>
            <p:nvPr/>
          </p:nvSpPr>
          <p:spPr bwMode="auto">
            <a:xfrm>
              <a:off x="4454" y="2129"/>
              <a:ext cx="414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f</a:t>
              </a:r>
            </a:p>
          </p:txBody>
        </p:sp>
        <p:cxnSp>
          <p:nvCxnSpPr>
            <p:cNvPr id="19557" name="AutoShape 113"/>
            <p:cNvCxnSpPr>
              <a:cxnSpLocks noChangeShapeType="1"/>
              <a:stCxn id="797828" idx="0"/>
              <a:endCxn id="19556" idx="4"/>
            </p:cNvCxnSpPr>
            <p:nvPr/>
          </p:nvCxnSpPr>
          <p:spPr bwMode="auto">
            <a:xfrm flipV="1">
              <a:off x="4495" y="2526"/>
              <a:ext cx="166" cy="318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11" name="Group 114"/>
          <p:cNvGrpSpPr>
            <a:grpSpLocks/>
          </p:cNvGrpSpPr>
          <p:nvPr/>
        </p:nvGrpSpPr>
        <p:grpSpPr bwMode="auto">
          <a:xfrm>
            <a:off x="7378702" y="1432562"/>
            <a:ext cx="317500" cy="831168"/>
            <a:chOff x="4579" y="1056"/>
            <a:chExt cx="413" cy="1064"/>
          </a:xfrm>
        </p:grpSpPr>
        <p:sp>
          <p:nvSpPr>
            <p:cNvPr id="19554" name="AutoShape 115"/>
            <p:cNvSpPr>
              <a:spLocks noChangeArrowheads="1"/>
            </p:cNvSpPr>
            <p:nvPr/>
          </p:nvSpPr>
          <p:spPr bwMode="auto">
            <a:xfrm>
              <a:off x="4579" y="1056"/>
              <a:ext cx="413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200" dirty="0"/>
            </a:p>
          </p:txBody>
        </p:sp>
        <p:cxnSp>
          <p:nvCxnSpPr>
            <p:cNvPr id="19555" name="AutoShape 116"/>
            <p:cNvCxnSpPr>
              <a:cxnSpLocks noChangeShapeType="1"/>
              <a:stCxn id="19556" idx="0"/>
              <a:endCxn id="19554" idx="4"/>
            </p:cNvCxnSpPr>
            <p:nvPr/>
          </p:nvCxnSpPr>
          <p:spPr bwMode="auto">
            <a:xfrm flipV="1">
              <a:off x="4662" y="1453"/>
              <a:ext cx="124" cy="667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12" name="Group 117"/>
          <p:cNvGrpSpPr>
            <a:grpSpLocks/>
          </p:cNvGrpSpPr>
          <p:nvPr/>
        </p:nvGrpSpPr>
        <p:grpSpPr bwMode="auto">
          <a:xfrm>
            <a:off x="4777843" y="2194566"/>
            <a:ext cx="951443" cy="304200"/>
            <a:chOff x="1189" y="2049"/>
            <a:chExt cx="1240" cy="397"/>
          </a:xfrm>
        </p:grpSpPr>
        <p:sp>
          <p:nvSpPr>
            <p:cNvPr id="19552" name="AutoShape 118"/>
            <p:cNvSpPr>
              <a:spLocks noChangeArrowheads="1"/>
            </p:cNvSpPr>
            <p:nvPr/>
          </p:nvSpPr>
          <p:spPr bwMode="auto">
            <a:xfrm>
              <a:off x="2015" y="2049"/>
              <a:ext cx="414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d</a:t>
              </a:r>
            </a:p>
          </p:txBody>
        </p:sp>
        <p:cxnSp>
          <p:nvCxnSpPr>
            <p:cNvPr id="19553" name="AutoShape 119"/>
            <p:cNvCxnSpPr>
              <a:cxnSpLocks noChangeShapeType="1"/>
            </p:cNvCxnSpPr>
            <p:nvPr/>
          </p:nvCxnSpPr>
          <p:spPr bwMode="auto">
            <a:xfrm flipV="1">
              <a:off x="1189" y="2228"/>
              <a:ext cx="846" cy="217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13" name="Group 120"/>
          <p:cNvGrpSpPr>
            <a:grpSpLocks/>
          </p:cNvGrpSpPr>
          <p:nvPr/>
        </p:nvGrpSpPr>
        <p:grpSpPr bwMode="auto">
          <a:xfrm>
            <a:off x="4745037" y="1737361"/>
            <a:ext cx="712789" cy="509757"/>
            <a:chOff x="1147" y="1453"/>
            <a:chExt cx="929" cy="665"/>
          </a:xfrm>
        </p:grpSpPr>
        <p:sp>
          <p:nvSpPr>
            <p:cNvPr id="19550" name="AutoShape 121"/>
            <p:cNvSpPr>
              <a:spLocks noChangeArrowheads="1"/>
            </p:cNvSpPr>
            <p:nvPr/>
          </p:nvSpPr>
          <p:spPr bwMode="auto">
            <a:xfrm>
              <a:off x="1147" y="1453"/>
              <a:ext cx="413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b</a:t>
              </a:r>
            </a:p>
          </p:txBody>
        </p:sp>
        <p:cxnSp>
          <p:nvCxnSpPr>
            <p:cNvPr id="19551" name="AutoShape 122"/>
            <p:cNvCxnSpPr>
              <a:cxnSpLocks noChangeShapeType="1"/>
              <a:stCxn id="19568" idx="1"/>
              <a:endCxn id="19550" idx="5"/>
            </p:cNvCxnSpPr>
            <p:nvPr/>
          </p:nvCxnSpPr>
          <p:spPr bwMode="auto">
            <a:xfrm flipH="1" flipV="1">
              <a:off x="1500" y="1792"/>
              <a:ext cx="576" cy="326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14" name="Group 123"/>
          <p:cNvGrpSpPr>
            <a:grpSpLocks/>
          </p:cNvGrpSpPr>
          <p:nvPr/>
        </p:nvGrpSpPr>
        <p:grpSpPr bwMode="auto">
          <a:xfrm>
            <a:off x="5021262" y="1462723"/>
            <a:ext cx="611188" cy="319088"/>
            <a:chOff x="1507" y="1096"/>
            <a:chExt cx="797" cy="416"/>
          </a:xfrm>
        </p:grpSpPr>
        <p:sp>
          <p:nvSpPr>
            <p:cNvPr id="19548" name="AutoShape 124"/>
            <p:cNvSpPr>
              <a:spLocks noChangeArrowheads="1"/>
            </p:cNvSpPr>
            <p:nvPr/>
          </p:nvSpPr>
          <p:spPr bwMode="auto">
            <a:xfrm>
              <a:off x="1891" y="1096"/>
              <a:ext cx="413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a</a:t>
              </a:r>
            </a:p>
          </p:txBody>
        </p:sp>
        <p:cxnSp>
          <p:nvCxnSpPr>
            <p:cNvPr id="19549" name="AutoShape 125"/>
            <p:cNvCxnSpPr>
              <a:cxnSpLocks noChangeShapeType="1"/>
              <a:endCxn id="19548" idx="2"/>
            </p:cNvCxnSpPr>
            <p:nvPr/>
          </p:nvCxnSpPr>
          <p:spPr bwMode="auto">
            <a:xfrm flipV="1">
              <a:off x="1507" y="1295"/>
              <a:ext cx="372" cy="217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15" name="Group 126"/>
          <p:cNvGrpSpPr>
            <a:grpSpLocks/>
          </p:cNvGrpSpPr>
          <p:nvPr/>
        </p:nvGrpSpPr>
        <p:grpSpPr bwMode="auto">
          <a:xfrm>
            <a:off x="5682429" y="1707197"/>
            <a:ext cx="807272" cy="539928"/>
            <a:chOff x="2369" y="1414"/>
            <a:chExt cx="1052" cy="704"/>
          </a:xfrm>
        </p:grpSpPr>
        <p:sp>
          <p:nvSpPr>
            <p:cNvPr id="19546" name="AutoShape 127"/>
            <p:cNvSpPr>
              <a:spLocks noChangeArrowheads="1"/>
            </p:cNvSpPr>
            <p:nvPr/>
          </p:nvSpPr>
          <p:spPr bwMode="auto">
            <a:xfrm>
              <a:off x="3007" y="1414"/>
              <a:ext cx="414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c</a:t>
              </a:r>
            </a:p>
          </p:txBody>
        </p:sp>
        <p:cxnSp>
          <p:nvCxnSpPr>
            <p:cNvPr id="19547" name="AutoShape 128"/>
            <p:cNvCxnSpPr>
              <a:cxnSpLocks noChangeShapeType="1"/>
              <a:stCxn id="19552" idx="7"/>
              <a:endCxn id="19546" idx="3"/>
            </p:cNvCxnSpPr>
            <p:nvPr/>
          </p:nvCxnSpPr>
          <p:spPr bwMode="auto">
            <a:xfrm flipV="1">
              <a:off x="2369" y="1753"/>
              <a:ext cx="698" cy="365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16" name="Group 129"/>
          <p:cNvGrpSpPr>
            <a:grpSpLocks/>
          </p:cNvGrpSpPr>
          <p:nvPr/>
        </p:nvGrpSpPr>
        <p:grpSpPr bwMode="auto">
          <a:xfrm>
            <a:off x="5729611" y="2072323"/>
            <a:ext cx="1204590" cy="304800"/>
            <a:chOff x="2429" y="1890"/>
            <a:chExt cx="1571" cy="397"/>
          </a:xfrm>
        </p:grpSpPr>
        <p:sp>
          <p:nvSpPr>
            <p:cNvPr id="19544" name="AutoShape 130"/>
            <p:cNvSpPr>
              <a:spLocks noChangeArrowheads="1"/>
            </p:cNvSpPr>
            <p:nvPr/>
          </p:nvSpPr>
          <p:spPr bwMode="auto">
            <a:xfrm>
              <a:off x="3586" y="1890"/>
              <a:ext cx="414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e</a:t>
              </a:r>
            </a:p>
          </p:txBody>
        </p:sp>
        <p:cxnSp>
          <p:nvCxnSpPr>
            <p:cNvPr id="19545" name="AutoShape 131"/>
            <p:cNvCxnSpPr>
              <a:cxnSpLocks noChangeShapeType="1"/>
              <a:stCxn id="19552" idx="6"/>
              <a:endCxn id="19544" idx="2"/>
            </p:cNvCxnSpPr>
            <p:nvPr/>
          </p:nvCxnSpPr>
          <p:spPr bwMode="auto">
            <a:xfrm flipV="1">
              <a:off x="2429" y="2089"/>
              <a:ext cx="1157" cy="169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sp>
        <p:nvSpPr>
          <p:cNvPr id="797828" name="AutoShape 132"/>
          <p:cNvSpPr>
            <a:spLocks noChangeArrowheads="1"/>
          </p:cNvSpPr>
          <p:nvPr/>
        </p:nvSpPr>
        <p:spPr bwMode="auto">
          <a:xfrm>
            <a:off x="7156450" y="2805751"/>
            <a:ext cx="317500" cy="303213"/>
          </a:xfrm>
          <a:prstGeom prst="flowChartConnector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pPr algn="ctr"/>
            <a:r>
              <a:rPr lang="en-US" sz="1500" i="1" dirty="0"/>
              <a:t>r</a:t>
            </a:r>
          </a:p>
        </p:txBody>
      </p:sp>
      <p:cxnSp>
        <p:nvCxnSpPr>
          <p:cNvPr id="797829" name="AutoShape 133"/>
          <p:cNvCxnSpPr>
            <a:cxnSpLocks noChangeShapeType="1"/>
            <a:stCxn id="19544" idx="5"/>
            <a:endCxn id="797828" idx="1"/>
          </p:cNvCxnSpPr>
          <p:nvPr/>
        </p:nvCxnSpPr>
        <p:spPr bwMode="auto">
          <a:xfrm>
            <a:off x="6888161" y="2351726"/>
            <a:ext cx="314325" cy="479425"/>
          </a:xfrm>
          <a:prstGeom prst="straightConnector1">
            <a:avLst/>
          </a:prstGeom>
          <a:noFill/>
          <a:ln w="38100">
            <a:solidFill>
              <a:srgbClr val="CC0000"/>
            </a:solidFill>
            <a:round/>
            <a:headEnd/>
            <a:tailEnd type="triangle" w="med" len="med"/>
          </a:ln>
        </p:spPr>
      </p:cxnSp>
      <p:grpSp>
        <p:nvGrpSpPr>
          <p:cNvPr id="17" name="Group 134"/>
          <p:cNvGrpSpPr>
            <a:grpSpLocks/>
          </p:cNvGrpSpPr>
          <p:nvPr/>
        </p:nvGrpSpPr>
        <p:grpSpPr bwMode="auto">
          <a:xfrm>
            <a:off x="5316538" y="1469077"/>
            <a:ext cx="855337" cy="397430"/>
            <a:chOff x="1891" y="1104"/>
            <a:chExt cx="1116" cy="518"/>
          </a:xfrm>
        </p:grpSpPr>
        <p:cxnSp>
          <p:nvCxnSpPr>
            <p:cNvPr id="19542" name="AutoShape 135"/>
            <p:cNvCxnSpPr>
              <a:cxnSpLocks noChangeShapeType="1"/>
              <a:stCxn id="19546" idx="2"/>
              <a:endCxn id="19543" idx="6"/>
            </p:cNvCxnSpPr>
            <p:nvPr/>
          </p:nvCxnSpPr>
          <p:spPr bwMode="auto">
            <a:xfrm flipH="1" flipV="1">
              <a:off x="2304" y="1302"/>
              <a:ext cx="703" cy="320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sp>
          <p:nvSpPr>
            <p:cNvPr id="19543" name="AutoShape 136"/>
            <p:cNvSpPr>
              <a:spLocks noChangeArrowheads="1"/>
            </p:cNvSpPr>
            <p:nvPr/>
          </p:nvSpPr>
          <p:spPr bwMode="auto">
            <a:xfrm>
              <a:off x="1891" y="1104"/>
              <a:ext cx="413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500" i="1" dirty="0"/>
            </a:p>
          </p:txBody>
        </p:sp>
      </p:grpSp>
      <p:grpSp>
        <p:nvGrpSpPr>
          <p:cNvPr id="18" name="Group 137"/>
          <p:cNvGrpSpPr>
            <a:grpSpLocks/>
          </p:cNvGrpSpPr>
          <p:nvPr/>
        </p:nvGrpSpPr>
        <p:grpSpPr bwMode="auto">
          <a:xfrm>
            <a:off x="6186488" y="1716727"/>
            <a:ext cx="1143767" cy="591578"/>
            <a:chOff x="3024" y="1427"/>
            <a:chExt cx="1492" cy="770"/>
          </a:xfrm>
        </p:grpSpPr>
        <p:cxnSp>
          <p:nvCxnSpPr>
            <p:cNvPr id="19540" name="AutoShape 138"/>
            <p:cNvCxnSpPr>
              <a:cxnSpLocks noChangeShapeType="1"/>
              <a:stCxn id="19556" idx="1"/>
              <a:endCxn id="19546" idx="6"/>
            </p:cNvCxnSpPr>
            <p:nvPr/>
          </p:nvCxnSpPr>
          <p:spPr bwMode="auto">
            <a:xfrm rot="16200000" flipV="1">
              <a:off x="3680" y="1362"/>
              <a:ext cx="575" cy="1096"/>
            </a:xfrm>
            <a:prstGeom prst="curvedConnector2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sp>
          <p:nvSpPr>
            <p:cNvPr id="19541" name="AutoShape 139"/>
            <p:cNvSpPr>
              <a:spLocks noChangeArrowheads="1"/>
            </p:cNvSpPr>
            <p:nvPr/>
          </p:nvSpPr>
          <p:spPr bwMode="auto">
            <a:xfrm>
              <a:off x="3024" y="1427"/>
              <a:ext cx="414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500" i="1" dirty="0"/>
            </a:p>
          </p:txBody>
        </p:sp>
      </p:grpSp>
      <p:sp>
        <p:nvSpPr>
          <p:cNvPr id="19485" name="Line 140"/>
          <p:cNvSpPr>
            <a:spLocks noChangeShapeType="1"/>
          </p:cNvSpPr>
          <p:nvPr/>
        </p:nvSpPr>
        <p:spPr bwMode="auto">
          <a:xfrm>
            <a:off x="3" y="3371851"/>
            <a:ext cx="12191999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837" name="Oval 141"/>
          <p:cNvSpPr>
            <a:spLocks noChangeArrowheads="1"/>
          </p:cNvSpPr>
          <p:nvPr/>
        </p:nvSpPr>
        <p:spPr bwMode="auto">
          <a:xfrm>
            <a:off x="6140455" y="3478213"/>
            <a:ext cx="290513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38" name="Oval 142"/>
          <p:cNvSpPr>
            <a:spLocks noChangeArrowheads="1"/>
          </p:cNvSpPr>
          <p:nvPr/>
        </p:nvSpPr>
        <p:spPr bwMode="auto">
          <a:xfrm>
            <a:off x="3729039" y="3971930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39" name="Oval 143"/>
          <p:cNvSpPr>
            <a:spLocks noChangeArrowheads="1"/>
          </p:cNvSpPr>
          <p:nvPr/>
        </p:nvSpPr>
        <p:spPr bwMode="auto">
          <a:xfrm>
            <a:off x="3165481" y="4451356"/>
            <a:ext cx="290513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40" name="Oval 144"/>
          <p:cNvSpPr>
            <a:spLocks noChangeArrowheads="1"/>
          </p:cNvSpPr>
          <p:nvPr/>
        </p:nvSpPr>
        <p:spPr bwMode="auto">
          <a:xfrm>
            <a:off x="3865563" y="4451356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41" name="Oval 145"/>
          <p:cNvSpPr>
            <a:spLocks noChangeArrowheads="1"/>
          </p:cNvSpPr>
          <p:nvPr/>
        </p:nvSpPr>
        <p:spPr bwMode="auto">
          <a:xfrm>
            <a:off x="4686305" y="4433888"/>
            <a:ext cx="290513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42" name="Oval 146"/>
          <p:cNvSpPr>
            <a:spLocks noChangeArrowheads="1"/>
          </p:cNvSpPr>
          <p:nvPr/>
        </p:nvSpPr>
        <p:spPr bwMode="auto">
          <a:xfrm>
            <a:off x="3163888" y="5006981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43" name="Oval 147"/>
          <p:cNvSpPr>
            <a:spLocks noChangeArrowheads="1"/>
          </p:cNvSpPr>
          <p:nvPr/>
        </p:nvSpPr>
        <p:spPr bwMode="auto">
          <a:xfrm>
            <a:off x="3856039" y="4999039"/>
            <a:ext cx="290512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44" name="Oval 148"/>
          <p:cNvSpPr>
            <a:spLocks noChangeArrowheads="1"/>
          </p:cNvSpPr>
          <p:nvPr/>
        </p:nvSpPr>
        <p:spPr bwMode="auto">
          <a:xfrm>
            <a:off x="4325939" y="4981581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45" name="Oval 149"/>
          <p:cNvSpPr>
            <a:spLocks noChangeArrowheads="1"/>
          </p:cNvSpPr>
          <p:nvPr/>
        </p:nvSpPr>
        <p:spPr bwMode="auto">
          <a:xfrm>
            <a:off x="5002213" y="4972056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46" name="Oval 150"/>
          <p:cNvSpPr>
            <a:spLocks noChangeArrowheads="1"/>
          </p:cNvSpPr>
          <p:nvPr/>
        </p:nvSpPr>
        <p:spPr bwMode="auto">
          <a:xfrm>
            <a:off x="4087813" y="5510213"/>
            <a:ext cx="290512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47" name="Oval 151"/>
          <p:cNvSpPr>
            <a:spLocks noChangeArrowheads="1"/>
          </p:cNvSpPr>
          <p:nvPr/>
        </p:nvSpPr>
        <p:spPr bwMode="auto">
          <a:xfrm>
            <a:off x="4532313" y="5518156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48" name="Oval 152"/>
          <p:cNvSpPr>
            <a:spLocks noChangeArrowheads="1"/>
          </p:cNvSpPr>
          <p:nvPr/>
        </p:nvSpPr>
        <p:spPr bwMode="auto">
          <a:xfrm>
            <a:off x="4105281" y="6015039"/>
            <a:ext cx="290513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49" name="Oval 153"/>
          <p:cNvSpPr>
            <a:spLocks noChangeArrowheads="1"/>
          </p:cNvSpPr>
          <p:nvPr/>
        </p:nvSpPr>
        <p:spPr bwMode="auto">
          <a:xfrm>
            <a:off x="4992688" y="5519739"/>
            <a:ext cx="290512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50" name="Oval 154"/>
          <p:cNvSpPr>
            <a:spLocks noChangeArrowheads="1"/>
          </p:cNvSpPr>
          <p:nvPr/>
        </p:nvSpPr>
        <p:spPr bwMode="auto">
          <a:xfrm>
            <a:off x="4772030" y="6007105"/>
            <a:ext cx="290513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51" name="Oval 155"/>
          <p:cNvSpPr>
            <a:spLocks noChangeArrowheads="1"/>
          </p:cNvSpPr>
          <p:nvPr/>
        </p:nvSpPr>
        <p:spPr bwMode="auto">
          <a:xfrm>
            <a:off x="5254630" y="6034088"/>
            <a:ext cx="290513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52" name="Oval 156"/>
          <p:cNvSpPr>
            <a:spLocks noChangeArrowheads="1"/>
          </p:cNvSpPr>
          <p:nvPr/>
        </p:nvSpPr>
        <p:spPr bwMode="auto">
          <a:xfrm>
            <a:off x="4787905" y="6477005"/>
            <a:ext cx="290513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53" name="Line 157"/>
          <p:cNvSpPr>
            <a:spLocks noChangeShapeType="1"/>
          </p:cNvSpPr>
          <p:nvPr/>
        </p:nvSpPr>
        <p:spPr bwMode="auto">
          <a:xfrm flipH="1" flipV="1">
            <a:off x="4824413" y="4733930"/>
            <a:ext cx="309563" cy="180975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854" name="Line 158"/>
          <p:cNvSpPr>
            <a:spLocks noChangeShapeType="1"/>
          </p:cNvSpPr>
          <p:nvPr/>
        </p:nvSpPr>
        <p:spPr bwMode="auto">
          <a:xfrm flipH="1" flipV="1">
            <a:off x="4438653" y="5254630"/>
            <a:ext cx="258763" cy="214313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855" name="Line 159"/>
          <p:cNvSpPr>
            <a:spLocks noChangeShapeType="1"/>
          </p:cNvSpPr>
          <p:nvPr/>
        </p:nvSpPr>
        <p:spPr bwMode="auto">
          <a:xfrm flipH="1" flipV="1">
            <a:off x="5138743" y="5253040"/>
            <a:ext cx="3175" cy="223837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856" name="Line 160"/>
          <p:cNvSpPr>
            <a:spLocks noChangeShapeType="1"/>
          </p:cNvSpPr>
          <p:nvPr/>
        </p:nvSpPr>
        <p:spPr bwMode="auto">
          <a:xfrm flipH="1" flipV="1">
            <a:off x="5129213" y="5791201"/>
            <a:ext cx="258763" cy="196851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857" name="Line 161"/>
          <p:cNvSpPr>
            <a:spLocks noChangeShapeType="1"/>
          </p:cNvSpPr>
          <p:nvPr/>
        </p:nvSpPr>
        <p:spPr bwMode="auto">
          <a:xfrm flipV="1">
            <a:off x="4918076" y="5792788"/>
            <a:ext cx="212725" cy="163512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858" name="Line 162"/>
          <p:cNvSpPr>
            <a:spLocks noChangeShapeType="1"/>
          </p:cNvSpPr>
          <p:nvPr/>
        </p:nvSpPr>
        <p:spPr bwMode="auto">
          <a:xfrm flipV="1">
            <a:off x="4900618" y="6280154"/>
            <a:ext cx="7937" cy="173039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19508" name="Oval 163"/>
          <p:cNvSpPr>
            <a:spLocks noChangeArrowheads="1"/>
          </p:cNvSpPr>
          <p:nvPr/>
        </p:nvSpPr>
        <p:spPr bwMode="auto">
          <a:xfrm>
            <a:off x="6142037" y="3479805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60" name="Oval 164"/>
          <p:cNvSpPr>
            <a:spLocks noChangeArrowheads="1"/>
          </p:cNvSpPr>
          <p:nvPr/>
        </p:nvSpPr>
        <p:spPr bwMode="auto">
          <a:xfrm>
            <a:off x="3730630" y="3973513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61" name="Oval 165"/>
          <p:cNvSpPr>
            <a:spLocks noChangeArrowheads="1"/>
          </p:cNvSpPr>
          <p:nvPr/>
        </p:nvSpPr>
        <p:spPr bwMode="auto">
          <a:xfrm>
            <a:off x="6524630" y="3906839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62" name="Oval 166"/>
          <p:cNvSpPr>
            <a:spLocks noChangeArrowheads="1"/>
          </p:cNvSpPr>
          <p:nvPr/>
        </p:nvSpPr>
        <p:spPr bwMode="auto">
          <a:xfrm>
            <a:off x="8269288" y="3922713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63" name="Oval 167"/>
          <p:cNvSpPr>
            <a:spLocks noChangeArrowheads="1"/>
          </p:cNvSpPr>
          <p:nvPr/>
        </p:nvSpPr>
        <p:spPr bwMode="auto">
          <a:xfrm>
            <a:off x="3167063" y="4452939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64" name="Oval 168"/>
          <p:cNvSpPr>
            <a:spLocks noChangeArrowheads="1"/>
          </p:cNvSpPr>
          <p:nvPr/>
        </p:nvSpPr>
        <p:spPr bwMode="auto">
          <a:xfrm>
            <a:off x="3867156" y="4452939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65" name="Oval 169"/>
          <p:cNvSpPr>
            <a:spLocks noChangeArrowheads="1"/>
          </p:cNvSpPr>
          <p:nvPr/>
        </p:nvSpPr>
        <p:spPr bwMode="auto">
          <a:xfrm>
            <a:off x="4687888" y="4435481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66" name="Oval 170"/>
          <p:cNvSpPr>
            <a:spLocks noChangeArrowheads="1"/>
          </p:cNvSpPr>
          <p:nvPr/>
        </p:nvSpPr>
        <p:spPr bwMode="auto">
          <a:xfrm>
            <a:off x="3165481" y="5008563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67" name="Oval 171"/>
          <p:cNvSpPr>
            <a:spLocks noChangeArrowheads="1"/>
          </p:cNvSpPr>
          <p:nvPr/>
        </p:nvSpPr>
        <p:spPr bwMode="auto">
          <a:xfrm>
            <a:off x="3857630" y="4992688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68" name="Oval 172"/>
          <p:cNvSpPr>
            <a:spLocks noChangeArrowheads="1"/>
          </p:cNvSpPr>
          <p:nvPr/>
        </p:nvSpPr>
        <p:spPr bwMode="auto">
          <a:xfrm>
            <a:off x="4327530" y="4983163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69" name="Oval 173"/>
          <p:cNvSpPr>
            <a:spLocks noChangeArrowheads="1"/>
          </p:cNvSpPr>
          <p:nvPr/>
        </p:nvSpPr>
        <p:spPr bwMode="auto">
          <a:xfrm>
            <a:off x="5003805" y="4973639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70" name="Oval 174"/>
          <p:cNvSpPr>
            <a:spLocks noChangeArrowheads="1"/>
          </p:cNvSpPr>
          <p:nvPr/>
        </p:nvSpPr>
        <p:spPr bwMode="auto">
          <a:xfrm>
            <a:off x="4089405" y="5511805"/>
            <a:ext cx="290513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71" name="Oval 175"/>
          <p:cNvSpPr>
            <a:spLocks noChangeArrowheads="1"/>
          </p:cNvSpPr>
          <p:nvPr/>
        </p:nvSpPr>
        <p:spPr bwMode="auto">
          <a:xfrm>
            <a:off x="4533905" y="5519739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72" name="Oval 176"/>
          <p:cNvSpPr>
            <a:spLocks noChangeArrowheads="1"/>
          </p:cNvSpPr>
          <p:nvPr/>
        </p:nvSpPr>
        <p:spPr bwMode="auto">
          <a:xfrm>
            <a:off x="4114805" y="6016630"/>
            <a:ext cx="290513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73" name="Oval 177"/>
          <p:cNvSpPr>
            <a:spLocks noChangeArrowheads="1"/>
          </p:cNvSpPr>
          <p:nvPr/>
        </p:nvSpPr>
        <p:spPr bwMode="auto">
          <a:xfrm>
            <a:off x="4994281" y="5521330"/>
            <a:ext cx="290513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74" name="Oval 178"/>
          <p:cNvSpPr>
            <a:spLocks noChangeArrowheads="1"/>
          </p:cNvSpPr>
          <p:nvPr/>
        </p:nvSpPr>
        <p:spPr bwMode="auto">
          <a:xfrm>
            <a:off x="4773613" y="6008688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75" name="Oval 179"/>
          <p:cNvSpPr>
            <a:spLocks noChangeArrowheads="1"/>
          </p:cNvSpPr>
          <p:nvPr/>
        </p:nvSpPr>
        <p:spPr bwMode="auto">
          <a:xfrm>
            <a:off x="5256213" y="6035681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76" name="Oval 180"/>
          <p:cNvSpPr>
            <a:spLocks noChangeArrowheads="1"/>
          </p:cNvSpPr>
          <p:nvPr/>
        </p:nvSpPr>
        <p:spPr bwMode="auto">
          <a:xfrm>
            <a:off x="4789488" y="6478588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77" name="Oval 181"/>
          <p:cNvSpPr>
            <a:spLocks noChangeArrowheads="1"/>
          </p:cNvSpPr>
          <p:nvPr/>
        </p:nvSpPr>
        <p:spPr bwMode="auto">
          <a:xfrm>
            <a:off x="3165481" y="5000630"/>
            <a:ext cx="290513" cy="265113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78" name="Oval 182"/>
          <p:cNvSpPr>
            <a:spLocks noChangeArrowheads="1"/>
          </p:cNvSpPr>
          <p:nvPr/>
        </p:nvSpPr>
        <p:spPr bwMode="auto">
          <a:xfrm>
            <a:off x="3167063" y="4445005"/>
            <a:ext cx="290512" cy="265113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79" name="Oval 183"/>
          <p:cNvSpPr>
            <a:spLocks noChangeArrowheads="1"/>
          </p:cNvSpPr>
          <p:nvPr/>
        </p:nvSpPr>
        <p:spPr bwMode="auto">
          <a:xfrm>
            <a:off x="3857630" y="4992688"/>
            <a:ext cx="290513" cy="265112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80" name="Oval 184"/>
          <p:cNvSpPr>
            <a:spLocks noChangeArrowheads="1"/>
          </p:cNvSpPr>
          <p:nvPr/>
        </p:nvSpPr>
        <p:spPr bwMode="auto">
          <a:xfrm>
            <a:off x="3867156" y="4445005"/>
            <a:ext cx="290513" cy="265113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81" name="Oval 185"/>
          <p:cNvSpPr>
            <a:spLocks noChangeArrowheads="1"/>
          </p:cNvSpPr>
          <p:nvPr/>
        </p:nvSpPr>
        <p:spPr bwMode="auto">
          <a:xfrm>
            <a:off x="4089405" y="5503863"/>
            <a:ext cx="290513" cy="265112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82" name="Oval 186"/>
          <p:cNvSpPr>
            <a:spLocks noChangeArrowheads="1"/>
          </p:cNvSpPr>
          <p:nvPr/>
        </p:nvSpPr>
        <p:spPr bwMode="auto">
          <a:xfrm>
            <a:off x="4106863" y="6008688"/>
            <a:ext cx="290512" cy="265112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grpSp>
        <p:nvGrpSpPr>
          <p:cNvPr id="19" name="Group 187"/>
          <p:cNvGrpSpPr>
            <a:grpSpLocks/>
          </p:cNvGrpSpPr>
          <p:nvPr/>
        </p:nvGrpSpPr>
        <p:grpSpPr bwMode="auto">
          <a:xfrm>
            <a:off x="5821364" y="2759711"/>
            <a:ext cx="588963" cy="431800"/>
            <a:chOff x="2762" y="1745"/>
            <a:chExt cx="371" cy="272"/>
          </a:xfrm>
        </p:grpSpPr>
        <p:cxnSp>
          <p:nvCxnSpPr>
            <p:cNvPr id="19538" name="AutoShape 188"/>
            <p:cNvCxnSpPr>
              <a:cxnSpLocks noChangeShapeType="1"/>
            </p:cNvCxnSpPr>
            <p:nvPr/>
          </p:nvCxnSpPr>
          <p:spPr bwMode="auto">
            <a:xfrm flipH="1">
              <a:off x="2934" y="1745"/>
              <a:ext cx="199" cy="114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sp>
          <p:nvSpPr>
            <p:cNvPr id="19539" name="AutoShape 189"/>
            <p:cNvSpPr>
              <a:spLocks noChangeArrowheads="1"/>
            </p:cNvSpPr>
            <p:nvPr/>
          </p:nvSpPr>
          <p:spPr bwMode="auto">
            <a:xfrm>
              <a:off x="2762" y="1825"/>
              <a:ext cx="200" cy="192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500" i="1" dirty="0"/>
            </a:p>
          </p:txBody>
        </p:sp>
      </p:grpSp>
      <p:sp>
        <p:nvSpPr>
          <p:cNvPr id="797886" name="Oval 190"/>
          <p:cNvSpPr>
            <a:spLocks noChangeArrowheads="1"/>
          </p:cNvSpPr>
          <p:nvPr/>
        </p:nvSpPr>
        <p:spPr bwMode="auto">
          <a:xfrm>
            <a:off x="4327530" y="4983163"/>
            <a:ext cx="290513" cy="265112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87" name="Oval 191"/>
          <p:cNvSpPr>
            <a:spLocks noChangeArrowheads="1"/>
          </p:cNvSpPr>
          <p:nvPr/>
        </p:nvSpPr>
        <p:spPr bwMode="auto">
          <a:xfrm>
            <a:off x="4533905" y="5519739"/>
            <a:ext cx="290513" cy="265112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88" name="Oval 192"/>
          <p:cNvSpPr>
            <a:spLocks noChangeArrowheads="1"/>
          </p:cNvSpPr>
          <p:nvPr/>
        </p:nvSpPr>
        <p:spPr bwMode="auto">
          <a:xfrm>
            <a:off x="4773613" y="6008688"/>
            <a:ext cx="290512" cy="265112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89" name="Oval 193"/>
          <p:cNvSpPr>
            <a:spLocks noChangeArrowheads="1"/>
          </p:cNvSpPr>
          <p:nvPr/>
        </p:nvSpPr>
        <p:spPr bwMode="auto">
          <a:xfrm>
            <a:off x="4789488" y="6478588"/>
            <a:ext cx="290512" cy="265112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19537" name="Text Box 194"/>
          <p:cNvSpPr txBox="1">
            <a:spLocks noChangeArrowheads="1"/>
          </p:cNvSpPr>
          <p:nvPr/>
        </p:nvSpPr>
        <p:spPr bwMode="auto">
          <a:xfrm>
            <a:off x="381000" y="1637627"/>
            <a:ext cx="2281237" cy="13388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 dirty="0">
                <a:latin typeface="Calibri" pitchFamily="34" charset="0"/>
              </a:rPr>
              <a:t>Strategy: expand a deepest node first</a:t>
            </a:r>
          </a:p>
          <a:p>
            <a:pPr>
              <a:spcBef>
                <a:spcPct val="50000"/>
              </a:spcBef>
            </a:pPr>
            <a:r>
              <a:rPr lang="en-US" i="1" dirty="0">
                <a:latin typeface="Calibri" pitchFamily="34" charset="0"/>
              </a:rPr>
              <a:t>Implementation: Fringe is a LIFO stack</a:t>
            </a:r>
          </a:p>
        </p:txBody>
      </p:sp>
    </p:spTree>
    <p:extLst>
      <p:ext uri="{BB962C8B-B14F-4D97-AF65-F5344CB8AC3E}">
        <p14:creationId xmlns:p14="http://schemas.microsoft.com/office/powerpoint/2010/main" val="41315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1" fill="hold">
                      <p:stCondLst>
                        <p:cond delay="indefinite"/>
                      </p:stCondLst>
                      <p:childTnLst>
                        <p:par>
                          <p:cTn id="222" fill="hold">
                            <p:stCondLst>
                              <p:cond delay="0"/>
                            </p:stCondLst>
                            <p:childTnLst>
                              <p:par>
                                <p:cTn id="2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7757" grpId="0" animBg="1"/>
      <p:bldP spid="797758" grpId="0" animBg="1"/>
      <p:bldP spid="797758" grpId="1" animBg="1"/>
      <p:bldP spid="797759" grpId="0" animBg="1"/>
      <p:bldP spid="797759" grpId="1" animBg="1"/>
      <p:bldP spid="797760" grpId="0" animBg="1"/>
      <p:bldP spid="797760" grpId="1" animBg="1"/>
      <p:bldP spid="797761" grpId="0" animBg="1"/>
      <p:bldP spid="797761" grpId="1" animBg="1"/>
      <p:bldP spid="797762" grpId="0" animBg="1"/>
      <p:bldP spid="797763" grpId="0" animBg="1"/>
      <p:bldP spid="797763" grpId="1" animBg="1"/>
      <p:bldP spid="797764" grpId="0" animBg="1"/>
      <p:bldP spid="797764" grpId="1" animBg="1"/>
      <p:bldP spid="797765" grpId="0" animBg="1"/>
      <p:bldP spid="797765" grpId="1" animBg="1"/>
      <p:bldP spid="797765" grpId="2" animBg="1"/>
      <p:bldP spid="797828" grpId="0" animBg="1"/>
      <p:bldP spid="797837" grpId="0" animBg="1"/>
      <p:bldP spid="797838" grpId="0" animBg="1"/>
      <p:bldP spid="797839" grpId="0" animBg="1"/>
      <p:bldP spid="797839" grpId="1" animBg="1"/>
      <p:bldP spid="797840" grpId="0" animBg="1"/>
      <p:bldP spid="797840" grpId="1" animBg="1"/>
      <p:bldP spid="797841" grpId="0" animBg="1"/>
      <p:bldP spid="797842" grpId="0" animBg="1"/>
      <p:bldP spid="797842" grpId="1" animBg="1"/>
      <p:bldP spid="797843" grpId="0" animBg="1"/>
      <p:bldP spid="797843" grpId="1" animBg="1"/>
      <p:bldP spid="797844" grpId="0" animBg="1"/>
      <p:bldP spid="797844" grpId="1" animBg="1"/>
      <p:bldP spid="797845" grpId="0" animBg="1"/>
      <p:bldP spid="797846" grpId="0" animBg="1"/>
      <p:bldP spid="797846" grpId="1" animBg="1"/>
      <p:bldP spid="797847" grpId="0" animBg="1"/>
      <p:bldP spid="797847" grpId="1" animBg="1"/>
      <p:bldP spid="797848" grpId="0" animBg="1"/>
      <p:bldP spid="797848" grpId="1" animBg="1"/>
      <p:bldP spid="797849" grpId="0" animBg="1"/>
      <p:bldP spid="797850" grpId="0" animBg="1"/>
      <p:bldP spid="797850" grpId="1" animBg="1"/>
      <p:bldP spid="797851" grpId="0" animBg="1"/>
      <p:bldP spid="797852" grpId="0" animBg="1"/>
      <p:bldP spid="797852" grpId="1" animBg="1"/>
      <p:bldP spid="797853" grpId="0" animBg="1"/>
      <p:bldP spid="797854" grpId="0" animBg="1"/>
      <p:bldP spid="797854" grpId="1" animBg="1"/>
      <p:bldP spid="797855" grpId="0" animBg="1"/>
      <p:bldP spid="797856" grpId="0" animBg="1"/>
      <p:bldP spid="797857" grpId="0" animBg="1"/>
      <p:bldP spid="797857" grpId="1" animBg="1"/>
      <p:bldP spid="797858" grpId="0" animBg="1"/>
      <p:bldP spid="797858" grpId="1" animBg="1"/>
      <p:bldP spid="797860" grpId="0" animBg="1"/>
      <p:bldP spid="797861" grpId="0" animBg="1"/>
      <p:bldP spid="797862" grpId="0" animBg="1"/>
      <p:bldP spid="797863" grpId="0" animBg="1"/>
      <p:bldP spid="797864" grpId="0" animBg="1"/>
      <p:bldP spid="797865" grpId="0" animBg="1"/>
      <p:bldP spid="797866" grpId="0" animBg="1"/>
      <p:bldP spid="797867" grpId="0" animBg="1"/>
      <p:bldP spid="797868" grpId="0" animBg="1"/>
      <p:bldP spid="797869" grpId="0" animBg="1"/>
      <p:bldP spid="797870" grpId="0" animBg="1"/>
      <p:bldP spid="797871" grpId="0" animBg="1"/>
      <p:bldP spid="797872" grpId="0" animBg="1"/>
      <p:bldP spid="797873" grpId="0" animBg="1"/>
      <p:bldP spid="797874" grpId="0" animBg="1"/>
      <p:bldP spid="797875" grpId="0" animBg="1"/>
      <p:bldP spid="797876" grpId="0" animBg="1"/>
      <p:bldP spid="797877" grpId="0" animBg="1"/>
      <p:bldP spid="797878" grpId="0" animBg="1"/>
      <p:bldP spid="797879" grpId="0" animBg="1"/>
      <p:bldP spid="797880" grpId="0" animBg="1"/>
      <p:bldP spid="797881" grpId="0" animBg="1"/>
      <p:bldP spid="797882" grpId="0" animBg="1"/>
      <p:bldP spid="797886" grpId="0" animBg="1"/>
      <p:bldP spid="797887" grpId="0" animBg="1"/>
      <p:bldP spid="797888" grpId="0" animBg="1"/>
      <p:bldP spid="79788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Breadth-First Search</a:t>
            </a:r>
          </a:p>
        </p:txBody>
      </p:sp>
      <p:grpSp>
        <p:nvGrpSpPr>
          <p:cNvPr id="20483" name="Group 3"/>
          <p:cNvGrpSpPr>
            <a:grpSpLocks/>
          </p:cNvGrpSpPr>
          <p:nvPr/>
        </p:nvGrpSpPr>
        <p:grpSpPr bwMode="auto">
          <a:xfrm>
            <a:off x="3219447" y="3498853"/>
            <a:ext cx="5486400" cy="3355591"/>
            <a:chOff x="48" y="2332"/>
            <a:chExt cx="3456" cy="2406"/>
          </a:xfrm>
        </p:grpSpPr>
        <p:sp>
          <p:nvSpPr>
            <p:cNvPr id="20539" name="Text Box 4"/>
            <p:cNvSpPr txBox="1">
              <a:spLocks noChangeArrowheads="1"/>
            </p:cNvSpPr>
            <p:nvPr/>
          </p:nvSpPr>
          <p:spPr bwMode="auto">
            <a:xfrm>
              <a:off x="1728" y="2332"/>
              <a:ext cx="624" cy="2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dirty="0"/>
                <a:t>S</a:t>
              </a:r>
            </a:p>
          </p:txBody>
        </p:sp>
        <p:sp>
          <p:nvSpPr>
            <p:cNvPr id="20540" name="Text Box 5"/>
            <p:cNvSpPr txBox="1">
              <a:spLocks noChangeArrowheads="1"/>
            </p:cNvSpPr>
            <p:nvPr/>
          </p:nvSpPr>
          <p:spPr bwMode="auto">
            <a:xfrm>
              <a:off x="48" y="3417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a</a:t>
              </a:r>
            </a:p>
          </p:txBody>
        </p:sp>
        <p:sp>
          <p:nvSpPr>
            <p:cNvPr id="20541" name="Text Box 6"/>
            <p:cNvSpPr txBox="1">
              <a:spLocks noChangeArrowheads="1"/>
            </p:cNvSpPr>
            <p:nvPr/>
          </p:nvSpPr>
          <p:spPr bwMode="auto">
            <a:xfrm>
              <a:off x="48" y="3033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b</a:t>
              </a:r>
            </a:p>
          </p:txBody>
        </p:sp>
        <p:sp>
          <p:nvSpPr>
            <p:cNvPr id="20542" name="Text Box 7"/>
            <p:cNvSpPr txBox="1">
              <a:spLocks noChangeArrowheads="1"/>
            </p:cNvSpPr>
            <p:nvPr/>
          </p:nvSpPr>
          <p:spPr bwMode="auto">
            <a:xfrm>
              <a:off x="384" y="2688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d</a:t>
              </a:r>
            </a:p>
          </p:txBody>
        </p:sp>
        <p:sp>
          <p:nvSpPr>
            <p:cNvPr id="20543" name="Text Box 8"/>
            <p:cNvSpPr txBox="1">
              <a:spLocks noChangeArrowheads="1"/>
            </p:cNvSpPr>
            <p:nvPr/>
          </p:nvSpPr>
          <p:spPr bwMode="auto">
            <a:xfrm>
              <a:off x="3264" y="2640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p</a:t>
              </a:r>
            </a:p>
          </p:txBody>
        </p:sp>
        <p:sp>
          <p:nvSpPr>
            <p:cNvPr id="20544" name="Text Box 9"/>
            <p:cNvSpPr txBox="1">
              <a:spLocks noChangeArrowheads="1"/>
            </p:cNvSpPr>
            <p:nvPr/>
          </p:nvSpPr>
          <p:spPr bwMode="auto">
            <a:xfrm>
              <a:off x="480" y="3417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a</a:t>
              </a:r>
            </a:p>
          </p:txBody>
        </p:sp>
        <p:sp>
          <p:nvSpPr>
            <p:cNvPr id="20545" name="Text Box 10"/>
            <p:cNvSpPr txBox="1">
              <a:spLocks noChangeArrowheads="1"/>
            </p:cNvSpPr>
            <p:nvPr/>
          </p:nvSpPr>
          <p:spPr bwMode="auto">
            <a:xfrm>
              <a:off x="480" y="3033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c</a:t>
              </a:r>
            </a:p>
          </p:txBody>
        </p:sp>
        <p:cxnSp>
          <p:nvCxnSpPr>
            <p:cNvPr id="20546" name="AutoShape 11"/>
            <p:cNvCxnSpPr>
              <a:cxnSpLocks noChangeShapeType="1"/>
              <a:stCxn id="20542" idx="2"/>
              <a:endCxn id="20541" idx="0"/>
            </p:cNvCxnSpPr>
            <p:nvPr/>
          </p:nvCxnSpPr>
          <p:spPr bwMode="auto">
            <a:xfrm flipH="1">
              <a:off x="168" y="2953"/>
              <a:ext cx="336" cy="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0547" name="AutoShape 12"/>
            <p:cNvCxnSpPr>
              <a:cxnSpLocks noChangeShapeType="1"/>
              <a:stCxn id="20542" idx="2"/>
              <a:endCxn id="20545" idx="0"/>
            </p:cNvCxnSpPr>
            <p:nvPr/>
          </p:nvCxnSpPr>
          <p:spPr bwMode="auto">
            <a:xfrm>
              <a:off x="504" y="2953"/>
              <a:ext cx="96" cy="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0548" name="AutoShape 13"/>
            <p:cNvCxnSpPr>
              <a:cxnSpLocks noChangeShapeType="1"/>
              <a:stCxn id="20541" idx="2"/>
              <a:endCxn id="20540" idx="0"/>
            </p:cNvCxnSpPr>
            <p:nvPr/>
          </p:nvCxnSpPr>
          <p:spPr bwMode="auto">
            <a:xfrm>
              <a:off x="168" y="3298"/>
              <a:ext cx="0" cy="11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0549" name="AutoShape 14"/>
            <p:cNvCxnSpPr>
              <a:cxnSpLocks noChangeShapeType="1"/>
              <a:stCxn id="20545" idx="2"/>
              <a:endCxn id="20544" idx="0"/>
            </p:cNvCxnSpPr>
            <p:nvPr/>
          </p:nvCxnSpPr>
          <p:spPr bwMode="auto">
            <a:xfrm>
              <a:off x="600" y="3298"/>
              <a:ext cx="0" cy="11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20550" name="Group 15"/>
            <p:cNvGrpSpPr>
              <a:grpSpLocks/>
            </p:cNvGrpSpPr>
            <p:nvPr/>
          </p:nvGrpSpPr>
          <p:grpSpPr bwMode="auto">
            <a:xfrm>
              <a:off x="1776" y="2640"/>
              <a:ext cx="1104" cy="1714"/>
              <a:chOff x="1152" y="2640"/>
              <a:chExt cx="1104" cy="1714"/>
            </a:xfrm>
          </p:grpSpPr>
          <p:sp>
            <p:nvSpPr>
              <p:cNvPr id="20577" name="Text Box 16"/>
              <p:cNvSpPr txBox="1">
                <a:spLocks noChangeArrowheads="1"/>
              </p:cNvSpPr>
              <p:nvPr/>
            </p:nvSpPr>
            <p:spPr bwMode="auto">
              <a:xfrm>
                <a:off x="1536" y="2640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e</a:t>
                </a:r>
              </a:p>
            </p:txBody>
          </p:sp>
          <p:sp>
            <p:nvSpPr>
              <p:cNvPr id="20578" name="Text Box 17"/>
              <p:cNvSpPr txBox="1">
                <a:spLocks noChangeArrowheads="1"/>
              </p:cNvSpPr>
              <p:nvPr/>
            </p:nvSpPr>
            <p:spPr bwMode="auto">
              <a:xfrm>
                <a:off x="1152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p</a:t>
                </a:r>
              </a:p>
            </p:txBody>
          </p:sp>
          <p:sp>
            <p:nvSpPr>
              <p:cNvPr id="20579" name="Text Box 18"/>
              <p:cNvSpPr txBox="1">
                <a:spLocks noChangeArrowheads="1"/>
              </p:cNvSpPr>
              <p:nvPr/>
            </p:nvSpPr>
            <p:spPr bwMode="auto">
              <a:xfrm>
                <a:off x="1296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h</a:t>
                </a:r>
              </a:p>
            </p:txBody>
          </p:sp>
          <p:sp>
            <p:nvSpPr>
              <p:cNvPr id="20580" name="Text Box 19"/>
              <p:cNvSpPr txBox="1">
                <a:spLocks noChangeArrowheads="1"/>
              </p:cNvSpPr>
              <p:nvPr/>
            </p:nvSpPr>
            <p:spPr bwMode="auto">
              <a:xfrm>
                <a:off x="1728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f</a:t>
                </a:r>
              </a:p>
            </p:txBody>
          </p:sp>
          <p:sp>
            <p:nvSpPr>
              <p:cNvPr id="20581" name="Text Box 20"/>
              <p:cNvSpPr txBox="1">
                <a:spLocks noChangeArrowheads="1"/>
              </p:cNvSpPr>
              <p:nvPr/>
            </p:nvSpPr>
            <p:spPr bwMode="auto">
              <a:xfrm>
                <a:off x="1728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r</a:t>
                </a:r>
              </a:p>
            </p:txBody>
          </p:sp>
          <p:sp>
            <p:nvSpPr>
              <p:cNvPr id="20582" name="Text Box 21"/>
              <p:cNvSpPr txBox="1">
                <a:spLocks noChangeArrowheads="1"/>
              </p:cNvSpPr>
              <p:nvPr/>
            </p:nvSpPr>
            <p:spPr bwMode="auto">
              <a:xfrm>
                <a:off x="1440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20583" name="Text Box 22"/>
              <p:cNvSpPr txBox="1">
                <a:spLocks noChangeArrowheads="1"/>
              </p:cNvSpPr>
              <p:nvPr/>
            </p:nvSpPr>
            <p:spPr bwMode="auto">
              <a:xfrm>
                <a:off x="1152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20584" name="Text Box 23"/>
              <p:cNvSpPr txBox="1">
                <a:spLocks noChangeArrowheads="1"/>
              </p:cNvSpPr>
              <p:nvPr/>
            </p:nvSpPr>
            <p:spPr bwMode="auto">
              <a:xfrm>
                <a:off x="1584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c</a:t>
                </a:r>
              </a:p>
            </p:txBody>
          </p:sp>
          <p:sp>
            <p:nvSpPr>
              <p:cNvPr id="20585" name="Text Box 24"/>
              <p:cNvSpPr txBox="1">
                <a:spLocks noChangeArrowheads="1"/>
              </p:cNvSpPr>
              <p:nvPr/>
            </p:nvSpPr>
            <p:spPr bwMode="auto">
              <a:xfrm>
                <a:off x="1776" y="3792"/>
                <a:ext cx="480" cy="2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600" dirty="0"/>
                  <a:t>G</a:t>
                </a:r>
              </a:p>
            </p:txBody>
          </p:sp>
          <p:sp>
            <p:nvSpPr>
              <p:cNvPr id="20586" name="Text Box 25"/>
              <p:cNvSpPr txBox="1">
                <a:spLocks noChangeArrowheads="1"/>
              </p:cNvSpPr>
              <p:nvPr/>
            </p:nvSpPr>
            <p:spPr bwMode="auto">
              <a:xfrm>
                <a:off x="1584" y="4089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a</a:t>
                </a:r>
              </a:p>
            </p:txBody>
          </p:sp>
          <p:cxnSp>
            <p:nvCxnSpPr>
              <p:cNvPr id="20587" name="AutoShape 26"/>
              <p:cNvCxnSpPr>
                <a:cxnSpLocks noChangeShapeType="1"/>
                <a:stCxn id="20577" idx="2"/>
                <a:endCxn id="20579" idx="0"/>
              </p:cNvCxnSpPr>
              <p:nvPr/>
            </p:nvCxnSpPr>
            <p:spPr bwMode="auto">
              <a:xfrm flipH="1">
                <a:off x="1416" y="2905"/>
                <a:ext cx="24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88" name="AutoShape 27"/>
              <p:cNvCxnSpPr>
                <a:cxnSpLocks noChangeShapeType="1"/>
                <a:stCxn id="20577" idx="2"/>
                <a:endCxn id="20581" idx="0"/>
              </p:cNvCxnSpPr>
              <p:nvPr/>
            </p:nvCxnSpPr>
            <p:spPr bwMode="auto">
              <a:xfrm>
                <a:off x="1656" y="2905"/>
                <a:ext cx="192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89" name="AutoShape 28"/>
              <p:cNvCxnSpPr>
                <a:cxnSpLocks noChangeShapeType="1"/>
                <a:stCxn id="20579" idx="2"/>
                <a:endCxn id="20578" idx="0"/>
              </p:cNvCxnSpPr>
              <p:nvPr/>
            </p:nvCxnSpPr>
            <p:spPr bwMode="auto">
              <a:xfrm flipH="1">
                <a:off x="1272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90" name="AutoShape 29"/>
              <p:cNvCxnSpPr>
                <a:cxnSpLocks noChangeShapeType="1"/>
                <a:stCxn id="20579" idx="2"/>
                <a:endCxn id="20582" idx="0"/>
              </p:cNvCxnSpPr>
              <p:nvPr/>
            </p:nvCxnSpPr>
            <p:spPr bwMode="auto">
              <a:xfrm>
                <a:off x="1416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91" name="AutoShape 30"/>
              <p:cNvCxnSpPr>
                <a:cxnSpLocks noChangeShapeType="1"/>
                <a:stCxn id="20581" idx="2"/>
                <a:endCxn id="20580" idx="0"/>
              </p:cNvCxnSpPr>
              <p:nvPr/>
            </p:nvCxnSpPr>
            <p:spPr bwMode="auto">
              <a:xfrm>
                <a:off x="1848" y="3289"/>
                <a:ext cx="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92" name="AutoShape 31"/>
              <p:cNvCxnSpPr>
                <a:cxnSpLocks noChangeShapeType="1"/>
                <a:stCxn id="20578" idx="2"/>
                <a:endCxn id="20583" idx="0"/>
              </p:cNvCxnSpPr>
              <p:nvPr/>
            </p:nvCxnSpPr>
            <p:spPr bwMode="auto">
              <a:xfrm>
                <a:off x="1272" y="3673"/>
                <a:ext cx="0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93" name="AutoShape 32"/>
              <p:cNvCxnSpPr>
                <a:cxnSpLocks noChangeShapeType="1"/>
                <a:stCxn id="20580" idx="2"/>
                <a:endCxn id="20584" idx="0"/>
              </p:cNvCxnSpPr>
              <p:nvPr/>
            </p:nvCxnSpPr>
            <p:spPr bwMode="auto">
              <a:xfrm flipH="1">
                <a:off x="1704" y="3673"/>
                <a:ext cx="144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94" name="AutoShape 33"/>
              <p:cNvCxnSpPr>
                <a:cxnSpLocks noChangeShapeType="1"/>
                <a:stCxn id="20580" idx="2"/>
                <a:endCxn id="20585" idx="0"/>
              </p:cNvCxnSpPr>
              <p:nvPr/>
            </p:nvCxnSpPr>
            <p:spPr bwMode="auto">
              <a:xfrm>
                <a:off x="1848" y="3673"/>
                <a:ext cx="168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95" name="AutoShape 34"/>
              <p:cNvCxnSpPr>
                <a:cxnSpLocks noChangeShapeType="1"/>
                <a:stCxn id="20584" idx="2"/>
                <a:endCxn id="20586" idx="0"/>
              </p:cNvCxnSpPr>
              <p:nvPr/>
            </p:nvCxnSpPr>
            <p:spPr bwMode="auto">
              <a:xfrm>
                <a:off x="1704" y="4018"/>
                <a:ext cx="0" cy="71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sp>
          <p:nvSpPr>
            <p:cNvPr id="20551" name="Text Box 35"/>
            <p:cNvSpPr txBox="1">
              <a:spLocks noChangeArrowheads="1"/>
            </p:cNvSpPr>
            <p:nvPr/>
          </p:nvSpPr>
          <p:spPr bwMode="auto">
            <a:xfrm>
              <a:off x="3264" y="2994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q</a:t>
              </a:r>
            </a:p>
          </p:txBody>
        </p:sp>
        <p:cxnSp>
          <p:nvCxnSpPr>
            <p:cNvPr id="20552" name="AutoShape 36"/>
            <p:cNvCxnSpPr>
              <a:cxnSpLocks noChangeShapeType="1"/>
              <a:stCxn id="20543" idx="2"/>
              <a:endCxn id="20551" idx="0"/>
            </p:cNvCxnSpPr>
            <p:nvPr/>
          </p:nvCxnSpPr>
          <p:spPr bwMode="auto">
            <a:xfrm>
              <a:off x="3384" y="2905"/>
              <a:ext cx="0" cy="8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20553" name="Group 37"/>
            <p:cNvGrpSpPr>
              <a:grpSpLocks/>
            </p:cNvGrpSpPr>
            <p:nvPr/>
          </p:nvGrpSpPr>
          <p:grpSpPr bwMode="auto">
            <a:xfrm>
              <a:off x="624" y="3024"/>
              <a:ext cx="1104" cy="1714"/>
              <a:chOff x="1152" y="2640"/>
              <a:chExt cx="1104" cy="1714"/>
            </a:xfrm>
          </p:grpSpPr>
          <p:sp>
            <p:nvSpPr>
              <p:cNvPr id="20558" name="Text Box 38"/>
              <p:cNvSpPr txBox="1">
                <a:spLocks noChangeArrowheads="1"/>
              </p:cNvSpPr>
              <p:nvPr/>
            </p:nvSpPr>
            <p:spPr bwMode="auto">
              <a:xfrm>
                <a:off x="1536" y="2640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e</a:t>
                </a:r>
              </a:p>
            </p:txBody>
          </p:sp>
          <p:sp>
            <p:nvSpPr>
              <p:cNvPr id="20559" name="Text Box 39"/>
              <p:cNvSpPr txBox="1">
                <a:spLocks noChangeArrowheads="1"/>
              </p:cNvSpPr>
              <p:nvPr/>
            </p:nvSpPr>
            <p:spPr bwMode="auto">
              <a:xfrm>
                <a:off x="1152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p</a:t>
                </a:r>
              </a:p>
            </p:txBody>
          </p:sp>
          <p:sp>
            <p:nvSpPr>
              <p:cNvPr id="20560" name="Text Box 40"/>
              <p:cNvSpPr txBox="1">
                <a:spLocks noChangeArrowheads="1"/>
              </p:cNvSpPr>
              <p:nvPr/>
            </p:nvSpPr>
            <p:spPr bwMode="auto">
              <a:xfrm>
                <a:off x="1296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h</a:t>
                </a:r>
              </a:p>
            </p:txBody>
          </p:sp>
          <p:sp>
            <p:nvSpPr>
              <p:cNvPr id="20561" name="Text Box 41"/>
              <p:cNvSpPr txBox="1">
                <a:spLocks noChangeArrowheads="1"/>
              </p:cNvSpPr>
              <p:nvPr/>
            </p:nvSpPr>
            <p:spPr bwMode="auto">
              <a:xfrm>
                <a:off x="1728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f</a:t>
                </a:r>
              </a:p>
            </p:txBody>
          </p:sp>
          <p:sp>
            <p:nvSpPr>
              <p:cNvPr id="20562" name="Text Box 42"/>
              <p:cNvSpPr txBox="1">
                <a:spLocks noChangeArrowheads="1"/>
              </p:cNvSpPr>
              <p:nvPr/>
            </p:nvSpPr>
            <p:spPr bwMode="auto">
              <a:xfrm>
                <a:off x="1728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r</a:t>
                </a:r>
              </a:p>
            </p:txBody>
          </p:sp>
          <p:sp>
            <p:nvSpPr>
              <p:cNvPr id="20563" name="Text Box 43"/>
              <p:cNvSpPr txBox="1">
                <a:spLocks noChangeArrowheads="1"/>
              </p:cNvSpPr>
              <p:nvPr/>
            </p:nvSpPr>
            <p:spPr bwMode="auto">
              <a:xfrm>
                <a:off x="1440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20564" name="Text Box 44"/>
              <p:cNvSpPr txBox="1">
                <a:spLocks noChangeArrowheads="1"/>
              </p:cNvSpPr>
              <p:nvPr/>
            </p:nvSpPr>
            <p:spPr bwMode="auto">
              <a:xfrm>
                <a:off x="1152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20565" name="Text Box 45"/>
              <p:cNvSpPr txBox="1">
                <a:spLocks noChangeArrowheads="1"/>
              </p:cNvSpPr>
              <p:nvPr/>
            </p:nvSpPr>
            <p:spPr bwMode="auto">
              <a:xfrm>
                <a:off x="1584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c</a:t>
                </a:r>
              </a:p>
            </p:txBody>
          </p:sp>
          <p:sp>
            <p:nvSpPr>
              <p:cNvPr id="20566" name="Text Box 46"/>
              <p:cNvSpPr txBox="1">
                <a:spLocks noChangeArrowheads="1"/>
              </p:cNvSpPr>
              <p:nvPr/>
            </p:nvSpPr>
            <p:spPr bwMode="auto">
              <a:xfrm>
                <a:off x="1776" y="3792"/>
                <a:ext cx="480" cy="2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600" i="1" dirty="0"/>
                  <a:t>G</a:t>
                </a:r>
              </a:p>
            </p:txBody>
          </p:sp>
          <p:sp>
            <p:nvSpPr>
              <p:cNvPr id="20567" name="Text Box 47"/>
              <p:cNvSpPr txBox="1">
                <a:spLocks noChangeArrowheads="1"/>
              </p:cNvSpPr>
              <p:nvPr/>
            </p:nvSpPr>
            <p:spPr bwMode="auto">
              <a:xfrm>
                <a:off x="1584" y="4089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a</a:t>
                </a:r>
              </a:p>
            </p:txBody>
          </p:sp>
          <p:cxnSp>
            <p:nvCxnSpPr>
              <p:cNvPr id="20568" name="AutoShape 48"/>
              <p:cNvCxnSpPr>
                <a:cxnSpLocks noChangeShapeType="1"/>
                <a:stCxn id="20558" idx="2"/>
                <a:endCxn id="20560" idx="0"/>
              </p:cNvCxnSpPr>
              <p:nvPr/>
            </p:nvCxnSpPr>
            <p:spPr bwMode="auto">
              <a:xfrm flipH="1">
                <a:off x="1416" y="2905"/>
                <a:ext cx="24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69" name="AutoShape 49"/>
              <p:cNvCxnSpPr>
                <a:cxnSpLocks noChangeShapeType="1"/>
                <a:stCxn id="20558" idx="2"/>
                <a:endCxn id="20562" idx="0"/>
              </p:cNvCxnSpPr>
              <p:nvPr/>
            </p:nvCxnSpPr>
            <p:spPr bwMode="auto">
              <a:xfrm>
                <a:off x="1656" y="2905"/>
                <a:ext cx="192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70" name="AutoShape 50"/>
              <p:cNvCxnSpPr>
                <a:cxnSpLocks noChangeShapeType="1"/>
                <a:stCxn id="20560" idx="2"/>
                <a:endCxn id="20559" idx="0"/>
              </p:cNvCxnSpPr>
              <p:nvPr/>
            </p:nvCxnSpPr>
            <p:spPr bwMode="auto">
              <a:xfrm flipH="1">
                <a:off x="1272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71" name="AutoShape 51"/>
              <p:cNvCxnSpPr>
                <a:cxnSpLocks noChangeShapeType="1"/>
                <a:stCxn id="20560" idx="2"/>
                <a:endCxn id="20563" idx="0"/>
              </p:cNvCxnSpPr>
              <p:nvPr/>
            </p:nvCxnSpPr>
            <p:spPr bwMode="auto">
              <a:xfrm>
                <a:off x="1416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72" name="AutoShape 52"/>
              <p:cNvCxnSpPr>
                <a:cxnSpLocks noChangeShapeType="1"/>
                <a:stCxn id="20562" idx="2"/>
                <a:endCxn id="20561" idx="0"/>
              </p:cNvCxnSpPr>
              <p:nvPr/>
            </p:nvCxnSpPr>
            <p:spPr bwMode="auto">
              <a:xfrm>
                <a:off x="1848" y="3289"/>
                <a:ext cx="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73" name="AutoShape 53"/>
              <p:cNvCxnSpPr>
                <a:cxnSpLocks noChangeShapeType="1"/>
                <a:stCxn id="20559" idx="2"/>
                <a:endCxn id="20564" idx="0"/>
              </p:cNvCxnSpPr>
              <p:nvPr/>
            </p:nvCxnSpPr>
            <p:spPr bwMode="auto">
              <a:xfrm>
                <a:off x="1272" y="3673"/>
                <a:ext cx="0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74" name="AutoShape 54"/>
              <p:cNvCxnSpPr>
                <a:cxnSpLocks noChangeShapeType="1"/>
                <a:stCxn id="20561" idx="2"/>
                <a:endCxn id="20565" idx="0"/>
              </p:cNvCxnSpPr>
              <p:nvPr/>
            </p:nvCxnSpPr>
            <p:spPr bwMode="auto">
              <a:xfrm flipH="1">
                <a:off x="1704" y="3673"/>
                <a:ext cx="144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75" name="AutoShape 55"/>
              <p:cNvCxnSpPr>
                <a:cxnSpLocks noChangeShapeType="1"/>
                <a:stCxn id="20561" idx="2"/>
                <a:endCxn id="20566" idx="0"/>
              </p:cNvCxnSpPr>
              <p:nvPr/>
            </p:nvCxnSpPr>
            <p:spPr bwMode="auto">
              <a:xfrm>
                <a:off x="1848" y="3673"/>
                <a:ext cx="168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76" name="AutoShape 56"/>
              <p:cNvCxnSpPr>
                <a:cxnSpLocks noChangeShapeType="1"/>
                <a:stCxn id="20565" idx="2"/>
                <a:endCxn id="20567" idx="0"/>
              </p:cNvCxnSpPr>
              <p:nvPr/>
            </p:nvCxnSpPr>
            <p:spPr bwMode="auto">
              <a:xfrm>
                <a:off x="1704" y="4018"/>
                <a:ext cx="0" cy="71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cxnSp>
          <p:nvCxnSpPr>
            <p:cNvPr id="20554" name="AutoShape 57"/>
            <p:cNvCxnSpPr>
              <a:cxnSpLocks noChangeShapeType="1"/>
              <a:stCxn id="20542" idx="2"/>
              <a:endCxn id="20558" idx="0"/>
            </p:cNvCxnSpPr>
            <p:nvPr/>
          </p:nvCxnSpPr>
          <p:spPr bwMode="auto">
            <a:xfrm>
              <a:off x="504" y="2953"/>
              <a:ext cx="624" cy="7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0555" name="AutoShape 58"/>
            <p:cNvCxnSpPr>
              <a:cxnSpLocks noChangeShapeType="1"/>
              <a:stCxn id="20539" idx="2"/>
              <a:endCxn id="20542" idx="0"/>
            </p:cNvCxnSpPr>
            <p:nvPr/>
          </p:nvCxnSpPr>
          <p:spPr bwMode="auto">
            <a:xfrm flipH="1">
              <a:off x="504" y="2575"/>
              <a:ext cx="1536" cy="11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0556" name="AutoShape 59"/>
            <p:cNvCxnSpPr>
              <a:cxnSpLocks noChangeShapeType="1"/>
              <a:stCxn id="20539" idx="2"/>
              <a:endCxn id="20577" idx="0"/>
            </p:cNvCxnSpPr>
            <p:nvPr/>
          </p:nvCxnSpPr>
          <p:spPr bwMode="auto">
            <a:xfrm>
              <a:off x="2040" y="2575"/>
              <a:ext cx="240" cy="6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0557" name="AutoShape 60"/>
            <p:cNvCxnSpPr>
              <a:cxnSpLocks noChangeShapeType="1"/>
              <a:stCxn id="20539" idx="2"/>
              <a:endCxn id="20543" idx="0"/>
            </p:cNvCxnSpPr>
            <p:nvPr/>
          </p:nvCxnSpPr>
          <p:spPr bwMode="auto">
            <a:xfrm>
              <a:off x="2040" y="2575"/>
              <a:ext cx="1344" cy="6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</p:grpSp>
      <p:grpSp>
        <p:nvGrpSpPr>
          <p:cNvPr id="20484" name="Group 61"/>
          <p:cNvGrpSpPr>
            <a:grpSpLocks/>
          </p:cNvGrpSpPr>
          <p:nvPr/>
        </p:nvGrpSpPr>
        <p:grpSpPr bwMode="auto">
          <a:xfrm>
            <a:off x="4589461" y="1489528"/>
            <a:ext cx="3030539" cy="1765300"/>
            <a:chOff x="624" y="1134"/>
            <a:chExt cx="4368" cy="2544"/>
          </a:xfrm>
        </p:grpSpPr>
        <p:sp>
          <p:nvSpPr>
            <p:cNvPr id="20511" name="AutoShape 62"/>
            <p:cNvSpPr>
              <a:spLocks noChangeArrowheads="1"/>
            </p:cNvSpPr>
            <p:nvPr/>
          </p:nvSpPr>
          <p:spPr bwMode="auto">
            <a:xfrm>
              <a:off x="624" y="2625"/>
              <a:ext cx="432" cy="43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600" dirty="0"/>
                <a:t>S</a:t>
              </a:r>
            </a:p>
          </p:txBody>
        </p:sp>
        <p:sp>
          <p:nvSpPr>
            <p:cNvPr id="20512" name="AutoShape 63"/>
            <p:cNvSpPr>
              <a:spLocks noChangeArrowheads="1"/>
            </p:cNvSpPr>
            <p:nvPr/>
          </p:nvSpPr>
          <p:spPr bwMode="auto">
            <a:xfrm>
              <a:off x="4560" y="1134"/>
              <a:ext cx="432" cy="43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/>
                <a:t>G</a:t>
              </a:r>
            </a:p>
          </p:txBody>
        </p:sp>
        <p:sp>
          <p:nvSpPr>
            <p:cNvPr id="20513" name="AutoShape 64"/>
            <p:cNvSpPr>
              <a:spLocks noChangeArrowheads="1"/>
            </p:cNvSpPr>
            <p:nvPr/>
          </p:nvSpPr>
          <p:spPr bwMode="auto">
            <a:xfrm>
              <a:off x="1878" y="2231"/>
              <a:ext cx="433" cy="438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d</a:t>
              </a:r>
            </a:p>
          </p:txBody>
        </p:sp>
        <p:sp>
          <p:nvSpPr>
            <p:cNvPr id="20514" name="AutoShape 65"/>
            <p:cNvSpPr>
              <a:spLocks noChangeArrowheads="1"/>
            </p:cNvSpPr>
            <p:nvPr/>
          </p:nvSpPr>
          <p:spPr bwMode="auto">
            <a:xfrm>
              <a:off x="970" y="1573"/>
              <a:ext cx="432" cy="438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b</a:t>
              </a:r>
            </a:p>
          </p:txBody>
        </p:sp>
        <p:sp>
          <p:nvSpPr>
            <p:cNvPr id="20515" name="AutoShape 66"/>
            <p:cNvSpPr>
              <a:spLocks noChangeArrowheads="1"/>
            </p:cNvSpPr>
            <p:nvPr/>
          </p:nvSpPr>
          <p:spPr bwMode="auto">
            <a:xfrm>
              <a:off x="1402" y="3108"/>
              <a:ext cx="433" cy="438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p</a:t>
              </a:r>
            </a:p>
          </p:txBody>
        </p:sp>
        <p:sp>
          <p:nvSpPr>
            <p:cNvPr id="20516" name="AutoShape 67"/>
            <p:cNvSpPr>
              <a:spLocks noChangeArrowheads="1"/>
            </p:cNvSpPr>
            <p:nvPr/>
          </p:nvSpPr>
          <p:spPr bwMode="auto">
            <a:xfrm>
              <a:off x="2440" y="3239"/>
              <a:ext cx="433" cy="43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q</a:t>
              </a:r>
            </a:p>
          </p:txBody>
        </p:sp>
        <p:sp>
          <p:nvSpPr>
            <p:cNvPr id="20517" name="AutoShape 68"/>
            <p:cNvSpPr>
              <a:spLocks noChangeArrowheads="1"/>
            </p:cNvSpPr>
            <p:nvPr/>
          </p:nvSpPr>
          <p:spPr bwMode="auto">
            <a:xfrm>
              <a:off x="2916" y="1529"/>
              <a:ext cx="433" cy="438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c</a:t>
              </a:r>
            </a:p>
          </p:txBody>
        </p:sp>
        <p:sp>
          <p:nvSpPr>
            <p:cNvPr id="20518" name="AutoShape 69"/>
            <p:cNvSpPr>
              <a:spLocks noChangeArrowheads="1"/>
            </p:cNvSpPr>
            <p:nvPr/>
          </p:nvSpPr>
          <p:spPr bwMode="auto">
            <a:xfrm>
              <a:off x="3522" y="2055"/>
              <a:ext cx="432" cy="43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e</a:t>
              </a:r>
            </a:p>
          </p:txBody>
        </p:sp>
        <p:sp>
          <p:nvSpPr>
            <p:cNvPr id="20519" name="AutoShape 70"/>
            <p:cNvSpPr>
              <a:spLocks noChangeArrowheads="1"/>
            </p:cNvSpPr>
            <p:nvPr/>
          </p:nvSpPr>
          <p:spPr bwMode="auto">
            <a:xfrm>
              <a:off x="3176" y="2669"/>
              <a:ext cx="432" cy="43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 dirty="0"/>
                <a:t>h</a:t>
              </a:r>
            </a:p>
          </p:txBody>
        </p:sp>
        <p:sp>
          <p:nvSpPr>
            <p:cNvPr id="20520" name="AutoShape 71"/>
            <p:cNvSpPr>
              <a:spLocks noChangeArrowheads="1"/>
            </p:cNvSpPr>
            <p:nvPr/>
          </p:nvSpPr>
          <p:spPr bwMode="auto">
            <a:xfrm>
              <a:off x="1748" y="1178"/>
              <a:ext cx="433" cy="438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a</a:t>
              </a:r>
            </a:p>
          </p:txBody>
        </p:sp>
        <p:sp>
          <p:nvSpPr>
            <p:cNvPr id="20521" name="AutoShape 72"/>
            <p:cNvSpPr>
              <a:spLocks noChangeArrowheads="1"/>
            </p:cNvSpPr>
            <p:nvPr/>
          </p:nvSpPr>
          <p:spPr bwMode="auto">
            <a:xfrm>
              <a:off x="4430" y="2318"/>
              <a:ext cx="432" cy="43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f</a:t>
              </a:r>
            </a:p>
          </p:txBody>
        </p:sp>
        <p:sp>
          <p:nvSpPr>
            <p:cNvPr id="20522" name="AutoShape 73"/>
            <p:cNvSpPr>
              <a:spLocks noChangeArrowheads="1"/>
            </p:cNvSpPr>
            <p:nvPr/>
          </p:nvSpPr>
          <p:spPr bwMode="auto">
            <a:xfrm>
              <a:off x="4257" y="3108"/>
              <a:ext cx="432" cy="438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r</a:t>
              </a:r>
            </a:p>
          </p:txBody>
        </p:sp>
        <p:cxnSp>
          <p:nvCxnSpPr>
            <p:cNvPr id="20523" name="AutoShape 74"/>
            <p:cNvCxnSpPr>
              <a:cxnSpLocks noChangeShapeType="1"/>
              <a:stCxn id="20511" idx="5"/>
              <a:endCxn id="20515" idx="2"/>
            </p:cNvCxnSpPr>
            <p:nvPr/>
          </p:nvCxnSpPr>
          <p:spPr bwMode="auto">
            <a:xfrm>
              <a:off x="993" y="3012"/>
              <a:ext cx="397" cy="31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24" name="AutoShape 75"/>
            <p:cNvCxnSpPr>
              <a:cxnSpLocks noChangeShapeType="1"/>
              <a:stCxn id="20515" idx="5"/>
              <a:endCxn id="20516" idx="2"/>
            </p:cNvCxnSpPr>
            <p:nvPr/>
          </p:nvCxnSpPr>
          <p:spPr bwMode="auto">
            <a:xfrm flipV="1">
              <a:off x="1772" y="3459"/>
              <a:ext cx="656" cy="3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25" name="AutoShape 76"/>
            <p:cNvCxnSpPr>
              <a:cxnSpLocks noChangeShapeType="1"/>
              <a:stCxn id="20519" idx="3"/>
              <a:endCxn id="20516" idx="7"/>
            </p:cNvCxnSpPr>
            <p:nvPr/>
          </p:nvCxnSpPr>
          <p:spPr bwMode="auto">
            <a:xfrm flipH="1">
              <a:off x="2810" y="3056"/>
              <a:ext cx="429" cy="23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26" name="AutoShape 77"/>
            <p:cNvCxnSpPr>
              <a:cxnSpLocks noChangeShapeType="1"/>
              <a:stCxn id="20519" idx="2"/>
              <a:endCxn id="20515" idx="6"/>
            </p:cNvCxnSpPr>
            <p:nvPr/>
          </p:nvCxnSpPr>
          <p:spPr bwMode="auto">
            <a:xfrm flipH="1">
              <a:off x="1847" y="2889"/>
              <a:ext cx="1317" cy="43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27" name="AutoShape 78"/>
            <p:cNvCxnSpPr>
              <a:cxnSpLocks noChangeShapeType="1"/>
              <a:stCxn id="20518" idx="4"/>
              <a:endCxn id="20519" idx="7"/>
            </p:cNvCxnSpPr>
            <p:nvPr/>
          </p:nvCxnSpPr>
          <p:spPr bwMode="auto">
            <a:xfrm flipH="1">
              <a:off x="3545" y="2506"/>
              <a:ext cx="193" cy="21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28" name="AutoShape 79"/>
            <p:cNvCxnSpPr>
              <a:cxnSpLocks noChangeShapeType="1"/>
              <a:stCxn id="20518" idx="5"/>
              <a:endCxn id="20522" idx="1"/>
            </p:cNvCxnSpPr>
            <p:nvPr/>
          </p:nvCxnSpPr>
          <p:spPr bwMode="auto">
            <a:xfrm>
              <a:off x="3891" y="2442"/>
              <a:ext cx="429" cy="71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29" name="AutoShape 80"/>
            <p:cNvCxnSpPr>
              <a:cxnSpLocks noChangeShapeType="1"/>
              <a:stCxn id="20522" idx="0"/>
              <a:endCxn id="20521" idx="4"/>
            </p:cNvCxnSpPr>
            <p:nvPr/>
          </p:nvCxnSpPr>
          <p:spPr bwMode="auto">
            <a:xfrm flipV="1">
              <a:off x="4473" y="2769"/>
              <a:ext cx="173" cy="327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30" name="AutoShape 81"/>
            <p:cNvCxnSpPr>
              <a:cxnSpLocks noChangeShapeType="1"/>
              <a:stCxn id="20521" idx="0"/>
              <a:endCxn id="20512" idx="4"/>
            </p:cNvCxnSpPr>
            <p:nvPr/>
          </p:nvCxnSpPr>
          <p:spPr bwMode="auto">
            <a:xfrm flipV="1">
              <a:off x="4646" y="1585"/>
              <a:ext cx="130" cy="72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31" name="AutoShape 82"/>
            <p:cNvCxnSpPr>
              <a:cxnSpLocks noChangeShapeType="1"/>
              <a:stCxn id="20511" idx="7"/>
            </p:cNvCxnSpPr>
            <p:nvPr/>
          </p:nvCxnSpPr>
          <p:spPr bwMode="auto">
            <a:xfrm flipV="1">
              <a:off x="993" y="2438"/>
              <a:ext cx="885" cy="23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32" name="AutoShape 83"/>
            <p:cNvCxnSpPr>
              <a:cxnSpLocks noChangeShapeType="1"/>
              <a:stCxn id="20513" idx="1"/>
              <a:endCxn id="20514" idx="5"/>
            </p:cNvCxnSpPr>
            <p:nvPr/>
          </p:nvCxnSpPr>
          <p:spPr bwMode="auto">
            <a:xfrm flipH="1" flipV="1">
              <a:off x="1339" y="1959"/>
              <a:ext cx="602" cy="32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33" name="AutoShape 84"/>
            <p:cNvCxnSpPr>
              <a:cxnSpLocks noChangeShapeType="1"/>
              <a:endCxn id="20520" idx="2"/>
            </p:cNvCxnSpPr>
            <p:nvPr/>
          </p:nvCxnSpPr>
          <p:spPr bwMode="auto">
            <a:xfrm flipV="1">
              <a:off x="1347" y="1397"/>
              <a:ext cx="389" cy="2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34" name="AutoShape 85"/>
            <p:cNvCxnSpPr>
              <a:cxnSpLocks noChangeShapeType="1"/>
              <a:stCxn id="20517" idx="2"/>
              <a:endCxn id="20520" idx="6"/>
            </p:cNvCxnSpPr>
            <p:nvPr/>
          </p:nvCxnSpPr>
          <p:spPr bwMode="auto">
            <a:xfrm flipH="1" flipV="1">
              <a:off x="2193" y="1397"/>
              <a:ext cx="711" cy="35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35" name="AutoShape 86"/>
            <p:cNvCxnSpPr>
              <a:cxnSpLocks noChangeShapeType="1"/>
              <a:stCxn id="20513" idx="7"/>
              <a:endCxn id="20517" idx="3"/>
            </p:cNvCxnSpPr>
            <p:nvPr/>
          </p:nvCxnSpPr>
          <p:spPr bwMode="auto">
            <a:xfrm flipV="1">
              <a:off x="2248" y="1915"/>
              <a:ext cx="731" cy="36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36" name="AutoShape 87"/>
            <p:cNvCxnSpPr>
              <a:cxnSpLocks noChangeShapeType="1"/>
              <a:stCxn id="20513" idx="6"/>
              <a:endCxn id="20518" idx="2"/>
            </p:cNvCxnSpPr>
            <p:nvPr/>
          </p:nvCxnSpPr>
          <p:spPr bwMode="auto">
            <a:xfrm flipV="1">
              <a:off x="2323" y="2275"/>
              <a:ext cx="1187" cy="17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37" name="AutoShape 88"/>
            <p:cNvCxnSpPr>
              <a:cxnSpLocks noChangeShapeType="1"/>
              <a:stCxn id="20521" idx="1"/>
              <a:endCxn id="20517" idx="6"/>
            </p:cNvCxnSpPr>
            <p:nvPr/>
          </p:nvCxnSpPr>
          <p:spPr bwMode="auto">
            <a:xfrm rot="5400000" flipH="1">
              <a:off x="3616" y="1493"/>
              <a:ext cx="622" cy="1132"/>
            </a:xfrm>
            <a:prstGeom prst="curvedConnector2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38" name="AutoShape 89"/>
            <p:cNvCxnSpPr>
              <a:cxnSpLocks noChangeShapeType="1"/>
              <a:stCxn id="20511" idx="6"/>
              <a:endCxn id="20518" idx="3"/>
            </p:cNvCxnSpPr>
            <p:nvPr/>
          </p:nvCxnSpPr>
          <p:spPr bwMode="auto">
            <a:xfrm flipV="1">
              <a:off x="1068" y="2442"/>
              <a:ext cx="2517" cy="403"/>
            </a:xfrm>
            <a:prstGeom prst="curvedConnector2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6" name="Group 90"/>
          <p:cNvGrpSpPr>
            <a:grpSpLocks/>
          </p:cNvGrpSpPr>
          <p:nvPr/>
        </p:nvGrpSpPr>
        <p:grpSpPr bwMode="auto">
          <a:xfrm>
            <a:off x="1447802" y="3532194"/>
            <a:ext cx="7337425" cy="2325687"/>
            <a:chOff x="132" y="2225"/>
            <a:chExt cx="4622" cy="1465"/>
          </a:xfrm>
        </p:grpSpPr>
        <p:sp>
          <p:nvSpPr>
            <p:cNvPr id="20504" name="Rectangle 91"/>
            <p:cNvSpPr>
              <a:spLocks noChangeArrowheads="1"/>
            </p:cNvSpPr>
            <p:nvPr/>
          </p:nvSpPr>
          <p:spPr bwMode="auto">
            <a:xfrm>
              <a:off x="1142" y="2225"/>
              <a:ext cx="3611" cy="172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05" name="Rectangle 92"/>
            <p:cNvSpPr>
              <a:spLocks noChangeArrowheads="1"/>
            </p:cNvSpPr>
            <p:nvPr/>
          </p:nvSpPr>
          <p:spPr bwMode="auto">
            <a:xfrm>
              <a:off x="1138" y="2516"/>
              <a:ext cx="3611" cy="172"/>
            </a:xfrm>
            <a:prstGeom prst="rect">
              <a:avLst/>
            </a:prstGeom>
            <a:solidFill>
              <a:srgbClr val="FF6600">
                <a:alpha val="20000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06" name="Rectangle 93"/>
            <p:cNvSpPr>
              <a:spLocks noChangeArrowheads="1"/>
            </p:cNvSpPr>
            <p:nvPr/>
          </p:nvSpPr>
          <p:spPr bwMode="auto">
            <a:xfrm>
              <a:off x="1143" y="2844"/>
              <a:ext cx="3611" cy="172"/>
            </a:xfrm>
            <a:prstGeom prst="rect">
              <a:avLst/>
            </a:prstGeom>
            <a:solidFill>
              <a:srgbClr val="008000">
                <a:alpha val="20000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07" name="Rectangle 94"/>
            <p:cNvSpPr>
              <a:spLocks noChangeArrowheads="1"/>
            </p:cNvSpPr>
            <p:nvPr/>
          </p:nvSpPr>
          <p:spPr bwMode="auto">
            <a:xfrm>
              <a:off x="1139" y="3188"/>
              <a:ext cx="3607" cy="172"/>
            </a:xfrm>
            <a:prstGeom prst="rect">
              <a:avLst/>
            </a:prstGeom>
            <a:solidFill>
              <a:srgbClr val="0000FF">
                <a:alpha val="20000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08" name="AutoShape 95"/>
            <p:cNvSpPr>
              <a:spLocks/>
            </p:cNvSpPr>
            <p:nvPr/>
          </p:nvSpPr>
          <p:spPr bwMode="auto">
            <a:xfrm>
              <a:off x="807" y="2236"/>
              <a:ext cx="178" cy="1450"/>
            </a:xfrm>
            <a:prstGeom prst="leftBrace">
              <a:avLst>
                <a:gd name="adj1" fmla="val 67884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09" name="Text Box 96"/>
            <p:cNvSpPr txBox="1">
              <a:spLocks noChangeArrowheads="1"/>
            </p:cNvSpPr>
            <p:nvPr/>
          </p:nvSpPr>
          <p:spPr bwMode="auto">
            <a:xfrm>
              <a:off x="132" y="2693"/>
              <a:ext cx="602" cy="4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/>
                <a:t>Search</a:t>
              </a:r>
            </a:p>
            <a:p>
              <a:pPr algn="ctr">
                <a:spcBef>
                  <a:spcPct val="50000"/>
                </a:spcBef>
              </a:pPr>
              <a:r>
                <a:rPr lang="en-US"/>
                <a:t>Tiers</a:t>
              </a:r>
            </a:p>
          </p:txBody>
        </p:sp>
        <p:sp>
          <p:nvSpPr>
            <p:cNvPr id="20510" name="Rectangle 97"/>
            <p:cNvSpPr>
              <a:spLocks noChangeArrowheads="1"/>
            </p:cNvSpPr>
            <p:nvPr/>
          </p:nvSpPr>
          <p:spPr bwMode="auto">
            <a:xfrm>
              <a:off x="1143" y="3518"/>
              <a:ext cx="3607" cy="172"/>
            </a:xfrm>
            <a:prstGeom prst="rect">
              <a:avLst/>
            </a:prstGeom>
            <a:solidFill>
              <a:srgbClr val="CC00CC">
                <a:alpha val="20000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798818" name="Oval 98"/>
          <p:cNvSpPr>
            <a:spLocks noChangeArrowheads="1"/>
          </p:cNvSpPr>
          <p:nvPr/>
        </p:nvSpPr>
        <p:spPr bwMode="auto">
          <a:xfrm>
            <a:off x="6237287" y="3525839"/>
            <a:ext cx="290512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0487" name="Oval 99"/>
          <p:cNvSpPr>
            <a:spLocks noChangeArrowheads="1"/>
          </p:cNvSpPr>
          <p:nvPr/>
        </p:nvSpPr>
        <p:spPr bwMode="auto">
          <a:xfrm>
            <a:off x="6237287" y="3525839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20" name="Oval 100"/>
          <p:cNvSpPr>
            <a:spLocks noChangeArrowheads="1"/>
          </p:cNvSpPr>
          <p:nvPr/>
        </p:nvSpPr>
        <p:spPr bwMode="auto">
          <a:xfrm>
            <a:off x="3808411" y="4021139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21" name="Oval 101"/>
          <p:cNvSpPr>
            <a:spLocks noChangeArrowheads="1"/>
          </p:cNvSpPr>
          <p:nvPr/>
        </p:nvSpPr>
        <p:spPr bwMode="auto">
          <a:xfrm>
            <a:off x="6629402" y="3976688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22" name="Oval 102"/>
          <p:cNvSpPr>
            <a:spLocks noChangeArrowheads="1"/>
          </p:cNvSpPr>
          <p:nvPr/>
        </p:nvSpPr>
        <p:spPr bwMode="auto">
          <a:xfrm>
            <a:off x="8380411" y="3990981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23" name="Oval 103"/>
          <p:cNvSpPr>
            <a:spLocks noChangeArrowheads="1"/>
          </p:cNvSpPr>
          <p:nvPr/>
        </p:nvSpPr>
        <p:spPr bwMode="auto">
          <a:xfrm>
            <a:off x="3278184" y="4521205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24" name="Oval 104"/>
          <p:cNvSpPr>
            <a:spLocks noChangeArrowheads="1"/>
          </p:cNvSpPr>
          <p:nvPr/>
        </p:nvSpPr>
        <p:spPr bwMode="auto">
          <a:xfrm>
            <a:off x="3952878" y="4513263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25" name="Oval 105"/>
          <p:cNvSpPr>
            <a:spLocks noChangeArrowheads="1"/>
          </p:cNvSpPr>
          <p:nvPr/>
        </p:nvSpPr>
        <p:spPr bwMode="auto">
          <a:xfrm>
            <a:off x="4799011" y="4513263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26" name="Oval 106"/>
          <p:cNvSpPr>
            <a:spLocks noChangeArrowheads="1"/>
          </p:cNvSpPr>
          <p:nvPr/>
        </p:nvSpPr>
        <p:spPr bwMode="auto">
          <a:xfrm>
            <a:off x="6243635" y="4505330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27" name="Oval 107"/>
          <p:cNvSpPr>
            <a:spLocks noChangeArrowheads="1"/>
          </p:cNvSpPr>
          <p:nvPr/>
        </p:nvSpPr>
        <p:spPr bwMode="auto">
          <a:xfrm>
            <a:off x="6945311" y="4505330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28" name="Oval 108"/>
          <p:cNvSpPr>
            <a:spLocks noChangeArrowheads="1"/>
          </p:cNvSpPr>
          <p:nvPr/>
        </p:nvSpPr>
        <p:spPr bwMode="auto">
          <a:xfrm>
            <a:off x="8378828" y="4505330"/>
            <a:ext cx="290513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29" name="Oval 109"/>
          <p:cNvSpPr>
            <a:spLocks noChangeArrowheads="1"/>
          </p:cNvSpPr>
          <p:nvPr/>
        </p:nvSpPr>
        <p:spPr bwMode="auto">
          <a:xfrm>
            <a:off x="3268660" y="5051430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30" name="Oval 110"/>
          <p:cNvSpPr>
            <a:spLocks noChangeArrowheads="1"/>
          </p:cNvSpPr>
          <p:nvPr/>
        </p:nvSpPr>
        <p:spPr bwMode="auto">
          <a:xfrm>
            <a:off x="3808411" y="4019556"/>
            <a:ext cx="290512" cy="265113"/>
          </a:xfrm>
          <a:prstGeom prst="ellipse">
            <a:avLst/>
          </a:prstGeom>
          <a:solidFill>
            <a:srgbClr val="FF66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31" name="Oval 111"/>
          <p:cNvSpPr>
            <a:spLocks noChangeArrowheads="1"/>
          </p:cNvSpPr>
          <p:nvPr/>
        </p:nvSpPr>
        <p:spPr bwMode="auto">
          <a:xfrm>
            <a:off x="6632578" y="3978281"/>
            <a:ext cx="290513" cy="265113"/>
          </a:xfrm>
          <a:prstGeom prst="ellipse">
            <a:avLst/>
          </a:prstGeom>
          <a:solidFill>
            <a:srgbClr val="FF66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32" name="Oval 112"/>
          <p:cNvSpPr>
            <a:spLocks noChangeArrowheads="1"/>
          </p:cNvSpPr>
          <p:nvPr/>
        </p:nvSpPr>
        <p:spPr bwMode="auto">
          <a:xfrm>
            <a:off x="8382002" y="3995739"/>
            <a:ext cx="290513" cy="265112"/>
          </a:xfrm>
          <a:prstGeom prst="ellipse">
            <a:avLst/>
          </a:prstGeom>
          <a:solidFill>
            <a:srgbClr val="FF66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33" name="Oval 113"/>
          <p:cNvSpPr>
            <a:spLocks noChangeArrowheads="1"/>
          </p:cNvSpPr>
          <p:nvPr/>
        </p:nvSpPr>
        <p:spPr bwMode="auto">
          <a:xfrm>
            <a:off x="3281360" y="4516439"/>
            <a:ext cx="290512" cy="265112"/>
          </a:xfrm>
          <a:prstGeom prst="ellipse">
            <a:avLst/>
          </a:prstGeom>
          <a:solidFill>
            <a:srgbClr val="0080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0502" name="Line 114"/>
          <p:cNvSpPr>
            <a:spLocks noChangeShapeType="1"/>
          </p:cNvSpPr>
          <p:nvPr/>
        </p:nvSpPr>
        <p:spPr bwMode="auto">
          <a:xfrm>
            <a:off x="2" y="3371851"/>
            <a:ext cx="12192001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0503" name="Text Box 115"/>
          <p:cNvSpPr txBox="1">
            <a:spLocks noChangeArrowheads="1"/>
          </p:cNvSpPr>
          <p:nvPr/>
        </p:nvSpPr>
        <p:spPr bwMode="auto">
          <a:xfrm>
            <a:off x="376237" y="1502228"/>
            <a:ext cx="2366963" cy="13388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 dirty="0">
                <a:latin typeface="Calibri" pitchFamily="34" charset="0"/>
              </a:rPr>
              <a:t>Strategy: expand a shallowest node first</a:t>
            </a:r>
          </a:p>
          <a:p>
            <a:pPr>
              <a:spcBef>
                <a:spcPct val="50000"/>
              </a:spcBef>
            </a:pPr>
            <a:r>
              <a:rPr lang="en-US" i="1" dirty="0">
                <a:latin typeface="Calibri" pitchFamily="34" charset="0"/>
              </a:rPr>
              <a:t>Implementation: Fringe is a FIFO queue</a:t>
            </a:r>
          </a:p>
        </p:txBody>
      </p:sp>
    </p:spTree>
    <p:extLst>
      <p:ext uri="{BB962C8B-B14F-4D97-AF65-F5344CB8AC3E}">
        <p14:creationId xmlns:p14="http://schemas.microsoft.com/office/powerpoint/2010/main" val="723627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8818" grpId="0" animBg="1"/>
      <p:bldP spid="798820" grpId="0" animBg="1"/>
      <p:bldP spid="798821" grpId="0" animBg="1"/>
      <p:bldP spid="798822" grpId="0" animBg="1"/>
      <p:bldP spid="798823" grpId="0" animBg="1"/>
      <p:bldP spid="798824" grpId="0" animBg="1"/>
      <p:bldP spid="798825" grpId="0" animBg="1"/>
      <p:bldP spid="798826" grpId="0" animBg="1"/>
      <p:bldP spid="798827" grpId="0" animBg="1"/>
      <p:bldP spid="798828" grpId="0" animBg="1"/>
      <p:bldP spid="798829" grpId="0" animBg="1"/>
      <p:bldP spid="798830" grpId="0" animBg="1"/>
      <p:bldP spid="798831" grpId="0" animBg="1"/>
      <p:bldP spid="798832" grpId="0" animBg="1"/>
      <p:bldP spid="79883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250" name="Freeform 2"/>
          <p:cNvSpPr>
            <a:spLocks/>
          </p:cNvSpPr>
          <p:nvPr/>
        </p:nvSpPr>
        <p:spPr bwMode="auto">
          <a:xfrm>
            <a:off x="8836702" y="2330680"/>
            <a:ext cx="965200" cy="828675"/>
          </a:xfrm>
          <a:custGeom>
            <a:avLst/>
            <a:gdLst>
              <a:gd name="T0" fmla="*/ 2147483647 w 1087"/>
              <a:gd name="T1" fmla="*/ 0 h 926"/>
              <a:gd name="T2" fmla="*/ 0 w 1087"/>
              <a:gd name="T3" fmla="*/ 2147483647 h 926"/>
              <a:gd name="T4" fmla="*/ 2147483647 w 1087"/>
              <a:gd name="T5" fmla="*/ 2147483647 h 926"/>
              <a:gd name="T6" fmla="*/ 2147483647 w 1087"/>
              <a:gd name="T7" fmla="*/ 0 h 926"/>
              <a:gd name="T8" fmla="*/ 0 60000 65536"/>
              <a:gd name="T9" fmla="*/ 0 60000 65536"/>
              <a:gd name="T10" fmla="*/ 0 60000 65536"/>
              <a:gd name="T11" fmla="*/ 0 60000 65536"/>
              <a:gd name="T12" fmla="*/ 0 w 1087"/>
              <a:gd name="T13" fmla="*/ 0 h 926"/>
              <a:gd name="T14" fmla="*/ 1087 w 1087"/>
              <a:gd name="T15" fmla="*/ 926 h 92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7" h="926">
                <a:moveTo>
                  <a:pt x="538" y="0"/>
                </a:moveTo>
                <a:lnTo>
                  <a:pt x="0" y="926"/>
                </a:lnTo>
                <a:lnTo>
                  <a:pt x="1087" y="926"/>
                </a:lnTo>
                <a:lnTo>
                  <a:pt x="538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821251" name="Freeform 3"/>
          <p:cNvSpPr>
            <a:spLocks/>
          </p:cNvSpPr>
          <p:nvPr/>
        </p:nvSpPr>
        <p:spPr bwMode="auto">
          <a:xfrm>
            <a:off x="8452527" y="2330683"/>
            <a:ext cx="1725613" cy="1470025"/>
          </a:xfrm>
          <a:custGeom>
            <a:avLst/>
            <a:gdLst>
              <a:gd name="T0" fmla="*/ 2147483647 w 1087"/>
              <a:gd name="T1" fmla="*/ 0 h 926"/>
              <a:gd name="T2" fmla="*/ 0 w 1087"/>
              <a:gd name="T3" fmla="*/ 2147483647 h 926"/>
              <a:gd name="T4" fmla="*/ 2147483647 w 1087"/>
              <a:gd name="T5" fmla="*/ 2147483647 h 926"/>
              <a:gd name="T6" fmla="*/ 2147483647 w 1087"/>
              <a:gd name="T7" fmla="*/ 0 h 926"/>
              <a:gd name="T8" fmla="*/ 0 60000 65536"/>
              <a:gd name="T9" fmla="*/ 0 60000 65536"/>
              <a:gd name="T10" fmla="*/ 0 60000 65536"/>
              <a:gd name="T11" fmla="*/ 0 60000 65536"/>
              <a:gd name="T12" fmla="*/ 0 w 1087"/>
              <a:gd name="T13" fmla="*/ 0 h 926"/>
              <a:gd name="T14" fmla="*/ 1087 w 1087"/>
              <a:gd name="T15" fmla="*/ 926 h 92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7" h="926">
                <a:moveTo>
                  <a:pt x="538" y="0"/>
                </a:moveTo>
                <a:lnTo>
                  <a:pt x="0" y="926"/>
                </a:lnTo>
                <a:lnTo>
                  <a:pt x="1087" y="926"/>
                </a:lnTo>
                <a:lnTo>
                  <a:pt x="538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821252" name="Freeform 4"/>
          <p:cNvSpPr>
            <a:spLocks/>
          </p:cNvSpPr>
          <p:nvPr/>
        </p:nvSpPr>
        <p:spPr bwMode="auto">
          <a:xfrm>
            <a:off x="8657321" y="2337028"/>
            <a:ext cx="1323975" cy="1162051"/>
          </a:xfrm>
          <a:custGeom>
            <a:avLst/>
            <a:gdLst>
              <a:gd name="T0" fmla="*/ 2147483647 w 1087"/>
              <a:gd name="T1" fmla="*/ 0 h 926"/>
              <a:gd name="T2" fmla="*/ 0 w 1087"/>
              <a:gd name="T3" fmla="*/ 2147483647 h 926"/>
              <a:gd name="T4" fmla="*/ 2147483647 w 1087"/>
              <a:gd name="T5" fmla="*/ 2147483647 h 926"/>
              <a:gd name="T6" fmla="*/ 2147483647 w 1087"/>
              <a:gd name="T7" fmla="*/ 0 h 926"/>
              <a:gd name="T8" fmla="*/ 0 60000 65536"/>
              <a:gd name="T9" fmla="*/ 0 60000 65536"/>
              <a:gd name="T10" fmla="*/ 0 60000 65536"/>
              <a:gd name="T11" fmla="*/ 0 60000 65536"/>
              <a:gd name="T12" fmla="*/ 0 w 1087"/>
              <a:gd name="T13" fmla="*/ 0 h 926"/>
              <a:gd name="T14" fmla="*/ 1087 w 1087"/>
              <a:gd name="T15" fmla="*/ 926 h 92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7" h="926">
                <a:moveTo>
                  <a:pt x="538" y="0"/>
                </a:moveTo>
                <a:lnTo>
                  <a:pt x="0" y="926"/>
                </a:lnTo>
                <a:lnTo>
                  <a:pt x="1087" y="926"/>
                </a:lnTo>
                <a:lnTo>
                  <a:pt x="538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6629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Iterative Deepening Search</a:t>
            </a:r>
          </a:p>
        </p:txBody>
      </p:sp>
      <p:sp>
        <p:nvSpPr>
          <p:cNvPr id="26679" name="Freeform 55"/>
          <p:cNvSpPr>
            <a:spLocks/>
          </p:cNvSpPr>
          <p:nvPr/>
        </p:nvSpPr>
        <p:spPr bwMode="auto">
          <a:xfrm>
            <a:off x="7860394" y="2311627"/>
            <a:ext cx="2927351" cy="2554288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6680" name="Oval 56"/>
          <p:cNvSpPr>
            <a:spLocks noChangeArrowheads="1"/>
          </p:cNvSpPr>
          <p:nvPr/>
        </p:nvSpPr>
        <p:spPr bwMode="auto">
          <a:xfrm>
            <a:off x="9214530" y="2241778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6681" name="Oval 57"/>
          <p:cNvSpPr>
            <a:spLocks noChangeArrowheads="1"/>
          </p:cNvSpPr>
          <p:nvPr/>
        </p:nvSpPr>
        <p:spPr bwMode="auto">
          <a:xfrm>
            <a:off x="8982754" y="2667230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6682" name="Oval 58"/>
          <p:cNvSpPr>
            <a:spLocks noChangeArrowheads="1"/>
          </p:cNvSpPr>
          <p:nvPr/>
        </p:nvSpPr>
        <p:spPr bwMode="auto">
          <a:xfrm>
            <a:off x="9459002" y="2657702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6683" name="Text Box 59"/>
          <p:cNvSpPr txBox="1">
            <a:spLocks noChangeArrowheads="1"/>
          </p:cNvSpPr>
          <p:nvPr/>
        </p:nvSpPr>
        <p:spPr bwMode="auto">
          <a:xfrm>
            <a:off x="9112932" y="2518006"/>
            <a:ext cx="274639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…</a:t>
            </a:r>
          </a:p>
        </p:txBody>
      </p:sp>
      <p:sp>
        <p:nvSpPr>
          <p:cNvPr id="26684" name="Freeform 60"/>
          <p:cNvSpPr>
            <a:spLocks/>
          </p:cNvSpPr>
          <p:nvPr/>
        </p:nvSpPr>
        <p:spPr bwMode="auto">
          <a:xfrm>
            <a:off x="9095466" y="2471966"/>
            <a:ext cx="444500" cy="88900"/>
          </a:xfrm>
          <a:custGeom>
            <a:avLst/>
            <a:gdLst>
              <a:gd name="T0" fmla="*/ 0 w 280"/>
              <a:gd name="T1" fmla="*/ 2147483647 h 56"/>
              <a:gd name="T2" fmla="*/ 2147483647 w 280"/>
              <a:gd name="T3" fmla="*/ 2147483647 h 56"/>
              <a:gd name="T4" fmla="*/ 2147483647 w 280"/>
              <a:gd name="T5" fmla="*/ 0 h 56"/>
              <a:gd name="T6" fmla="*/ 0 60000 65536"/>
              <a:gd name="T7" fmla="*/ 0 60000 65536"/>
              <a:gd name="T8" fmla="*/ 0 60000 65536"/>
              <a:gd name="T9" fmla="*/ 0 w 280"/>
              <a:gd name="T10" fmla="*/ 0 h 56"/>
              <a:gd name="T11" fmla="*/ 280 w 280"/>
              <a:gd name="T12" fmla="*/ 56 h 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0" h="56">
                <a:moveTo>
                  <a:pt x="0" y="11"/>
                </a:moveTo>
                <a:cubicBezTo>
                  <a:pt x="52" y="33"/>
                  <a:pt x="104" y="56"/>
                  <a:pt x="151" y="54"/>
                </a:cubicBezTo>
                <a:cubicBezTo>
                  <a:pt x="198" y="52"/>
                  <a:pt x="239" y="26"/>
                  <a:pt x="28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sm" len="sm"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6685" name="Text Box 61"/>
          <p:cNvSpPr txBox="1">
            <a:spLocks noChangeArrowheads="1"/>
          </p:cNvSpPr>
          <p:nvPr/>
        </p:nvSpPr>
        <p:spPr bwMode="auto">
          <a:xfrm>
            <a:off x="9497104" y="2270354"/>
            <a:ext cx="298451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b</a:t>
            </a:r>
          </a:p>
        </p:txBody>
      </p:sp>
      <p:sp>
        <p:nvSpPr>
          <p:cNvPr id="26686" name="Oval 62"/>
          <p:cNvSpPr>
            <a:spLocks noChangeArrowheads="1"/>
          </p:cNvSpPr>
          <p:nvPr/>
        </p:nvSpPr>
        <p:spPr bwMode="auto">
          <a:xfrm>
            <a:off x="9706654" y="3707040"/>
            <a:ext cx="179388" cy="179387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21312" name="Freeform 64"/>
          <p:cNvSpPr>
            <a:spLocks/>
          </p:cNvSpPr>
          <p:nvPr/>
        </p:nvSpPr>
        <p:spPr bwMode="auto">
          <a:xfrm>
            <a:off x="9058957" y="2337030"/>
            <a:ext cx="511175" cy="419100"/>
          </a:xfrm>
          <a:custGeom>
            <a:avLst/>
            <a:gdLst>
              <a:gd name="T0" fmla="*/ 2147483647 w 1087"/>
              <a:gd name="T1" fmla="*/ 0 h 926"/>
              <a:gd name="T2" fmla="*/ 0 w 1087"/>
              <a:gd name="T3" fmla="*/ 2147483647 h 926"/>
              <a:gd name="T4" fmla="*/ 2147483647 w 1087"/>
              <a:gd name="T5" fmla="*/ 2147483647 h 926"/>
              <a:gd name="T6" fmla="*/ 2147483647 w 1087"/>
              <a:gd name="T7" fmla="*/ 0 h 926"/>
              <a:gd name="T8" fmla="*/ 0 60000 65536"/>
              <a:gd name="T9" fmla="*/ 0 60000 65536"/>
              <a:gd name="T10" fmla="*/ 0 60000 65536"/>
              <a:gd name="T11" fmla="*/ 0 60000 65536"/>
              <a:gd name="T12" fmla="*/ 0 w 1087"/>
              <a:gd name="T13" fmla="*/ 0 h 926"/>
              <a:gd name="T14" fmla="*/ 1087 w 1087"/>
              <a:gd name="T15" fmla="*/ 926 h 92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7" h="926">
                <a:moveTo>
                  <a:pt x="538" y="0"/>
                </a:moveTo>
                <a:lnTo>
                  <a:pt x="0" y="926"/>
                </a:lnTo>
                <a:lnTo>
                  <a:pt x="1087" y="926"/>
                </a:lnTo>
                <a:lnTo>
                  <a:pt x="538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30" name="Content Placeholder 29"/>
          <p:cNvSpPr>
            <a:spLocks noGrp="1"/>
          </p:cNvSpPr>
          <p:nvPr>
            <p:ph idx="1"/>
          </p:nvPr>
        </p:nvSpPr>
        <p:spPr>
          <a:xfrm>
            <a:off x="280190" y="1592945"/>
            <a:ext cx="6908800" cy="4729164"/>
          </a:xfrm>
        </p:spPr>
        <p:txBody>
          <a:bodyPr>
            <a:normAutofit lnSpcReduction="10000"/>
          </a:bodyPr>
          <a:lstStyle/>
          <a:p>
            <a:r>
              <a:rPr lang="en-US" sz="2800" dirty="0"/>
              <a:t>Idea: get DFS’s space advantage with BFS’s time / shallow-solution advantages</a:t>
            </a:r>
          </a:p>
          <a:p>
            <a:pPr lvl="1"/>
            <a:r>
              <a:rPr lang="en-US" sz="2400" dirty="0"/>
              <a:t>Run a DFS with depth limit 1.  If no solution…</a:t>
            </a:r>
          </a:p>
          <a:p>
            <a:pPr lvl="1"/>
            <a:r>
              <a:rPr lang="en-US" sz="2400" dirty="0"/>
              <a:t>Run a DFS with depth limit 2.  If no solution…</a:t>
            </a:r>
          </a:p>
          <a:p>
            <a:pPr lvl="1"/>
            <a:r>
              <a:rPr lang="en-US" sz="2400" dirty="0"/>
              <a:t>Run a DFS with depth limit 3.  …..</a:t>
            </a:r>
          </a:p>
          <a:p>
            <a:pPr lvl="1"/>
            <a:endParaRPr lang="en-US" sz="2400" dirty="0"/>
          </a:p>
          <a:p>
            <a:r>
              <a:rPr lang="en-US" sz="2800" dirty="0"/>
              <a:t>Isn’t that wastefully redundant?</a:t>
            </a:r>
          </a:p>
          <a:p>
            <a:pPr lvl="1"/>
            <a:r>
              <a:rPr lang="en-US" dirty="0"/>
              <a:t>Generally most work happens in the lowest level searched, so not so bad!</a:t>
            </a:r>
          </a:p>
          <a:p>
            <a:pPr lvl="1"/>
            <a:endParaRPr lang="en-US" dirty="0"/>
          </a:p>
          <a:p>
            <a:r>
              <a:rPr lang="en-US" altLang="en-US" dirty="0"/>
              <a:t>A Preferred method with </a:t>
            </a:r>
            <a:r>
              <a:rPr lang="en-US" altLang="en-US" u="sng" dirty="0"/>
              <a:t>large search space</a:t>
            </a:r>
            <a:r>
              <a:rPr lang="en-US" altLang="en-US" dirty="0"/>
              <a:t> and </a:t>
            </a:r>
            <a:r>
              <a:rPr lang="en-US" altLang="en-US" u="sng" dirty="0"/>
              <a:t>depth of solution not known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079075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1250" grpId="0" animBg="1"/>
      <p:bldP spid="821251" grpId="0" animBg="1"/>
      <p:bldP spid="821252" grpId="0" animBg="1"/>
      <p:bldP spid="82131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A18DCC-291E-C543-9CB5-055D8373D7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Uniform Cost Search (USC)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67EFEFE-A84B-9E49-8911-80E84A45210E}"/>
              </a:ext>
            </a:extLst>
          </p:cNvPr>
          <p:cNvGrpSpPr>
            <a:grpSpLocks/>
          </p:cNvGrpSpPr>
          <p:nvPr/>
        </p:nvGrpSpPr>
        <p:grpSpPr bwMode="auto">
          <a:xfrm>
            <a:off x="2441580" y="3575277"/>
            <a:ext cx="6716713" cy="3349625"/>
            <a:chOff x="657" y="2180"/>
            <a:chExt cx="4231" cy="2110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5AFEFCEE-DA07-6C4A-A333-BDA7D4F07D18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1" y="2180"/>
              <a:ext cx="1938" cy="221"/>
            </a:xfrm>
            <a:custGeom>
              <a:avLst/>
              <a:gdLst>
                <a:gd name="T0" fmla="*/ 1938 w 1938"/>
                <a:gd name="T1" fmla="*/ 0 h 221"/>
                <a:gd name="T2" fmla="*/ 1066 w 1938"/>
                <a:gd name="T3" fmla="*/ 210 h 221"/>
                <a:gd name="T4" fmla="*/ 662 w 1938"/>
                <a:gd name="T5" fmla="*/ 221 h 221"/>
                <a:gd name="T6" fmla="*/ 0 w 1938"/>
                <a:gd name="T7" fmla="*/ 32 h 22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38"/>
                <a:gd name="T13" fmla="*/ 0 h 221"/>
                <a:gd name="T14" fmla="*/ 1938 w 1938"/>
                <a:gd name="T15" fmla="*/ 221 h 22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38" h="221">
                  <a:moveTo>
                    <a:pt x="1938" y="0"/>
                  </a:moveTo>
                  <a:lnTo>
                    <a:pt x="1066" y="210"/>
                  </a:lnTo>
                  <a:lnTo>
                    <a:pt x="662" y="221"/>
                  </a:lnTo>
                  <a:lnTo>
                    <a:pt x="0" y="32"/>
                  </a:lnTo>
                </a:path>
              </a:pathLst>
            </a:custGeom>
            <a:solidFill>
              <a:srgbClr val="FF3300">
                <a:alpha val="20000"/>
              </a:srgb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CC6A32F9-9843-CC4D-BA50-ED497CFA8640}"/>
                </a:ext>
              </a:extLst>
            </p:cNvPr>
            <p:cNvSpPr>
              <a:spLocks/>
            </p:cNvSpPr>
            <p:nvPr/>
          </p:nvSpPr>
          <p:spPr bwMode="auto">
            <a:xfrm>
              <a:off x="657" y="2180"/>
              <a:ext cx="4231" cy="1271"/>
            </a:xfrm>
            <a:custGeom>
              <a:avLst/>
              <a:gdLst>
                <a:gd name="T0" fmla="*/ 4231 w 4231"/>
                <a:gd name="T1" fmla="*/ 32 h 1271"/>
                <a:gd name="T2" fmla="*/ 4150 w 4231"/>
                <a:gd name="T3" fmla="*/ 479 h 1271"/>
                <a:gd name="T4" fmla="*/ 3510 w 4231"/>
                <a:gd name="T5" fmla="*/ 544 h 1271"/>
                <a:gd name="T6" fmla="*/ 2853 w 4231"/>
                <a:gd name="T7" fmla="*/ 232 h 1271"/>
                <a:gd name="T8" fmla="*/ 2212 w 4231"/>
                <a:gd name="T9" fmla="*/ 285 h 1271"/>
                <a:gd name="T10" fmla="*/ 1846 w 4231"/>
                <a:gd name="T11" fmla="*/ 818 h 1271"/>
                <a:gd name="T12" fmla="*/ 1405 w 4231"/>
                <a:gd name="T13" fmla="*/ 824 h 1271"/>
                <a:gd name="T14" fmla="*/ 1259 w 4231"/>
                <a:gd name="T15" fmla="*/ 608 h 1271"/>
                <a:gd name="T16" fmla="*/ 942 w 4231"/>
                <a:gd name="T17" fmla="*/ 598 h 1271"/>
                <a:gd name="T18" fmla="*/ 845 w 4231"/>
                <a:gd name="T19" fmla="*/ 1179 h 1271"/>
                <a:gd name="T20" fmla="*/ 350 w 4231"/>
                <a:gd name="T21" fmla="*/ 1271 h 1271"/>
                <a:gd name="T22" fmla="*/ 0 w 4231"/>
                <a:gd name="T23" fmla="*/ 189 h 1271"/>
                <a:gd name="T24" fmla="*/ 1604 w 4231"/>
                <a:gd name="T25" fmla="*/ 27 h 1271"/>
                <a:gd name="T26" fmla="*/ 2234 w 4231"/>
                <a:gd name="T27" fmla="*/ 210 h 1271"/>
                <a:gd name="T28" fmla="*/ 2654 w 4231"/>
                <a:gd name="T29" fmla="*/ 216 h 1271"/>
                <a:gd name="T30" fmla="*/ 3526 w 4231"/>
                <a:gd name="T31" fmla="*/ 0 h 1271"/>
                <a:gd name="T32" fmla="*/ 4226 w 4231"/>
                <a:gd name="T33" fmla="*/ 27 h 1271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4231"/>
                <a:gd name="T52" fmla="*/ 0 h 1271"/>
                <a:gd name="T53" fmla="*/ 4231 w 4231"/>
                <a:gd name="T54" fmla="*/ 1271 h 1271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4231" h="1271">
                  <a:moveTo>
                    <a:pt x="4231" y="32"/>
                  </a:moveTo>
                  <a:lnTo>
                    <a:pt x="4150" y="479"/>
                  </a:lnTo>
                  <a:lnTo>
                    <a:pt x="3510" y="544"/>
                  </a:lnTo>
                  <a:lnTo>
                    <a:pt x="2853" y="232"/>
                  </a:lnTo>
                  <a:lnTo>
                    <a:pt x="2212" y="285"/>
                  </a:lnTo>
                  <a:lnTo>
                    <a:pt x="1846" y="818"/>
                  </a:lnTo>
                  <a:lnTo>
                    <a:pt x="1405" y="824"/>
                  </a:lnTo>
                  <a:lnTo>
                    <a:pt x="1259" y="608"/>
                  </a:lnTo>
                  <a:lnTo>
                    <a:pt x="942" y="598"/>
                  </a:lnTo>
                  <a:lnTo>
                    <a:pt x="845" y="1179"/>
                  </a:lnTo>
                  <a:lnTo>
                    <a:pt x="350" y="1271"/>
                  </a:lnTo>
                  <a:lnTo>
                    <a:pt x="0" y="189"/>
                  </a:lnTo>
                  <a:lnTo>
                    <a:pt x="1604" y="27"/>
                  </a:lnTo>
                  <a:lnTo>
                    <a:pt x="2234" y="210"/>
                  </a:lnTo>
                  <a:lnTo>
                    <a:pt x="2654" y="216"/>
                  </a:lnTo>
                  <a:lnTo>
                    <a:pt x="3526" y="0"/>
                  </a:lnTo>
                  <a:lnTo>
                    <a:pt x="4226" y="27"/>
                  </a:lnTo>
                </a:path>
              </a:pathLst>
            </a:custGeom>
            <a:solidFill>
              <a:srgbClr val="FF9900">
                <a:alpha val="20000"/>
              </a:srgb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A1F71291-A52D-C844-B0B0-5FC86AB9E60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7" y="2396"/>
              <a:ext cx="3789" cy="1313"/>
            </a:xfrm>
            <a:custGeom>
              <a:avLst/>
              <a:gdLst>
                <a:gd name="T0" fmla="*/ 3789 w 3789"/>
                <a:gd name="T1" fmla="*/ 269 h 1313"/>
                <a:gd name="T2" fmla="*/ 3784 w 3789"/>
                <a:gd name="T3" fmla="*/ 323 h 1313"/>
                <a:gd name="T4" fmla="*/ 3160 w 3789"/>
                <a:gd name="T5" fmla="*/ 387 h 1313"/>
                <a:gd name="T6" fmla="*/ 2072 w 3789"/>
                <a:gd name="T7" fmla="*/ 312 h 1313"/>
                <a:gd name="T8" fmla="*/ 1733 w 3789"/>
                <a:gd name="T9" fmla="*/ 635 h 1313"/>
                <a:gd name="T10" fmla="*/ 1668 w 3789"/>
                <a:gd name="T11" fmla="*/ 1302 h 1313"/>
                <a:gd name="T12" fmla="*/ 1270 w 3789"/>
                <a:gd name="T13" fmla="*/ 1313 h 1313"/>
                <a:gd name="T14" fmla="*/ 1152 w 3789"/>
                <a:gd name="T15" fmla="*/ 683 h 1313"/>
                <a:gd name="T16" fmla="*/ 920 w 3789"/>
                <a:gd name="T17" fmla="*/ 602 h 1313"/>
                <a:gd name="T18" fmla="*/ 818 w 3789"/>
                <a:gd name="T19" fmla="*/ 403 h 1313"/>
                <a:gd name="T20" fmla="*/ 608 w 3789"/>
                <a:gd name="T21" fmla="*/ 398 h 1313"/>
                <a:gd name="T22" fmla="*/ 516 w 3789"/>
                <a:gd name="T23" fmla="*/ 1012 h 1313"/>
                <a:gd name="T24" fmla="*/ 0 w 3789"/>
                <a:gd name="T25" fmla="*/ 1125 h 1313"/>
                <a:gd name="T26" fmla="*/ 0 w 3789"/>
                <a:gd name="T27" fmla="*/ 1049 h 1313"/>
                <a:gd name="T28" fmla="*/ 490 w 3789"/>
                <a:gd name="T29" fmla="*/ 958 h 1313"/>
                <a:gd name="T30" fmla="*/ 592 w 3789"/>
                <a:gd name="T31" fmla="*/ 376 h 1313"/>
                <a:gd name="T32" fmla="*/ 920 w 3789"/>
                <a:gd name="T33" fmla="*/ 387 h 1313"/>
                <a:gd name="T34" fmla="*/ 1049 w 3789"/>
                <a:gd name="T35" fmla="*/ 608 h 1313"/>
                <a:gd name="T36" fmla="*/ 1496 w 3789"/>
                <a:gd name="T37" fmla="*/ 597 h 1313"/>
                <a:gd name="T38" fmla="*/ 1857 w 3789"/>
                <a:gd name="T39" fmla="*/ 69 h 1313"/>
                <a:gd name="T40" fmla="*/ 2497 w 3789"/>
                <a:gd name="T41" fmla="*/ 0 h 1313"/>
                <a:gd name="T42" fmla="*/ 3170 w 3789"/>
                <a:gd name="T43" fmla="*/ 328 h 1313"/>
                <a:gd name="T44" fmla="*/ 3789 w 3789"/>
                <a:gd name="T45" fmla="*/ 269 h 1313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3789"/>
                <a:gd name="T70" fmla="*/ 0 h 1313"/>
                <a:gd name="T71" fmla="*/ 3789 w 3789"/>
                <a:gd name="T72" fmla="*/ 1313 h 1313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3789" h="1313">
                  <a:moveTo>
                    <a:pt x="3789" y="269"/>
                  </a:moveTo>
                  <a:lnTo>
                    <a:pt x="3784" y="323"/>
                  </a:lnTo>
                  <a:lnTo>
                    <a:pt x="3160" y="387"/>
                  </a:lnTo>
                  <a:lnTo>
                    <a:pt x="2072" y="312"/>
                  </a:lnTo>
                  <a:lnTo>
                    <a:pt x="1733" y="635"/>
                  </a:lnTo>
                  <a:lnTo>
                    <a:pt x="1668" y="1302"/>
                  </a:lnTo>
                  <a:lnTo>
                    <a:pt x="1270" y="1313"/>
                  </a:lnTo>
                  <a:lnTo>
                    <a:pt x="1152" y="683"/>
                  </a:lnTo>
                  <a:lnTo>
                    <a:pt x="920" y="602"/>
                  </a:lnTo>
                  <a:lnTo>
                    <a:pt x="818" y="403"/>
                  </a:lnTo>
                  <a:lnTo>
                    <a:pt x="608" y="398"/>
                  </a:lnTo>
                  <a:lnTo>
                    <a:pt x="516" y="1012"/>
                  </a:lnTo>
                  <a:lnTo>
                    <a:pt x="0" y="1125"/>
                  </a:lnTo>
                  <a:lnTo>
                    <a:pt x="0" y="1049"/>
                  </a:lnTo>
                  <a:lnTo>
                    <a:pt x="490" y="958"/>
                  </a:lnTo>
                  <a:lnTo>
                    <a:pt x="592" y="376"/>
                  </a:lnTo>
                  <a:lnTo>
                    <a:pt x="920" y="387"/>
                  </a:lnTo>
                  <a:lnTo>
                    <a:pt x="1049" y="608"/>
                  </a:lnTo>
                  <a:lnTo>
                    <a:pt x="1496" y="597"/>
                  </a:lnTo>
                  <a:lnTo>
                    <a:pt x="1857" y="69"/>
                  </a:lnTo>
                  <a:lnTo>
                    <a:pt x="2497" y="0"/>
                  </a:lnTo>
                  <a:lnTo>
                    <a:pt x="3170" y="328"/>
                  </a:lnTo>
                  <a:lnTo>
                    <a:pt x="3789" y="269"/>
                  </a:lnTo>
                  <a:close/>
                </a:path>
              </a:pathLst>
            </a:custGeom>
            <a:solidFill>
              <a:srgbClr val="008000">
                <a:alpha val="20000"/>
              </a:srgb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0E188EC6-BBC6-0F4C-9B3D-E0931A386C5E}"/>
                </a:ext>
              </a:extLst>
            </p:cNvPr>
            <p:cNvSpPr>
              <a:spLocks/>
            </p:cNvSpPr>
            <p:nvPr/>
          </p:nvSpPr>
          <p:spPr bwMode="auto">
            <a:xfrm>
              <a:off x="996" y="2697"/>
              <a:ext cx="3784" cy="1330"/>
            </a:xfrm>
            <a:custGeom>
              <a:avLst/>
              <a:gdLst>
                <a:gd name="T0" fmla="*/ 3784 w 3784"/>
                <a:gd name="T1" fmla="*/ 27 h 1330"/>
                <a:gd name="T2" fmla="*/ 3768 w 3784"/>
                <a:gd name="T3" fmla="*/ 75 h 1330"/>
                <a:gd name="T4" fmla="*/ 3208 w 3784"/>
                <a:gd name="T5" fmla="*/ 113 h 1330"/>
                <a:gd name="T6" fmla="*/ 2094 w 3784"/>
                <a:gd name="T7" fmla="*/ 43 h 1330"/>
                <a:gd name="T8" fmla="*/ 1787 w 3784"/>
                <a:gd name="T9" fmla="*/ 350 h 1330"/>
                <a:gd name="T10" fmla="*/ 1723 w 3784"/>
                <a:gd name="T11" fmla="*/ 1287 h 1330"/>
                <a:gd name="T12" fmla="*/ 1400 w 3784"/>
                <a:gd name="T13" fmla="*/ 1330 h 1330"/>
                <a:gd name="T14" fmla="*/ 1378 w 3784"/>
                <a:gd name="T15" fmla="*/ 1055 h 1330"/>
                <a:gd name="T16" fmla="*/ 1216 w 3784"/>
                <a:gd name="T17" fmla="*/ 1039 h 1330"/>
                <a:gd name="T18" fmla="*/ 1120 w 3784"/>
                <a:gd name="T19" fmla="*/ 393 h 1330"/>
                <a:gd name="T20" fmla="*/ 899 w 3784"/>
                <a:gd name="T21" fmla="*/ 323 h 1330"/>
                <a:gd name="T22" fmla="*/ 791 w 3784"/>
                <a:gd name="T23" fmla="*/ 102 h 1330"/>
                <a:gd name="T24" fmla="*/ 630 w 3784"/>
                <a:gd name="T25" fmla="*/ 118 h 1330"/>
                <a:gd name="T26" fmla="*/ 549 w 3784"/>
                <a:gd name="T27" fmla="*/ 770 h 1330"/>
                <a:gd name="T28" fmla="*/ 21 w 3784"/>
                <a:gd name="T29" fmla="*/ 883 h 1330"/>
                <a:gd name="T30" fmla="*/ 0 w 3784"/>
                <a:gd name="T31" fmla="*/ 813 h 1330"/>
                <a:gd name="T32" fmla="*/ 517 w 3784"/>
                <a:gd name="T33" fmla="*/ 711 h 1330"/>
                <a:gd name="T34" fmla="*/ 619 w 3784"/>
                <a:gd name="T35" fmla="*/ 75 h 1330"/>
                <a:gd name="T36" fmla="*/ 840 w 3784"/>
                <a:gd name="T37" fmla="*/ 102 h 1330"/>
                <a:gd name="T38" fmla="*/ 931 w 3784"/>
                <a:gd name="T39" fmla="*/ 307 h 1330"/>
                <a:gd name="T40" fmla="*/ 1157 w 3784"/>
                <a:gd name="T41" fmla="*/ 377 h 1330"/>
                <a:gd name="T42" fmla="*/ 1276 w 3784"/>
                <a:gd name="T43" fmla="*/ 1001 h 1330"/>
                <a:gd name="T44" fmla="*/ 1674 w 3784"/>
                <a:gd name="T45" fmla="*/ 996 h 1330"/>
                <a:gd name="T46" fmla="*/ 1749 w 3784"/>
                <a:gd name="T47" fmla="*/ 328 h 1330"/>
                <a:gd name="T48" fmla="*/ 2089 w 3784"/>
                <a:gd name="T49" fmla="*/ 0 h 1330"/>
                <a:gd name="T50" fmla="*/ 3181 w 3784"/>
                <a:gd name="T51" fmla="*/ 81 h 1330"/>
                <a:gd name="T52" fmla="*/ 3784 w 3784"/>
                <a:gd name="T53" fmla="*/ 27 h 1330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3784"/>
                <a:gd name="T82" fmla="*/ 0 h 1330"/>
                <a:gd name="T83" fmla="*/ 3784 w 3784"/>
                <a:gd name="T84" fmla="*/ 1330 h 1330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3784" h="1330">
                  <a:moveTo>
                    <a:pt x="3784" y="27"/>
                  </a:moveTo>
                  <a:lnTo>
                    <a:pt x="3768" y="75"/>
                  </a:lnTo>
                  <a:lnTo>
                    <a:pt x="3208" y="113"/>
                  </a:lnTo>
                  <a:lnTo>
                    <a:pt x="2094" y="43"/>
                  </a:lnTo>
                  <a:lnTo>
                    <a:pt x="1787" y="350"/>
                  </a:lnTo>
                  <a:lnTo>
                    <a:pt x="1723" y="1287"/>
                  </a:lnTo>
                  <a:lnTo>
                    <a:pt x="1400" y="1330"/>
                  </a:lnTo>
                  <a:lnTo>
                    <a:pt x="1378" y="1055"/>
                  </a:lnTo>
                  <a:lnTo>
                    <a:pt x="1216" y="1039"/>
                  </a:lnTo>
                  <a:lnTo>
                    <a:pt x="1120" y="393"/>
                  </a:lnTo>
                  <a:lnTo>
                    <a:pt x="899" y="323"/>
                  </a:lnTo>
                  <a:lnTo>
                    <a:pt x="791" y="102"/>
                  </a:lnTo>
                  <a:lnTo>
                    <a:pt x="630" y="118"/>
                  </a:lnTo>
                  <a:lnTo>
                    <a:pt x="549" y="770"/>
                  </a:lnTo>
                  <a:lnTo>
                    <a:pt x="21" y="883"/>
                  </a:lnTo>
                  <a:lnTo>
                    <a:pt x="0" y="813"/>
                  </a:lnTo>
                  <a:lnTo>
                    <a:pt x="517" y="711"/>
                  </a:lnTo>
                  <a:lnTo>
                    <a:pt x="619" y="75"/>
                  </a:lnTo>
                  <a:lnTo>
                    <a:pt x="840" y="102"/>
                  </a:lnTo>
                  <a:lnTo>
                    <a:pt x="931" y="307"/>
                  </a:lnTo>
                  <a:lnTo>
                    <a:pt x="1157" y="377"/>
                  </a:lnTo>
                  <a:lnTo>
                    <a:pt x="1276" y="1001"/>
                  </a:lnTo>
                  <a:lnTo>
                    <a:pt x="1674" y="996"/>
                  </a:lnTo>
                  <a:lnTo>
                    <a:pt x="1749" y="328"/>
                  </a:lnTo>
                  <a:lnTo>
                    <a:pt x="2089" y="0"/>
                  </a:lnTo>
                  <a:lnTo>
                    <a:pt x="3181" y="81"/>
                  </a:lnTo>
                  <a:lnTo>
                    <a:pt x="3784" y="27"/>
                  </a:lnTo>
                  <a:close/>
                </a:path>
              </a:pathLst>
            </a:custGeom>
            <a:solidFill>
              <a:srgbClr val="0000FF">
                <a:alpha val="20000"/>
              </a:srgb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0D21469B-A64D-714B-B537-BA8F91300E0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" y="2735"/>
              <a:ext cx="3736" cy="1555"/>
            </a:xfrm>
            <a:custGeom>
              <a:avLst/>
              <a:gdLst>
                <a:gd name="T0" fmla="*/ 3736 w 3736"/>
                <a:gd name="T1" fmla="*/ 43 h 1555"/>
                <a:gd name="T2" fmla="*/ 3709 w 3736"/>
                <a:gd name="T3" fmla="*/ 350 h 1555"/>
                <a:gd name="T4" fmla="*/ 2460 w 3736"/>
                <a:gd name="T5" fmla="*/ 1410 h 1555"/>
                <a:gd name="T6" fmla="*/ 942 w 3736"/>
                <a:gd name="T7" fmla="*/ 1555 h 1555"/>
                <a:gd name="T8" fmla="*/ 70 w 3736"/>
                <a:gd name="T9" fmla="*/ 1405 h 1555"/>
                <a:gd name="T10" fmla="*/ 0 w 3736"/>
                <a:gd name="T11" fmla="*/ 845 h 1555"/>
                <a:gd name="T12" fmla="*/ 538 w 3736"/>
                <a:gd name="T13" fmla="*/ 732 h 1555"/>
                <a:gd name="T14" fmla="*/ 619 w 3736"/>
                <a:gd name="T15" fmla="*/ 59 h 1555"/>
                <a:gd name="T16" fmla="*/ 791 w 3736"/>
                <a:gd name="T17" fmla="*/ 70 h 1555"/>
                <a:gd name="T18" fmla="*/ 872 w 3736"/>
                <a:gd name="T19" fmla="*/ 290 h 1555"/>
                <a:gd name="T20" fmla="*/ 1109 w 3736"/>
                <a:gd name="T21" fmla="*/ 360 h 1555"/>
                <a:gd name="T22" fmla="*/ 1195 w 3736"/>
                <a:gd name="T23" fmla="*/ 990 h 1555"/>
                <a:gd name="T24" fmla="*/ 1362 w 3736"/>
                <a:gd name="T25" fmla="*/ 1017 h 1555"/>
                <a:gd name="T26" fmla="*/ 1389 w 3736"/>
                <a:gd name="T27" fmla="*/ 1275 h 1555"/>
                <a:gd name="T28" fmla="*/ 1696 w 3736"/>
                <a:gd name="T29" fmla="*/ 1259 h 1555"/>
                <a:gd name="T30" fmla="*/ 1776 w 3736"/>
                <a:gd name="T31" fmla="*/ 306 h 1555"/>
                <a:gd name="T32" fmla="*/ 2089 w 3736"/>
                <a:gd name="T33" fmla="*/ 0 h 1555"/>
                <a:gd name="T34" fmla="*/ 3208 w 3736"/>
                <a:gd name="T35" fmla="*/ 75 h 1555"/>
                <a:gd name="T36" fmla="*/ 3736 w 3736"/>
                <a:gd name="T37" fmla="*/ 43 h 1555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3736"/>
                <a:gd name="T58" fmla="*/ 0 h 1555"/>
                <a:gd name="T59" fmla="*/ 3736 w 3736"/>
                <a:gd name="T60" fmla="*/ 1555 h 1555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3736" h="1555">
                  <a:moveTo>
                    <a:pt x="3736" y="43"/>
                  </a:moveTo>
                  <a:lnTo>
                    <a:pt x="3709" y="350"/>
                  </a:lnTo>
                  <a:lnTo>
                    <a:pt x="2460" y="1410"/>
                  </a:lnTo>
                  <a:lnTo>
                    <a:pt x="942" y="1555"/>
                  </a:lnTo>
                  <a:lnTo>
                    <a:pt x="70" y="1405"/>
                  </a:lnTo>
                  <a:lnTo>
                    <a:pt x="0" y="845"/>
                  </a:lnTo>
                  <a:lnTo>
                    <a:pt x="538" y="732"/>
                  </a:lnTo>
                  <a:lnTo>
                    <a:pt x="619" y="59"/>
                  </a:lnTo>
                  <a:lnTo>
                    <a:pt x="791" y="70"/>
                  </a:lnTo>
                  <a:lnTo>
                    <a:pt x="872" y="290"/>
                  </a:lnTo>
                  <a:lnTo>
                    <a:pt x="1109" y="360"/>
                  </a:lnTo>
                  <a:lnTo>
                    <a:pt x="1195" y="990"/>
                  </a:lnTo>
                  <a:lnTo>
                    <a:pt x="1362" y="1017"/>
                  </a:lnTo>
                  <a:lnTo>
                    <a:pt x="1389" y="1275"/>
                  </a:lnTo>
                  <a:lnTo>
                    <a:pt x="1696" y="1259"/>
                  </a:lnTo>
                  <a:lnTo>
                    <a:pt x="1776" y="306"/>
                  </a:lnTo>
                  <a:lnTo>
                    <a:pt x="2089" y="0"/>
                  </a:lnTo>
                  <a:lnTo>
                    <a:pt x="3208" y="75"/>
                  </a:lnTo>
                  <a:lnTo>
                    <a:pt x="3736" y="43"/>
                  </a:lnTo>
                  <a:close/>
                </a:path>
              </a:pathLst>
            </a:custGeom>
            <a:solidFill>
              <a:schemeClr val="bg2">
                <a:alpha val="20000"/>
              </a:scheme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" name="Group 9">
            <a:extLst>
              <a:ext uri="{FF2B5EF4-FFF2-40B4-BE49-F238E27FC236}">
                <a16:creationId xmlns:a16="http://schemas.microsoft.com/office/drawing/2014/main" id="{9B48F78D-AE51-F842-8184-52CAD6C81C64}"/>
              </a:ext>
            </a:extLst>
          </p:cNvPr>
          <p:cNvGrpSpPr>
            <a:grpSpLocks/>
          </p:cNvGrpSpPr>
          <p:nvPr/>
        </p:nvGrpSpPr>
        <p:grpSpPr bwMode="auto">
          <a:xfrm>
            <a:off x="3227388" y="3548284"/>
            <a:ext cx="5486400" cy="3271915"/>
            <a:chOff x="48" y="2332"/>
            <a:chExt cx="3456" cy="2346"/>
          </a:xfrm>
        </p:grpSpPr>
        <p:sp>
          <p:nvSpPr>
            <p:cNvPr id="10" name="Text Box 10">
              <a:extLst>
                <a:ext uri="{FF2B5EF4-FFF2-40B4-BE49-F238E27FC236}">
                  <a16:creationId xmlns:a16="http://schemas.microsoft.com/office/drawing/2014/main" id="{1ED8A8A3-A4BB-A440-AD96-7567595C658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28" y="2332"/>
              <a:ext cx="624" cy="2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dirty="0"/>
                <a:t>S</a:t>
              </a:r>
            </a:p>
          </p:txBody>
        </p:sp>
        <p:sp>
          <p:nvSpPr>
            <p:cNvPr id="11" name="Text Box 11">
              <a:extLst>
                <a:ext uri="{FF2B5EF4-FFF2-40B4-BE49-F238E27FC236}">
                  <a16:creationId xmlns:a16="http://schemas.microsoft.com/office/drawing/2014/main" id="{F0D98B17-4E17-A848-85BD-B7811AB45EF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" y="3417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a</a:t>
              </a:r>
            </a:p>
          </p:txBody>
        </p:sp>
        <p:sp>
          <p:nvSpPr>
            <p:cNvPr id="12" name="Text Box 12">
              <a:extLst>
                <a:ext uri="{FF2B5EF4-FFF2-40B4-BE49-F238E27FC236}">
                  <a16:creationId xmlns:a16="http://schemas.microsoft.com/office/drawing/2014/main" id="{56D4FF30-9B0E-3B4C-9FEA-D34F7FA6EF3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" y="3033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b</a:t>
              </a:r>
            </a:p>
          </p:txBody>
        </p:sp>
        <p:sp>
          <p:nvSpPr>
            <p:cNvPr id="13" name="Text Box 13">
              <a:extLst>
                <a:ext uri="{FF2B5EF4-FFF2-40B4-BE49-F238E27FC236}">
                  <a16:creationId xmlns:a16="http://schemas.microsoft.com/office/drawing/2014/main" id="{9D77027F-E998-3840-B2BD-CF1B511C277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4" y="2688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d</a:t>
              </a:r>
            </a:p>
          </p:txBody>
        </p:sp>
        <p:sp>
          <p:nvSpPr>
            <p:cNvPr id="14" name="Text Box 14">
              <a:extLst>
                <a:ext uri="{FF2B5EF4-FFF2-40B4-BE49-F238E27FC236}">
                  <a16:creationId xmlns:a16="http://schemas.microsoft.com/office/drawing/2014/main" id="{BC8591D6-D385-6E41-8FDC-6D653D71549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64" y="2640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p</a:t>
              </a:r>
            </a:p>
          </p:txBody>
        </p:sp>
        <p:sp>
          <p:nvSpPr>
            <p:cNvPr id="15" name="Text Box 15">
              <a:extLst>
                <a:ext uri="{FF2B5EF4-FFF2-40B4-BE49-F238E27FC236}">
                  <a16:creationId xmlns:a16="http://schemas.microsoft.com/office/drawing/2014/main" id="{38DCA335-4B57-B742-A9DC-DE0F31F3354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0" y="3417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a</a:t>
              </a:r>
            </a:p>
          </p:txBody>
        </p:sp>
        <p:sp>
          <p:nvSpPr>
            <p:cNvPr id="16" name="Text Box 16">
              <a:extLst>
                <a:ext uri="{FF2B5EF4-FFF2-40B4-BE49-F238E27FC236}">
                  <a16:creationId xmlns:a16="http://schemas.microsoft.com/office/drawing/2014/main" id="{54CBE412-390F-E24B-A16F-8C455A4E9D1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0" y="3033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c</a:t>
              </a:r>
            </a:p>
          </p:txBody>
        </p:sp>
        <p:cxnSp>
          <p:nvCxnSpPr>
            <p:cNvPr id="17" name="AutoShape 17">
              <a:extLst>
                <a:ext uri="{FF2B5EF4-FFF2-40B4-BE49-F238E27FC236}">
                  <a16:creationId xmlns:a16="http://schemas.microsoft.com/office/drawing/2014/main" id="{70C9C09A-6090-FE41-8609-2238DAC17E70}"/>
                </a:ext>
              </a:extLst>
            </p:cNvPr>
            <p:cNvCxnSpPr>
              <a:cxnSpLocks noChangeShapeType="1"/>
              <a:stCxn id="13" idx="2"/>
              <a:endCxn id="12" idx="0"/>
            </p:cNvCxnSpPr>
            <p:nvPr/>
          </p:nvCxnSpPr>
          <p:spPr bwMode="auto">
            <a:xfrm flipH="1">
              <a:off x="168" y="2953"/>
              <a:ext cx="336" cy="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8" name="AutoShape 18">
              <a:extLst>
                <a:ext uri="{FF2B5EF4-FFF2-40B4-BE49-F238E27FC236}">
                  <a16:creationId xmlns:a16="http://schemas.microsoft.com/office/drawing/2014/main" id="{54EC5B13-ED1F-2B40-9624-331F0A8CDA35}"/>
                </a:ext>
              </a:extLst>
            </p:cNvPr>
            <p:cNvCxnSpPr>
              <a:cxnSpLocks noChangeShapeType="1"/>
              <a:stCxn id="13" idx="2"/>
              <a:endCxn id="16" idx="0"/>
            </p:cNvCxnSpPr>
            <p:nvPr/>
          </p:nvCxnSpPr>
          <p:spPr bwMode="auto">
            <a:xfrm>
              <a:off x="504" y="2953"/>
              <a:ext cx="96" cy="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9" name="AutoShape 19">
              <a:extLst>
                <a:ext uri="{FF2B5EF4-FFF2-40B4-BE49-F238E27FC236}">
                  <a16:creationId xmlns:a16="http://schemas.microsoft.com/office/drawing/2014/main" id="{ADB3C486-569C-104C-A797-D98235819FB9}"/>
                </a:ext>
              </a:extLst>
            </p:cNvPr>
            <p:cNvCxnSpPr>
              <a:cxnSpLocks noChangeShapeType="1"/>
              <a:stCxn id="12" idx="2"/>
              <a:endCxn id="11" idx="0"/>
            </p:cNvCxnSpPr>
            <p:nvPr/>
          </p:nvCxnSpPr>
          <p:spPr bwMode="auto">
            <a:xfrm>
              <a:off x="168" y="3298"/>
              <a:ext cx="0" cy="11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0" name="AutoShape 20">
              <a:extLst>
                <a:ext uri="{FF2B5EF4-FFF2-40B4-BE49-F238E27FC236}">
                  <a16:creationId xmlns:a16="http://schemas.microsoft.com/office/drawing/2014/main" id="{47511C5E-1988-D341-B208-0FF403E8AACE}"/>
                </a:ext>
              </a:extLst>
            </p:cNvPr>
            <p:cNvCxnSpPr>
              <a:cxnSpLocks noChangeShapeType="1"/>
              <a:stCxn id="16" idx="2"/>
              <a:endCxn id="15" idx="0"/>
            </p:cNvCxnSpPr>
            <p:nvPr/>
          </p:nvCxnSpPr>
          <p:spPr bwMode="auto">
            <a:xfrm>
              <a:off x="600" y="3298"/>
              <a:ext cx="0" cy="11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21" name="Group 21">
              <a:extLst>
                <a:ext uri="{FF2B5EF4-FFF2-40B4-BE49-F238E27FC236}">
                  <a16:creationId xmlns:a16="http://schemas.microsoft.com/office/drawing/2014/main" id="{30A76218-F650-5F4D-92AA-A9D07ABA704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76" y="2640"/>
              <a:ext cx="1104" cy="1714"/>
              <a:chOff x="1152" y="2640"/>
              <a:chExt cx="1104" cy="1714"/>
            </a:xfrm>
          </p:grpSpPr>
          <p:sp>
            <p:nvSpPr>
              <p:cNvPr id="48" name="Text Box 22">
                <a:extLst>
                  <a:ext uri="{FF2B5EF4-FFF2-40B4-BE49-F238E27FC236}">
                    <a16:creationId xmlns:a16="http://schemas.microsoft.com/office/drawing/2014/main" id="{2E1C5A27-B71A-F240-9C46-D91FE0CC759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536" y="2640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e</a:t>
                </a:r>
              </a:p>
            </p:txBody>
          </p:sp>
          <p:sp>
            <p:nvSpPr>
              <p:cNvPr id="49" name="Text Box 23">
                <a:extLst>
                  <a:ext uri="{FF2B5EF4-FFF2-40B4-BE49-F238E27FC236}">
                    <a16:creationId xmlns:a16="http://schemas.microsoft.com/office/drawing/2014/main" id="{D35A5A33-9FD1-1347-9224-5E0B33CA9F8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52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p</a:t>
                </a:r>
              </a:p>
            </p:txBody>
          </p:sp>
          <p:sp>
            <p:nvSpPr>
              <p:cNvPr id="50" name="Text Box 24">
                <a:extLst>
                  <a:ext uri="{FF2B5EF4-FFF2-40B4-BE49-F238E27FC236}">
                    <a16:creationId xmlns:a16="http://schemas.microsoft.com/office/drawing/2014/main" id="{88257077-5511-A64B-8356-9EBBD522A4F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296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h</a:t>
                </a:r>
              </a:p>
            </p:txBody>
          </p:sp>
          <p:sp>
            <p:nvSpPr>
              <p:cNvPr id="51" name="Text Box 25">
                <a:extLst>
                  <a:ext uri="{FF2B5EF4-FFF2-40B4-BE49-F238E27FC236}">
                    <a16:creationId xmlns:a16="http://schemas.microsoft.com/office/drawing/2014/main" id="{58C85FC1-6A62-7D45-BD2C-15D3EEC905D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28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f</a:t>
                </a:r>
              </a:p>
            </p:txBody>
          </p:sp>
          <p:sp>
            <p:nvSpPr>
              <p:cNvPr id="52" name="Text Box 26">
                <a:extLst>
                  <a:ext uri="{FF2B5EF4-FFF2-40B4-BE49-F238E27FC236}">
                    <a16:creationId xmlns:a16="http://schemas.microsoft.com/office/drawing/2014/main" id="{EE23EDC6-6E8A-5D4F-80CC-E51417DA3AE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28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r</a:t>
                </a:r>
              </a:p>
            </p:txBody>
          </p:sp>
          <p:sp>
            <p:nvSpPr>
              <p:cNvPr id="53" name="Text Box 27">
                <a:extLst>
                  <a:ext uri="{FF2B5EF4-FFF2-40B4-BE49-F238E27FC236}">
                    <a16:creationId xmlns:a16="http://schemas.microsoft.com/office/drawing/2014/main" id="{8CC94C34-4348-3A4A-907C-63556669E78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440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54" name="Text Box 28">
                <a:extLst>
                  <a:ext uri="{FF2B5EF4-FFF2-40B4-BE49-F238E27FC236}">
                    <a16:creationId xmlns:a16="http://schemas.microsoft.com/office/drawing/2014/main" id="{F111EA86-2891-AD49-AB34-5EC5FA78A2A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52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55" name="Text Box 29">
                <a:extLst>
                  <a:ext uri="{FF2B5EF4-FFF2-40B4-BE49-F238E27FC236}">
                    <a16:creationId xmlns:a16="http://schemas.microsoft.com/office/drawing/2014/main" id="{285ADC96-583F-CF43-9A27-E5611939495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584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c</a:t>
                </a:r>
              </a:p>
            </p:txBody>
          </p:sp>
          <p:sp>
            <p:nvSpPr>
              <p:cNvPr id="56" name="Text Box 30">
                <a:extLst>
                  <a:ext uri="{FF2B5EF4-FFF2-40B4-BE49-F238E27FC236}">
                    <a16:creationId xmlns:a16="http://schemas.microsoft.com/office/drawing/2014/main" id="{D91D08A3-40BC-9740-8EFA-AE0810AB6A6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76" y="3792"/>
                <a:ext cx="480" cy="2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600" dirty="0"/>
                  <a:t>G</a:t>
                </a:r>
              </a:p>
            </p:txBody>
          </p:sp>
          <p:sp>
            <p:nvSpPr>
              <p:cNvPr id="57" name="Text Box 31">
                <a:extLst>
                  <a:ext uri="{FF2B5EF4-FFF2-40B4-BE49-F238E27FC236}">
                    <a16:creationId xmlns:a16="http://schemas.microsoft.com/office/drawing/2014/main" id="{EDD8040A-1040-4546-9994-99889B87642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584" y="4089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a</a:t>
                </a:r>
              </a:p>
            </p:txBody>
          </p:sp>
          <p:cxnSp>
            <p:nvCxnSpPr>
              <p:cNvPr id="58" name="AutoShape 32">
                <a:extLst>
                  <a:ext uri="{FF2B5EF4-FFF2-40B4-BE49-F238E27FC236}">
                    <a16:creationId xmlns:a16="http://schemas.microsoft.com/office/drawing/2014/main" id="{18C02BC9-8600-9649-B67F-7EFE1F66C078}"/>
                  </a:ext>
                </a:extLst>
              </p:cNvPr>
              <p:cNvCxnSpPr>
                <a:cxnSpLocks noChangeShapeType="1"/>
                <a:stCxn id="48" idx="2"/>
                <a:endCxn id="50" idx="0"/>
              </p:cNvCxnSpPr>
              <p:nvPr/>
            </p:nvCxnSpPr>
            <p:spPr bwMode="auto">
              <a:xfrm flipH="1">
                <a:off x="1416" y="2905"/>
                <a:ext cx="24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59" name="AutoShape 33">
                <a:extLst>
                  <a:ext uri="{FF2B5EF4-FFF2-40B4-BE49-F238E27FC236}">
                    <a16:creationId xmlns:a16="http://schemas.microsoft.com/office/drawing/2014/main" id="{549259A9-FFED-244B-A55B-6CE0943BDAD2}"/>
                  </a:ext>
                </a:extLst>
              </p:cNvPr>
              <p:cNvCxnSpPr>
                <a:cxnSpLocks noChangeShapeType="1"/>
                <a:stCxn id="48" idx="2"/>
                <a:endCxn id="52" idx="0"/>
              </p:cNvCxnSpPr>
              <p:nvPr/>
            </p:nvCxnSpPr>
            <p:spPr bwMode="auto">
              <a:xfrm>
                <a:off x="1656" y="2905"/>
                <a:ext cx="192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60" name="AutoShape 34">
                <a:extLst>
                  <a:ext uri="{FF2B5EF4-FFF2-40B4-BE49-F238E27FC236}">
                    <a16:creationId xmlns:a16="http://schemas.microsoft.com/office/drawing/2014/main" id="{26EBE8FF-0346-7F46-8724-8C80D6FB97D9}"/>
                  </a:ext>
                </a:extLst>
              </p:cNvPr>
              <p:cNvCxnSpPr>
                <a:cxnSpLocks noChangeShapeType="1"/>
                <a:stCxn id="50" idx="2"/>
                <a:endCxn id="49" idx="0"/>
              </p:cNvCxnSpPr>
              <p:nvPr/>
            </p:nvCxnSpPr>
            <p:spPr bwMode="auto">
              <a:xfrm flipH="1">
                <a:off x="1272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61" name="AutoShape 35">
                <a:extLst>
                  <a:ext uri="{FF2B5EF4-FFF2-40B4-BE49-F238E27FC236}">
                    <a16:creationId xmlns:a16="http://schemas.microsoft.com/office/drawing/2014/main" id="{4A1D4FF2-6DD9-CF4D-92FD-E923F1CCDEB8}"/>
                  </a:ext>
                </a:extLst>
              </p:cNvPr>
              <p:cNvCxnSpPr>
                <a:cxnSpLocks noChangeShapeType="1"/>
                <a:stCxn id="50" idx="2"/>
                <a:endCxn id="53" idx="0"/>
              </p:cNvCxnSpPr>
              <p:nvPr/>
            </p:nvCxnSpPr>
            <p:spPr bwMode="auto">
              <a:xfrm>
                <a:off x="1416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62" name="AutoShape 36">
                <a:extLst>
                  <a:ext uri="{FF2B5EF4-FFF2-40B4-BE49-F238E27FC236}">
                    <a16:creationId xmlns:a16="http://schemas.microsoft.com/office/drawing/2014/main" id="{BF91E3C3-A0BA-B349-A917-D74FDAF15576}"/>
                  </a:ext>
                </a:extLst>
              </p:cNvPr>
              <p:cNvCxnSpPr>
                <a:cxnSpLocks noChangeShapeType="1"/>
                <a:stCxn id="52" idx="2"/>
                <a:endCxn id="51" idx="0"/>
              </p:cNvCxnSpPr>
              <p:nvPr/>
            </p:nvCxnSpPr>
            <p:spPr bwMode="auto">
              <a:xfrm>
                <a:off x="1848" y="3289"/>
                <a:ext cx="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63" name="AutoShape 37">
                <a:extLst>
                  <a:ext uri="{FF2B5EF4-FFF2-40B4-BE49-F238E27FC236}">
                    <a16:creationId xmlns:a16="http://schemas.microsoft.com/office/drawing/2014/main" id="{A953EA39-8D1C-914B-9D60-D21108022D86}"/>
                  </a:ext>
                </a:extLst>
              </p:cNvPr>
              <p:cNvCxnSpPr>
                <a:cxnSpLocks noChangeShapeType="1"/>
                <a:stCxn id="49" idx="2"/>
                <a:endCxn id="54" idx="0"/>
              </p:cNvCxnSpPr>
              <p:nvPr/>
            </p:nvCxnSpPr>
            <p:spPr bwMode="auto">
              <a:xfrm>
                <a:off x="1272" y="3673"/>
                <a:ext cx="0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64" name="AutoShape 38">
                <a:extLst>
                  <a:ext uri="{FF2B5EF4-FFF2-40B4-BE49-F238E27FC236}">
                    <a16:creationId xmlns:a16="http://schemas.microsoft.com/office/drawing/2014/main" id="{24E306F6-8428-2F4F-8BD2-409D2FD2FBFA}"/>
                  </a:ext>
                </a:extLst>
              </p:cNvPr>
              <p:cNvCxnSpPr>
                <a:cxnSpLocks noChangeShapeType="1"/>
                <a:stCxn id="51" idx="2"/>
                <a:endCxn id="55" idx="0"/>
              </p:cNvCxnSpPr>
              <p:nvPr/>
            </p:nvCxnSpPr>
            <p:spPr bwMode="auto">
              <a:xfrm flipH="1">
                <a:off x="1704" y="3673"/>
                <a:ext cx="144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65" name="AutoShape 39">
                <a:extLst>
                  <a:ext uri="{FF2B5EF4-FFF2-40B4-BE49-F238E27FC236}">
                    <a16:creationId xmlns:a16="http://schemas.microsoft.com/office/drawing/2014/main" id="{5CD2CFEC-E718-8D40-8DDE-A8D92A1780D8}"/>
                  </a:ext>
                </a:extLst>
              </p:cNvPr>
              <p:cNvCxnSpPr>
                <a:cxnSpLocks noChangeShapeType="1"/>
                <a:stCxn id="51" idx="2"/>
                <a:endCxn id="56" idx="0"/>
              </p:cNvCxnSpPr>
              <p:nvPr/>
            </p:nvCxnSpPr>
            <p:spPr bwMode="auto">
              <a:xfrm>
                <a:off x="1848" y="3673"/>
                <a:ext cx="168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66" name="AutoShape 40">
                <a:extLst>
                  <a:ext uri="{FF2B5EF4-FFF2-40B4-BE49-F238E27FC236}">
                    <a16:creationId xmlns:a16="http://schemas.microsoft.com/office/drawing/2014/main" id="{035880F1-FA46-C741-9220-44DCE0DA12A7}"/>
                  </a:ext>
                </a:extLst>
              </p:cNvPr>
              <p:cNvCxnSpPr>
                <a:cxnSpLocks noChangeShapeType="1"/>
                <a:stCxn id="55" idx="2"/>
                <a:endCxn id="57" idx="0"/>
              </p:cNvCxnSpPr>
              <p:nvPr/>
            </p:nvCxnSpPr>
            <p:spPr bwMode="auto">
              <a:xfrm>
                <a:off x="1704" y="4018"/>
                <a:ext cx="0" cy="71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sp>
          <p:nvSpPr>
            <p:cNvPr id="22" name="Text Box 41">
              <a:extLst>
                <a:ext uri="{FF2B5EF4-FFF2-40B4-BE49-F238E27FC236}">
                  <a16:creationId xmlns:a16="http://schemas.microsoft.com/office/drawing/2014/main" id="{68897681-BF27-AB44-83F1-EEB5DEE2362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64" y="2994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q</a:t>
              </a:r>
            </a:p>
          </p:txBody>
        </p:sp>
        <p:cxnSp>
          <p:nvCxnSpPr>
            <p:cNvPr id="23" name="AutoShape 42">
              <a:extLst>
                <a:ext uri="{FF2B5EF4-FFF2-40B4-BE49-F238E27FC236}">
                  <a16:creationId xmlns:a16="http://schemas.microsoft.com/office/drawing/2014/main" id="{BDF71DC2-B242-F94E-9797-6F43D57F3D2C}"/>
                </a:ext>
              </a:extLst>
            </p:cNvPr>
            <p:cNvCxnSpPr>
              <a:cxnSpLocks noChangeShapeType="1"/>
              <a:stCxn id="14" idx="2"/>
              <a:endCxn id="22" idx="0"/>
            </p:cNvCxnSpPr>
            <p:nvPr/>
          </p:nvCxnSpPr>
          <p:spPr bwMode="auto">
            <a:xfrm>
              <a:off x="3384" y="2905"/>
              <a:ext cx="0" cy="8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24" name="Group 43">
              <a:extLst>
                <a:ext uri="{FF2B5EF4-FFF2-40B4-BE49-F238E27FC236}">
                  <a16:creationId xmlns:a16="http://schemas.microsoft.com/office/drawing/2014/main" id="{A40F145F-F2B8-0F4B-BAFC-EE634C9A95B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24" y="3024"/>
              <a:ext cx="1104" cy="1654"/>
              <a:chOff x="1152" y="2640"/>
              <a:chExt cx="1104" cy="1654"/>
            </a:xfrm>
          </p:grpSpPr>
          <p:sp>
            <p:nvSpPr>
              <p:cNvPr id="29" name="Text Box 44">
                <a:extLst>
                  <a:ext uri="{FF2B5EF4-FFF2-40B4-BE49-F238E27FC236}">
                    <a16:creationId xmlns:a16="http://schemas.microsoft.com/office/drawing/2014/main" id="{4395EC0A-5A2F-574C-9247-29C5E647444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536" y="2640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e</a:t>
                </a:r>
              </a:p>
            </p:txBody>
          </p:sp>
          <p:sp>
            <p:nvSpPr>
              <p:cNvPr id="30" name="Text Box 45">
                <a:extLst>
                  <a:ext uri="{FF2B5EF4-FFF2-40B4-BE49-F238E27FC236}">
                    <a16:creationId xmlns:a16="http://schemas.microsoft.com/office/drawing/2014/main" id="{B2F35063-3172-BE45-8E6F-58A07E16BFF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52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p</a:t>
                </a:r>
              </a:p>
            </p:txBody>
          </p:sp>
          <p:sp>
            <p:nvSpPr>
              <p:cNvPr id="31" name="Text Box 46">
                <a:extLst>
                  <a:ext uri="{FF2B5EF4-FFF2-40B4-BE49-F238E27FC236}">
                    <a16:creationId xmlns:a16="http://schemas.microsoft.com/office/drawing/2014/main" id="{78B9EF6A-7DA9-844B-948B-19233DA506B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296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h</a:t>
                </a:r>
              </a:p>
            </p:txBody>
          </p:sp>
          <p:sp>
            <p:nvSpPr>
              <p:cNvPr id="32" name="Text Box 47">
                <a:extLst>
                  <a:ext uri="{FF2B5EF4-FFF2-40B4-BE49-F238E27FC236}">
                    <a16:creationId xmlns:a16="http://schemas.microsoft.com/office/drawing/2014/main" id="{89A5DD49-05B5-2140-BC8E-540C5875382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28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f</a:t>
                </a:r>
              </a:p>
            </p:txBody>
          </p:sp>
          <p:sp>
            <p:nvSpPr>
              <p:cNvPr id="33" name="Text Box 48">
                <a:extLst>
                  <a:ext uri="{FF2B5EF4-FFF2-40B4-BE49-F238E27FC236}">
                    <a16:creationId xmlns:a16="http://schemas.microsoft.com/office/drawing/2014/main" id="{F0710AF9-A37E-C14C-AC19-77FD449196B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28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r</a:t>
                </a:r>
              </a:p>
            </p:txBody>
          </p:sp>
          <p:sp>
            <p:nvSpPr>
              <p:cNvPr id="34" name="Text Box 49">
                <a:extLst>
                  <a:ext uri="{FF2B5EF4-FFF2-40B4-BE49-F238E27FC236}">
                    <a16:creationId xmlns:a16="http://schemas.microsoft.com/office/drawing/2014/main" id="{E8AB4C34-DC86-054E-9D0B-F28AE8D0AFF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440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35" name="Text Box 50">
                <a:extLst>
                  <a:ext uri="{FF2B5EF4-FFF2-40B4-BE49-F238E27FC236}">
                    <a16:creationId xmlns:a16="http://schemas.microsoft.com/office/drawing/2014/main" id="{0E1945FA-FB38-E249-BDB8-7ECC19828DB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52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36" name="Text Box 51">
                <a:extLst>
                  <a:ext uri="{FF2B5EF4-FFF2-40B4-BE49-F238E27FC236}">
                    <a16:creationId xmlns:a16="http://schemas.microsoft.com/office/drawing/2014/main" id="{F29A9953-CD5B-4540-B6C9-1EF1608F0A3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584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c</a:t>
                </a:r>
              </a:p>
            </p:txBody>
          </p:sp>
          <p:sp>
            <p:nvSpPr>
              <p:cNvPr id="37" name="Text Box 52">
                <a:extLst>
                  <a:ext uri="{FF2B5EF4-FFF2-40B4-BE49-F238E27FC236}">
                    <a16:creationId xmlns:a16="http://schemas.microsoft.com/office/drawing/2014/main" id="{B8810F85-755E-2C4A-A443-443CA95835B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76" y="3792"/>
                <a:ext cx="480" cy="2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600" dirty="0"/>
                  <a:t>G</a:t>
                </a:r>
              </a:p>
            </p:txBody>
          </p:sp>
          <p:sp>
            <p:nvSpPr>
              <p:cNvPr id="38" name="Text Box 53">
                <a:extLst>
                  <a:ext uri="{FF2B5EF4-FFF2-40B4-BE49-F238E27FC236}">
                    <a16:creationId xmlns:a16="http://schemas.microsoft.com/office/drawing/2014/main" id="{64E8AC4B-371E-524F-8FAC-2E177628646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584" y="4029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 dirty="0"/>
                  <a:t>a</a:t>
                </a:r>
              </a:p>
            </p:txBody>
          </p:sp>
          <p:cxnSp>
            <p:nvCxnSpPr>
              <p:cNvPr id="39" name="AutoShape 54">
                <a:extLst>
                  <a:ext uri="{FF2B5EF4-FFF2-40B4-BE49-F238E27FC236}">
                    <a16:creationId xmlns:a16="http://schemas.microsoft.com/office/drawing/2014/main" id="{C1FB4BF7-B5F4-0D44-BD23-70C378A93166}"/>
                  </a:ext>
                </a:extLst>
              </p:cNvPr>
              <p:cNvCxnSpPr>
                <a:cxnSpLocks noChangeShapeType="1"/>
                <a:stCxn id="29" idx="2"/>
                <a:endCxn id="31" idx="0"/>
              </p:cNvCxnSpPr>
              <p:nvPr/>
            </p:nvCxnSpPr>
            <p:spPr bwMode="auto">
              <a:xfrm flipH="1">
                <a:off x="1416" y="2905"/>
                <a:ext cx="24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40" name="AutoShape 55">
                <a:extLst>
                  <a:ext uri="{FF2B5EF4-FFF2-40B4-BE49-F238E27FC236}">
                    <a16:creationId xmlns:a16="http://schemas.microsoft.com/office/drawing/2014/main" id="{03376AA3-0596-9B4C-8ACC-0D685B98D339}"/>
                  </a:ext>
                </a:extLst>
              </p:cNvPr>
              <p:cNvCxnSpPr>
                <a:cxnSpLocks noChangeShapeType="1"/>
                <a:stCxn id="29" idx="2"/>
                <a:endCxn id="33" idx="0"/>
              </p:cNvCxnSpPr>
              <p:nvPr/>
            </p:nvCxnSpPr>
            <p:spPr bwMode="auto">
              <a:xfrm>
                <a:off x="1656" y="2905"/>
                <a:ext cx="192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41" name="AutoShape 56">
                <a:extLst>
                  <a:ext uri="{FF2B5EF4-FFF2-40B4-BE49-F238E27FC236}">
                    <a16:creationId xmlns:a16="http://schemas.microsoft.com/office/drawing/2014/main" id="{10452338-1A08-A249-BE98-E04C7F899765}"/>
                  </a:ext>
                </a:extLst>
              </p:cNvPr>
              <p:cNvCxnSpPr>
                <a:cxnSpLocks noChangeShapeType="1"/>
                <a:stCxn id="31" idx="2"/>
                <a:endCxn id="30" idx="0"/>
              </p:cNvCxnSpPr>
              <p:nvPr/>
            </p:nvCxnSpPr>
            <p:spPr bwMode="auto">
              <a:xfrm flipH="1">
                <a:off x="1272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42" name="AutoShape 57">
                <a:extLst>
                  <a:ext uri="{FF2B5EF4-FFF2-40B4-BE49-F238E27FC236}">
                    <a16:creationId xmlns:a16="http://schemas.microsoft.com/office/drawing/2014/main" id="{C4666D78-D557-604D-A9DE-3D54A15B4B7A}"/>
                  </a:ext>
                </a:extLst>
              </p:cNvPr>
              <p:cNvCxnSpPr>
                <a:cxnSpLocks noChangeShapeType="1"/>
                <a:stCxn id="31" idx="2"/>
                <a:endCxn id="34" idx="0"/>
              </p:cNvCxnSpPr>
              <p:nvPr/>
            </p:nvCxnSpPr>
            <p:spPr bwMode="auto">
              <a:xfrm>
                <a:off x="1416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43" name="AutoShape 58">
                <a:extLst>
                  <a:ext uri="{FF2B5EF4-FFF2-40B4-BE49-F238E27FC236}">
                    <a16:creationId xmlns:a16="http://schemas.microsoft.com/office/drawing/2014/main" id="{FDFB616F-5DCC-BF45-B682-127C7B693D04}"/>
                  </a:ext>
                </a:extLst>
              </p:cNvPr>
              <p:cNvCxnSpPr>
                <a:cxnSpLocks noChangeShapeType="1"/>
                <a:stCxn id="33" idx="2"/>
                <a:endCxn id="32" idx="0"/>
              </p:cNvCxnSpPr>
              <p:nvPr/>
            </p:nvCxnSpPr>
            <p:spPr bwMode="auto">
              <a:xfrm>
                <a:off x="1848" y="3289"/>
                <a:ext cx="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44" name="AutoShape 59">
                <a:extLst>
                  <a:ext uri="{FF2B5EF4-FFF2-40B4-BE49-F238E27FC236}">
                    <a16:creationId xmlns:a16="http://schemas.microsoft.com/office/drawing/2014/main" id="{2D52F077-AB4F-DF4A-A007-3B07DCC184A0}"/>
                  </a:ext>
                </a:extLst>
              </p:cNvPr>
              <p:cNvCxnSpPr>
                <a:cxnSpLocks noChangeShapeType="1"/>
                <a:stCxn id="30" idx="2"/>
                <a:endCxn id="35" idx="0"/>
              </p:cNvCxnSpPr>
              <p:nvPr/>
            </p:nvCxnSpPr>
            <p:spPr bwMode="auto">
              <a:xfrm>
                <a:off x="1272" y="3673"/>
                <a:ext cx="0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45" name="AutoShape 60">
                <a:extLst>
                  <a:ext uri="{FF2B5EF4-FFF2-40B4-BE49-F238E27FC236}">
                    <a16:creationId xmlns:a16="http://schemas.microsoft.com/office/drawing/2014/main" id="{9D860718-9BCD-414A-B8D1-177F0444CF83}"/>
                  </a:ext>
                </a:extLst>
              </p:cNvPr>
              <p:cNvCxnSpPr>
                <a:cxnSpLocks noChangeShapeType="1"/>
                <a:stCxn id="32" idx="2"/>
                <a:endCxn id="36" idx="0"/>
              </p:cNvCxnSpPr>
              <p:nvPr/>
            </p:nvCxnSpPr>
            <p:spPr bwMode="auto">
              <a:xfrm flipH="1">
                <a:off x="1704" y="3673"/>
                <a:ext cx="144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46" name="AutoShape 61">
                <a:extLst>
                  <a:ext uri="{FF2B5EF4-FFF2-40B4-BE49-F238E27FC236}">
                    <a16:creationId xmlns:a16="http://schemas.microsoft.com/office/drawing/2014/main" id="{57801BD1-295F-F54C-BC96-2A670CFF8AA3}"/>
                  </a:ext>
                </a:extLst>
              </p:cNvPr>
              <p:cNvCxnSpPr>
                <a:cxnSpLocks noChangeShapeType="1"/>
                <a:stCxn id="32" idx="2"/>
                <a:endCxn id="37" idx="0"/>
              </p:cNvCxnSpPr>
              <p:nvPr/>
            </p:nvCxnSpPr>
            <p:spPr bwMode="auto">
              <a:xfrm>
                <a:off x="1848" y="3673"/>
                <a:ext cx="168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47" name="AutoShape 62">
                <a:extLst>
                  <a:ext uri="{FF2B5EF4-FFF2-40B4-BE49-F238E27FC236}">
                    <a16:creationId xmlns:a16="http://schemas.microsoft.com/office/drawing/2014/main" id="{5F6F9612-F3FC-8543-8943-796FE4C5F42E}"/>
                  </a:ext>
                </a:extLst>
              </p:cNvPr>
              <p:cNvCxnSpPr>
                <a:cxnSpLocks noChangeShapeType="1"/>
                <a:stCxn id="36" idx="2"/>
                <a:endCxn id="38" idx="0"/>
              </p:cNvCxnSpPr>
              <p:nvPr/>
            </p:nvCxnSpPr>
            <p:spPr bwMode="auto">
              <a:xfrm>
                <a:off x="1704" y="4018"/>
                <a:ext cx="0" cy="11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cxnSp>
          <p:nvCxnSpPr>
            <p:cNvPr id="25" name="AutoShape 63">
              <a:extLst>
                <a:ext uri="{FF2B5EF4-FFF2-40B4-BE49-F238E27FC236}">
                  <a16:creationId xmlns:a16="http://schemas.microsoft.com/office/drawing/2014/main" id="{F7742C22-835F-504B-ADC2-495C0A87B5DA}"/>
                </a:ext>
              </a:extLst>
            </p:cNvPr>
            <p:cNvCxnSpPr>
              <a:cxnSpLocks noChangeShapeType="1"/>
              <a:stCxn id="13" idx="2"/>
              <a:endCxn id="29" idx="0"/>
            </p:cNvCxnSpPr>
            <p:nvPr/>
          </p:nvCxnSpPr>
          <p:spPr bwMode="auto">
            <a:xfrm>
              <a:off x="504" y="2953"/>
              <a:ext cx="624" cy="7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6" name="AutoShape 64">
              <a:extLst>
                <a:ext uri="{FF2B5EF4-FFF2-40B4-BE49-F238E27FC236}">
                  <a16:creationId xmlns:a16="http://schemas.microsoft.com/office/drawing/2014/main" id="{6CC72F01-6D5B-F543-BAC1-0668315C6460}"/>
                </a:ext>
              </a:extLst>
            </p:cNvPr>
            <p:cNvCxnSpPr>
              <a:cxnSpLocks noChangeShapeType="1"/>
              <a:stCxn id="10" idx="2"/>
              <a:endCxn id="13" idx="0"/>
            </p:cNvCxnSpPr>
            <p:nvPr/>
          </p:nvCxnSpPr>
          <p:spPr bwMode="auto">
            <a:xfrm flipH="1">
              <a:off x="504" y="2575"/>
              <a:ext cx="1536" cy="11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7" name="AutoShape 65">
              <a:extLst>
                <a:ext uri="{FF2B5EF4-FFF2-40B4-BE49-F238E27FC236}">
                  <a16:creationId xmlns:a16="http://schemas.microsoft.com/office/drawing/2014/main" id="{21CC8F19-C082-FB4F-9045-E12F3623B4C5}"/>
                </a:ext>
              </a:extLst>
            </p:cNvPr>
            <p:cNvCxnSpPr>
              <a:cxnSpLocks noChangeShapeType="1"/>
              <a:stCxn id="10" idx="2"/>
              <a:endCxn id="48" idx="0"/>
            </p:cNvCxnSpPr>
            <p:nvPr/>
          </p:nvCxnSpPr>
          <p:spPr bwMode="auto">
            <a:xfrm>
              <a:off x="2040" y="2575"/>
              <a:ext cx="240" cy="6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8" name="AutoShape 66">
              <a:extLst>
                <a:ext uri="{FF2B5EF4-FFF2-40B4-BE49-F238E27FC236}">
                  <a16:creationId xmlns:a16="http://schemas.microsoft.com/office/drawing/2014/main" id="{9C4AB0E8-021B-D84E-9168-550798BC5743}"/>
                </a:ext>
              </a:extLst>
            </p:cNvPr>
            <p:cNvCxnSpPr>
              <a:cxnSpLocks noChangeShapeType="1"/>
              <a:stCxn id="10" idx="2"/>
              <a:endCxn id="14" idx="0"/>
            </p:cNvCxnSpPr>
            <p:nvPr/>
          </p:nvCxnSpPr>
          <p:spPr bwMode="auto">
            <a:xfrm>
              <a:off x="2040" y="2575"/>
              <a:ext cx="1344" cy="6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</p:grpSp>
      <p:sp>
        <p:nvSpPr>
          <p:cNvPr id="67" name="Line 67">
            <a:extLst>
              <a:ext uri="{FF2B5EF4-FFF2-40B4-BE49-F238E27FC236}">
                <a16:creationId xmlns:a16="http://schemas.microsoft.com/office/drawing/2014/main" id="{4F51CB1E-4824-9646-926C-B98E250C8B70}"/>
              </a:ext>
            </a:extLst>
          </p:cNvPr>
          <p:cNvSpPr>
            <a:spLocks noChangeShapeType="1"/>
          </p:cNvSpPr>
          <p:nvPr/>
        </p:nvSpPr>
        <p:spPr bwMode="auto">
          <a:xfrm>
            <a:off x="3" y="3443511"/>
            <a:ext cx="12191999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68" name="Oval 68">
            <a:extLst>
              <a:ext uri="{FF2B5EF4-FFF2-40B4-BE49-F238E27FC236}">
                <a16:creationId xmlns:a16="http://schemas.microsoft.com/office/drawing/2014/main" id="{66954D3F-E2F9-8643-B9CB-B7A9E95237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3639" y="3592737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69" name="Oval 69">
            <a:extLst>
              <a:ext uri="{FF2B5EF4-FFF2-40B4-BE49-F238E27FC236}">
                <a16:creationId xmlns:a16="http://schemas.microsoft.com/office/drawing/2014/main" id="{BFAFCDC7-FA4A-A14B-B50B-81725A0A86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5230" y="3594322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0" name="Oval 70">
            <a:extLst>
              <a:ext uri="{FF2B5EF4-FFF2-40B4-BE49-F238E27FC236}">
                <a16:creationId xmlns:a16="http://schemas.microsoft.com/office/drawing/2014/main" id="{7781D034-25F6-9743-ACBA-F465235F95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33815" y="4088037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1" name="Oval 71">
            <a:extLst>
              <a:ext uri="{FF2B5EF4-FFF2-40B4-BE49-F238E27FC236}">
                <a16:creationId xmlns:a16="http://schemas.microsoft.com/office/drawing/2014/main" id="{4AC32A2B-DF70-2241-A1B8-62E9C89205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27815" y="4021362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2" name="Oval 72">
            <a:extLst>
              <a:ext uri="{FF2B5EF4-FFF2-40B4-BE49-F238E27FC236}">
                <a16:creationId xmlns:a16="http://schemas.microsoft.com/office/drawing/2014/main" id="{3D97A7AB-31D4-7742-B144-9370F24D44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72480" y="4037237"/>
            <a:ext cx="290513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3" name="Text Box 73">
            <a:extLst>
              <a:ext uri="{FF2B5EF4-FFF2-40B4-BE49-F238E27FC236}">
                <a16:creationId xmlns:a16="http://schemas.microsoft.com/office/drawing/2014/main" id="{5C1D044E-6312-8343-9496-BB4540BC0A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9923" y="1612286"/>
            <a:ext cx="2928937" cy="13388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 dirty="0"/>
              <a:t>Strategy: expand a cheapest node first:</a:t>
            </a:r>
          </a:p>
          <a:p>
            <a:pPr>
              <a:spcBef>
                <a:spcPct val="50000"/>
              </a:spcBef>
            </a:pPr>
            <a:r>
              <a:rPr lang="en-US" i="1" dirty="0"/>
              <a:t>Fringe is a priority queue (priority: cumulative cost)</a:t>
            </a:r>
          </a:p>
        </p:txBody>
      </p:sp>
      <p:grpSp>
        <p:nvGrpSpPr>
          <p:cNvPr id="74" name="Group 74">
            <a:extLst>
              <a:ext uri="{FF2B5EF4-FFF2-40B4-BE49-F238E27FC236}">
                <a16:creationId xmlns:a16="http://schemas.microsoft.com/office/drawing/2014/main" id="{1F5F660B-C674-3C47-B9F0-872F209DE7EF}"/>
              </a:ext>
            </a:extLst>
          </p:cNvPr>
          <p:cNvGrpSpPr>
            <a:grpSpLocks/>
          </p:cNvGrpSpPr>
          <p:nvPr/>
        </p:nvGrpSpPr>
        <p:grpSpPr bwMode="auto">
          <a:xfrm>
            <a:off x="4572001" y="1436912"/>
            <a:ext cx="3205163" cy="1768475"/>
            <a:chOff x="816" y="1056"/>
            <a:chExt cx="4176" cy="2304"/>
          </a:xfrm>
        </p:grpSpPr>
        <p:grpSp>
          <p:nvGrpSpPr>
            <p:cNvPr id="75" name="Group 75">
              <a:extLst>
                <a:ext uri="{FF2B5EF4-FFF2-40B4-BE49-F238E27FC236}">
                  <a16:creationId xmlns:a16="http://schemas.microsoft.com/office/drawing/2014/main" id="{9D5A9AE4-EC26-EC43-97EA-614F3C3DEBD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16" y="1056"/>
              <a:ext cx="4176" cy="2304"/>
              <a:chOff x="336" y="576"/>
              <a:chExt cx="4848" cy="2784"/>
            </a:xfrm>
          </p:grpSpPr>
          <p:sp>
            <p:nvSpPr>
              <p:cNvPr id="77" name="AutoShape 76">
                <a:extLst>
                  <a:ext uri="{FF2B5EF4-FFF2-40B4-BE49-F238E27FC236}">
                    <a16:creationId xmlns:a16="http://schemas.microsoft.com/office/drawing/2014/main" id="{38AE51AB-63D1-4446-AA46-96507FCF37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6" y="2208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S</a:t>
                </a:r>
              </a:p>
            </p:txBody>
          </p:sp>
          <p:sp>
            <p:nvSpPr>
              <p:cNvPr id="78" name="AutoShape 77">
                <a:extLst>
                  <a:ext uri="{FF2B5EF4-FFF2-40B4-BE49-F238E27FC236}">
                    <a16:creationId xmlns:a16="http://schemas.microsoft.com/office/drawing/2014/main" id="{EF2270BB-912C-F848-B868-61A5A382F6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04" y="57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G</a:t>
                </a:r>
              </a:p>
            </p:txBody>
          </p:sp>
          <p:sp>
            <p:nvSpPr>
              <p:cNvPr id="79" name="AutoShape 78">
                <a:extLst>
                  <a:ext uri="{FF2B5EF4-FFF2-40B4-BE49-F238E27FC236}">
                    <a16:creationId xmlns:a16="http://schemas.microsoft.com/office/drawing/2014/main" id="{19C44D1B-A929-6741-AAE3-2DAB31DF08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28" y="177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d</a:t>
                </a:r>
              </a:p>
            </p:txBody>
          </p:sp>
          <p:sp>
            <p:nvSpPr>
              <p:cNvPr id="80" name="AutoShape 79">
                <a:extLst>
                  <a:ext uri="{FF2B5EF4-FFF2-40B4-BE49-F238E27FC236}">
                    <a16:creationId xmlns:a16="http://schemas.microsoft.com/office/drawing/2014/main" id="{8199E1D7-D27C-3A45-94A1-E8C390251E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05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b</a:t>
                </a:r>
              </a:p>
            </p:txBody>
          </p:sp>
          <p:sp>
            <p:nvSpPr>
              <p:cNvPr id="81" name="AutoShape 80">
                <a:extLst>
                  <a:ext uri="{FF2B5EF4-FFF2-40B4-BE49-F238E27FC236}">
                    <a16:creationId xmlns:a16="http://schemas.microsoft.com/office/drawing/2014/main" id="{FD92FB35-C874-3345-9747-CF827E8406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00" y="273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p</a:t>
                </a:r>
              </a:p>
            </p:txBody>
          </p:sp>
          <p:sp>
            <p:nvSpPr>
              <p:cNvPr id="82" name="AutoShape 81">
                <a:extLst>
                  <a:ext uri="{FF2B5EF4-FFF2-40B4-BE49-F238E27FC236}">
                    <a16:creationId xmlns:a16="http://schemas.microsoft.com/office/drawing/2014/main" id="{751C1D5A-86FA-044A-9AC9-D12FCCEA02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52" y="2880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q</a:t>
                </a:r>
              </a:p>
            </p:txBody>
          </p:sp>
          <p:sp>
            <p:nvSpPr>
              <p:cNvPr id="83" name="AutoShape 82">
                <a:extLst>
                  <a:ext uri="{FF2B5EF4-FFF2-40B4-BE49-F238E27FC236}">
                    <a16:creationId xmlns:a16="http://schemas.microsoft.com/office/drawing/2014/main" id="{66F23CFA-8D12-5643-B343-C2A8224EEF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0" y="1008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c</a:t>
                </a:r>
              </a:p>
            </p:txBody>
          </p:sp>
          <p:sp>
            <p:nvSpPr>
              <p:cNvPr id="84" name="AutoShape 83">
                <a:extLst>
                  <a:ext uri="{FF2B5EF4-FFF2-40B4-BE49-F238E27FC236}">
                    <a16:creationId xmlns:a16="http://schemas.microsoft.com/office/drawing/2014/main" id="{A2F0E1B7-0D56-974C-B56B-AA88328F72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52" y="1584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e</a:t>
                </a:r>
              </a:p>
            </p:txBody>
          </p:sp>
          <p:sp>
            <p:nvSpPr>
              <p:cNvPr id="85" name="AutoShape 84">
                <a:extLst>
                  <a:ext uri="{FF2B5EF4-FFF2-40B4-BE49-F238E27FC236}">
                    <a16:creationId xmlns:a16="http://schemas.microsoft.com/office/drawing/2014/main" id="{96B33D08-E79C-744B-8C07-8CA6B10094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8" y="225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h</a:t>
                </a:r>
              </a:p>
            </p:txBody>
          </p:sp>
          <p:sp>
            <p:nvSpPr>
              <p:cNvPr id="86" name="AutoShape 85">
                <a:extLst>
                  <a:ext uri="{FF2B5EF4-FFF2-40B4-BE49-F238E27FC236}">
                    <a16:creationId xmlns:a16="http://schemas.microsoft.com/office/drawing/2014/main" id="{337B82E4-367D-3B47-AC5E-03B173E296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4" y="624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a</a:t>
                </a:r>
              </a:p>
            </p:txBody>
          </p:sp>
          <p:sp>
            <p:nvSpPr>
              <p:cNvPr id="87" name="AutoShape 86">
                <a:extLst>
                  <a:ext uri="{FF2B5EF4-FFF2-40B4-BE49-F238E27FC236}">
                    <a16:creationId xmlns:a16="http://schemas.microsoft.com/office/drawing/2014/main" id="{C13AB69E-11D0-4A45-8AE0-4E1EF6556E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60" y="1872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f</a:t>
                </a:r>
              </a:p>
            </p:txBody>
          </p:sp>
          <p:sp>
            <p:nvSpPr>
              <p:cNvPr id="88" name="AutoShape 87">
                <a:extLst>
                  <a:ext uri="{FF2B5EF4-FFF2-40B4-BE49-F238E27FC236}">
                    <a16:creationId xmlns:a16="http://schemas.microsoft.com/office/drawing/2014/main" id="{5D3AF5F7-858E-EE43-9B0D-AA4BA9F240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68" y="273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r</a:t>
                </a:r>
              </a:p>
            </p:txBody>
          </p:sp>
          <p:cxnSp>
            <p:nvCxnSpPr>
              <p:cNvPr id="89" name="AutoShape 88">
                <a:extLst>
                  <a:ext uri="{FF2B5EF4-FFF2-40B4-BE49-F238E27FC236}">
                    <a16:creationId xmlns:a16="http://schemas.microsoft.com/office/drawing/2014/main" id="{448A9B47-78D1-CE47-866A-19CEADBC6CB0}"/>
                  </a:ext>
                </a:extLst>
              </p:cNvPr>
              <p:cNvCxnSpPr>
                <a:cxnSpLocks noChangeShapeType="1"/>
                <a:stCxn id="77" idx="5"/>
                <a:endCxn id="81" idx="2"/>
              </p:cNvCxnSpPr>
              <p:nvPr/>
            </p:nvCxnSpPr>
            <p:spPr bwMode="auto">
              <a:xfrm>
                <a:off x="746" y="2618"/>
                <a:ext cx="454" cy="35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90" name="AutoShape 89">
                <a:extLst>
                  <a:ext uri="{FF2B5EF4-FFF2-40B4-BE49-F238E27FC236}">
                    <a16:creationId xmlns:a16="http://schemas.microsoft.com/office/drawing/2014/main" id="{13877558-286A-E041-9CAE-EE2DB49D248D}"/>
                  </a:ext>
                </a:extLst>
              </p:cNvPr>
              <p:cNvCxnSpPr>
                <a:cxnSpLocks noChangeShapeType="1"/>
                <a:stCxn id="81" idx="5"/>
                <a:endCxn id="82" idx="2"/>
              </p:cNvCxnSpPr>
              <p:nvPr/>
            </p:nvCxnSpPr>
            <p:spPr bwMode="auto">
              <a:xfrm flipV="1">
                <a:off x="1610" y="3120"/>
                <a:ext cx="742" cy="2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91" name="AutoShape 90">
                <a:extLst>
                  <a:ext uri="{FF2B5EF4-FFF2-40B4-BE49-F238E27FC236}">
                    <a16:creationId xmlns:a16="http://schemas.microsoft.com/office/drawing/2014/main" id="{7B988448-A511-224A-9A60-86F2AF376489}"/>
                  </a:ext>
                </a:extLst>
              </p:cNvPr>
              <p:cNvCxnSpPr>
                <a:cxnSpLocks noChangeShapeType="1"/>
                <a:stCxn id="85" idx="3"/>
                <a:endCxn id="82" idx="7"/>
              </p:cNvCxnSpPr>
              <p:nvPr/>
            </p:nvCxnSpPr>
            <p:spPr bwMode="auto">
              <a:xfrm flipH="1">
                <a:off x="2762" y="2666"/>
                <a:ext cx="476" cy="2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92" name="AutoShape 91">
                <a:extLst>
                  <a:ext uri="{FF2B5EF4-FFF2-40B4-BE49-F238E27FC236}">
                    <a16:creationId xmlns:a16="http://schemas.microsoft.com/office/drawing/2014/main" id="{109130ED-C9BB-234C-A789-CA5145E97E0F}"/>
                  </a:ext>
                </a:extLst>
              </p:cNvPr>
              <p:cNvCxnSpPr>
                <a:cxnSpLocks noChangeShapeType="1"/>
                <a:stCxn id="85" idx="2"/>
                <a:endCxn id="81" idx="6"/>
              </p:cNvCxnSpPr>
              <p:nvPr/>
            </p:nvCxnSpPr>
            <p:spPr bwMode="auto">
              <a:xfrm flipH="1">
                <a:off x="1680" y="2496"/>
                <a:ext cx="1488" cy="4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93" name="AutoShape 92">
                <a:extLst>
                  <a:ext uri="{FF2B5EF4-FFF2-40B4-BE49-F238E27FC236}">
                    <a16:creationId xmlns:a16="http://schemas.microsoft.com/office/drawing/2014/main" id="{35C08047-B9D0-A34A-991D-B9184CB2F25E}"/>
                  </a:ext>
                </a:extLst>
              </p:cNvPr>
              <p:cNvCxnSpPr>
                <a:cxnSpLocks noChangeShapeType="1"/>
                <a:stCxn id="84" idx="4"/>
                <a:endCxn id="85" idx="7"/>
              </p:cNvCxnSpPr>
              <p:nvPr/>
            </p:nvCxnSpPr>
            <p:spPr bwMode="auto">
              <a:xfrm flipH="1">
                <a:off x="3578" y="2064"/>
                <a:ext cx="214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94" name="AutoShape 93">
                <a:extLst>
                  <a:ext uri="{FF2B5EF4-FFF2-40B4-BE49-F238E27FC236}">
                    <a16:creationId xmlns:a16="http://schemas.microsoft.com/office/drawing/2014/main" id="{8EF915A1-1B3A-6F4F-87D9-0AE94495A6FA}"/>
                  </a:ext>
                </a:extLst>
              </p:cNvPr>
              <p:cNvCxnSpPr>
                <a:cxnSpLocks noChangeShapeType="1"/>
                <a:stCxn id="84" idx="5"/>
                <a:endCxn id="88" idx="1"/>
              </p:cNvCxnSpPr>
              <p:nvPr/>
            </p:nvCxnSpPr>
            <p:spPr bwMode="auto">
              <a:xfrm>
                <a:off x="3962" y="1994"/>
                <a:ext cx="476" cy="81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95" name="AutoShape 94">
                <a:extLst>
                  <a:ext uri="{FF2B5EF4-FFF2-40B4-BE49-F238E27FC236}">
                    <a16:creationId xmlns:a16="http://schemas.microsoft.com/office/drawing/2014/main" id="{F0BC7ADC-CA6E-054F-8AB1-BBCAA2E13CF9}"/>
                  </a:ext>
                </a:extLst>
              </p:cNvPr>
              <p:cNvCxnSpPr>
                <a:cxnSpLocks noChangeShapeType="1"/>
                <a:stCxn id="88" idx="0"/>
                <a:endCxn id="87" idx="4"/>
              </p:cNvCxnSpPr>
              <p:nvPr/>
            </p:nvCxnSpPr>
            <p:spPr bwMode="auto">
              <a:xfrm flipV="1">
                <a:off x="4608" y="2352"/>
                <a:ext cx="192" cy="3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96" name="AutoShape 95">
                <a:extLst>
                  <a:ext uri="{FF2B5EF4-FFF2-40B4-BE49-F238E27FC236}">
                    <a16:creationId xmlns:a16="http://schemas.microsoft.com/office/drawing/2014/main" id="{115FD1B3-BDA7-D346-99EA-59DAC4DC9DAE}"/>
                  </a:ext>
                </a:extLst>
              </p:cNvPr>
              <p:cNvCxnSpPr>
                <a:cxnSpLocks noChangeShapeType="1"/>
                <a:stCxn id="87" idx="0"/>
                <a:endCxn id="78" idx="4"/>
              </p:cNvCxnSpPr>
              <p:nvPr/>
            </p:nvCxnSpPr>
            <p:spPr bwMode="auto">
              <a:xfrm flipV="1">
                <a:off x="4800" y="1056"/>
                <a:ext cx="144" cy="81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97" name="AutoShape 96">
                <a:extLst>
                  <a:ext uri="{FF2B5EF4-FFF2-40B4-BE49-F238E27FC236}">
                    <a16:creationId xmlns:a16="http://schemas.microsoft.com/office/drawing/2014/main" id="{0832F1A9-C173-C24F-960E-32866503350F}"/>
                  </a:ext>
                </a:extLst>
              </p:cNvPr>
              <p:cNvCxnSpPr>
                <a:cxnSpLocks noChangeShapeType="1"/>
                <a:stCxn id="77" idx="7"/>
              </p:cNvCxnSpPr>
              <p:nvPr/>
            </p:nvCxnSpPr>
            <p:spPr bwMode="auto">
              <a:xfrm flipV="1">
                <a:off x="746" y="2016"/>
                <a:ext cx="982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98" name="AutoShape 97">
                <a:extLst>
                  <a:ext uri="{FF2B5EF4-FFF2-40B4-BE49-F238E27FC236}">
                    <a16:creationId xmlns:a16="http://schemas.microsoft.com/office/drawing/2014/main" id="{C1A07DEA-AFC4-694B-BB34-6E7BA3FBEB5B}"/>
                  </a:ext>
                </a:extLst>
              </p:cNvPr>
              <p:cNvCxnSpPr>
                <a:cxnSpLocks noChangeShapeType="1"/>
                <a:stCxn id="79" idx="1"/>
                <a:endCxn id="80" idx="5"/>
              </p:cNvCxnSpPr>
              <p:nvPr/>
            </p:nvCxnSpPr>
            <p:spPr bwMode="auto">
              <a:xfrm flipH="1" flipV="1">
                <a:off x="1130" y="1466"/>
                <a:ext cx="668" cy="3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99" name="AutoShape 98">
                <a:extLst>
                  <a:ext uri="{FF2B5EF4-FFF2-40B4-BE49-F238E27FC236}">
                    <a16:creationId xmlns:a16="http://schemas.microsoft.com/office/drawing/2014/main" id="{3ACC2048-7109-D448-98CE-B510CD6C42FB}"/>
                  </a:ext>
                </a:extLst>
              </p:cNvPr>
              <p:cNvCxnSpPr>
                <a:cxnSpLocks noChangeShapeType="1"/>
                <a:endCxn id="86" idx="2"/>
              </p:cNvCxnSpPr>
              <p:nvPr/>
            </p:nvCxnSpPr>
            <p:spPr bwMode="auto">
              <a:xfrm flipV="1">
                <a:off x="1152" y="864"/>
                <a:ext cx="432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00" name="AutoShape 99">
                <a:extLst>
                  <a:ext uri="{FF2B5EF4-FFF2-40B4-BE49-F238E27FC236}">
                    <a16:creationId xmlns:a16="http://schemas.microsoft.com/office/drawing/2014/main" id="{36B7C4B4-F919-4B45-B084-F564C8187EEF}"/>
                  </a:ext>
                </a:extLst>
              </p:cNvPr>
              <p:cNvCxnSpPr>
                <a:cxnSpLocks noChangeShapeType="1"/>
                <a:stCxn id="83" idx="2"/>
                <a:endCxn id="86" idx="6"/>
              </p:cNvCxnSpPr>
              <p:nvPr/>
            </p:nvCxnSpPr>
            <p:spPr bwMode="auto">
              <a:xfrm flipH="1" flipV="1">
                <a:off x="2064" y="864"/>
                <a:ext cx="816" cy="3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01" name="AutoShape 100">
                <a:extLst>
                  <a:ext uri="{FF2B5EF4-FFF2-40B4-BE49-F238E27FC236}">
                    <a16:creationId xmlns:a16="http://schemas.microsoft.com/office/drawing/2014/main" id="{D1F00B0A-E3BA-CD45-9735-6EA0B9F59613}"/>
                  </a:ext>
                </a:extLst>
              </p:cNvPr>
              <p:cNvCxnSpPr>
                <a:cxnSpLocks noChangeShapeType="1"/>
                <a:stCxn id="79" idx="7"/>
                <a:endCxn id="83" idx="3"/>
              </p:cNvCxnSpPr>
              <p:nvPr/>
            </p:nvCxnSpPr>
            <p:spPr bwMode="auto">
              <a:xfrm flipV="1">
                <a:off x="2138" y="1418"/>
                <a:ext cx="812" cy="42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02" name="AutoShape 101">
                <a:extLst>
                  <a:ext uri="{FF2B5EF4-FFF2-40B4-BE49-F238E27FC236}">
                    <a16:creationId xmlns:a16="http://schemas.microsoft.com/office/drawing/2014/main" id="{6AB99653-8FF0-3E40-8C03-126DBFCEEADF}"/>
                  </a:ext>
                </a:extLst>
              </p:cNvPr>
              <p:cNvCxnSpPr>
                <a:cxnSpLocks noChangeShapeType="1"/>
                <a:stCxn id="79" idx="6"/>
                <a:endCxn id="84" idx="2"/>
              </p:cNvCxnSpPr>
              <p:nvPr/>
            </p:nvCxnSpPr>
            <p:spPr bwMode="auto">
              <a:xfrm flipV="1">
                <a:off x="2208" y="1824"/>
                <a:ext cx="1344" cy="19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03" name="AutoShape 102">
                <a:extLst>
                  <a:ext uri="{FF2B5EF4-FFF2-40B4-BE49-F238E27FC236}">
                    <a16:creationId xmlns:a16="http://schemas.microsoft.com/office/drawing/2014/main" id="{A5AC1492-FE94-2F4B-88CB-FA68E32B8DCA}"/>
                  </a:ext>
                </a:extLst>
              </p:cNvPr>
              <p:cNvCxnSpPr>
                <a:cxnSpLocks noChangeShapeType="1"/>
                <a:stCxn id="87" idx="1"/>
                <a:endCxn id="83" idx="6"/>
              </p:cNvCxnSpPr>
              <p:nvPr/>
            </p:nvCxnSpPr>
            <p:spPr bwMode="auto">
              <a:xfrm rot="5400000" flipH="1">
                <a:off x="3648" y="960"/>
                <a:ext cx="694" cy="1270"/>
              </a:xfrm>
              <a:prstGeom prst="curvedConnector2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04" name="AutoShape 103">
                <a:extLst>
                  <a:ext uri="{FF2B5EF4-FFF2-40B4-BE49-F238E27FC236}">
                    <a16:creationId xmlns:a16="http://schemas.microsoft.com/office/drawing/2014/main" id="{533DC5C7-13EA-EC4F-BB85-684880657BD9}"/>
                  </a:ext>
                </a:extLst>
              </p:cNvPr>
              <p:cNvCxnSpPr>
                <a:cxnSpLocks noChangeShapeType="1"/>
                <a:stCxn id="77" idx="6"/>
                <a:endCxn id="84" idx="3"/>
              </p:cNvCxnSpPr>
              <p:nvPr/>
            </p:nvCxnSpPr>
            <p:spPr bwMode="auto">
              <a:xfrm flipV="1">
                <a:off x="816" y="1994"/>
                <a:ext cx="2806" cy="454"/>
              </a:xfrm>
              <a:prstGeom prst="curvedConnector2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</p:grpSp>
        <p:cxnSp>
          <p:nvCxnSpPr>
            <p:cNvPr id="76" name="AutoShape 104">
              <a:extLst>
                <a:ext uri="{FF2B5EF4-FFF2-40B4-BE49-F238E27FC236}">
                  <a16:creationId xmlns:a16="http://schemas.microsoft.com/office/drawing/2014/main" id="{38384ADC-4080-884C-B5FE-646C3192D817}"/>
                </a:ext>
              </a:extLst>
            </p:cNvPr>
            <p:cNvCxnSpPr>
              <a:cxnSpLocks noChangeShapeType="1"/>
              <a:stCxn id="82" idx="6"/>
              <a:endCxn id="88" idx="2"/>
            </p:cNvCxnSpPr>
            <p:nvPr/>
          </p:nvCxnSpPr>
          <p:spPr bwMode="auto">
            <a:xfrm flipV="1">
              <a:off x="2966" y="3043"/>
              <a:ext cx="1323" cy="119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</p:spPr>
        </p:cxnSp>
      </p:grpSp>
      <p:sp>
        <p:nvSpPr>
          <p:cNvPr id="105" name="Text Box 105">
            <a:extLst>
              <a:ext uri="{FF2B5EF4-FFF2-40B4-BE49-F238E27FC236}">
                <a16:creationId xmlns:a16="http://schemas.microsoft.com/office/drawing/2014/main" id="{7F0414C5-99D4-824F-A352-332D121CC4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67201" y="4035649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3</a:t>
            </a:r>
          </a:p>
        </p:txBody>
      </p:sp>
      <p:sp>
        <p:nvSpPr>
          <p:cNvPr id="106" name="Text Box 106">
            <a:extLst>
              <a:ext uri="{FF2B5EF4-FFF2-40B4-BE49-F238E27FC236}">
                <a16:creationId xmlns:a16="http://schemas.microsoft.com/office/drawing/2014/main" id="{1A4DD2B6-47DE-6F4C-8177-36E0CE6C99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24689" y="3965798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9</a:t>
            </a:r>
          </a:p>
        </p:txBody>
      </p:sp>
      <p:sp>
        <p:nvSpPr>
          <p:cNvPr id="107" name="Text Box 107">
            <a:extLst>
              <a:ext uri="{FF2B5EF4-FFF2-40B4-BE49-F238E27FC236}">
                <a16:creationId xmlns:a16="http://schemas.microsoft.com/office/drawing/2014/main" id="{3F4AE734-FBDB-0646-86A9-43F19245FD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34429" y="3962625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</a:t>
            </a:r>
          </a:p>
        </p:txBody>
      </p:sp>
      <p:sp>
        <p:nvSpPr>
          <p:cNvPr id="108" name="Oval 108">
            <a:extLst>
              <a:ext uri="{FF2B5EF4-FFF2-40B4-BE49-F238E27FC236}">
                <a16:creationId xmlns:a16="http://schemas.microsoft.com/office/drawing/2014/main" id="{9DFFB1F4-BABF-7C44-AA51-8CE97CB8F7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70888" y="4035646"/>
            <a:ext cx="290512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109" name="Oval 109">
            <a:extLst>
              <a:ext uri="{FF2B5EF4-FFF2-40B4-BE49-F238E27FC236}">
                <a16:creationId xmlns:a16="http://schemas.microsoft.com/office/drawing/2014/main" id="{0B15A451-70BD-3246-B733-90ABAF9E62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8356" y="4548413"/>
            <a:ext cx="290513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110" name="Text Box 110">
            <a:extLst>
              <a:ext uri="{FF2B5EF4-FFF2-40B4-BE49-F238E27FC236}">
                <a16:creationId xmlns:a16="http://schemas.microsoft.com/office/drawing/2014/main" id="{1295B2F2-EFF3-4E48-9232-6AE5426C60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59829" y="4470625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16</a:t>
            </a:r>
          </a:p>
        </p:txBody>
      </p:sp>
      <p:sp>
        <p:nvSpPr>
          <p:cNvPr id="111" name="Oval 111">
            <a:extLst>
              <a:ext uri="{FF2B5EF4-FFF2-40B4-BE49-F238E27FC236}">
                <a16:creationId xmlns:a16="http://schemas.microsoft.com/office/drawing/2014/main" id="{C2F79974-BC7B-D644-B0BF-A34BC99AB4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76606" y="4565872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112" name="Oval 112">
            <a:extLst>
              <a:ext uri="{FF2B5EF4-FFF2-40B4-BE49-F238E27FC236}">
                <a16:creationId xmlns:a16="http://schemas.microsoft.com/office/drawing/2014/main" id="{ADF9A392-31F2-E544-A5A7-A9D63A3D03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0815" y="4564289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113" name="Oval 113">
            <a:extLst>
              <a:ext uri="{FF2B5EF4-FFF2-40B4-BE49-F238E27FC236}">
                <a16:creationId xmlns:a16="http://schemas.microsoft.com/office/drawing/2014/main" id="{D20E0F06-81F4-A843-A261-4C5E283ECC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89488" y="4556346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114" name="Text Box 114">
            <a:extLst>
              <a:ext uri="{FF2B5EF4-FFF2-40B4-BE49-F238E27FC236}">
                <a16:creationId xmlns:a16="http://schemas.microsoft.com/office/drawing/2014/main" id="{1FC957C0-FF95-E449-877C-F57E5D53FB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65529" y="4521425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4</a:t>
            </a:r>
          </a:p>
        </p:txBody>
      </p:sp>
      <p:sp>
        <p:nvSpPr>
          <p:cNvPr id="115" name="Text Box 115">
            <a:extLst>
              <a:ext uri="{FF2B5EF4-FFF2-40B4-BE49-F238E27FC236}">
                <a16:creationId xmlns:a16="http://schemas.microsoft.com/office/drawing/2014/main" id="{959D81CC-FFDE-6A44-AC6B-1422E147F1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54489" y="4673825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11</a:t>
            </a:r>
          </a:p>
        </p:txBody>
      </p:sp>
      <p:sp>
        <p:nvSpPr>
          <p:cNvPr id="116" name="Text Box 116">
            <a:extLst>
              <a:ext uri="{FF2B5EF4-FFF2-40B4-BE49-F238E27FC236}">
                <a16:creationId xmlns:a16="http://schemas.microsoft.com/office/drawing/2014/main" id="{258681F9-339E-9349-B765-4548AB88E1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84765" y="4494437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5</a:t>
            </a:r>
          </a:p>
        </p:txBody>
      </p:sp>
      <p:sp>
        <p:nvSpPr>
          <p:cNvPr id="117" name="Oval 117">
            <a:extLst>
              <a:ext uri="{FF2B5EF4-FFF2-40B4-BE49-F238E27FC236}">
                <a16:creationId xmlns:a16="http://schemas.microsoft.com/office/drawing/2014/main" id="{B154270D-6C0E-CF4A-B695-FC60A74750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33815" y="4088037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118" name="Oval 118">
            <a:extLst>
              <a:ext uri="{FF2B5EF4-FFF2-40B4-BE49-F238E27FC236}">
                <a16:creationId xmlns:a16="http://schemas.microsoft.com/office/drawing/2014/main" id="{5729CF94-A474-1741-B62A-71A4BABF21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76606" y="4565872"/>
            <a:ext cx="290513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119" name="Oval 119">
            <a:extLst>
              <a:ext uri="{FF2B5EF4-FFF2-40B4-BE49-F238E27FC236}">
                <a16:creationId xmlns:a16="http://schemas.microsoft.com/office/drawing/2014/main" id="{CF84216B-A063-1D4A-B8F9-3530D07D16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57556" y="5111972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120" name="Oval 120">
            <a:extLst>
              <a:ext uri="{FF2B5EF4-FFF2-40B4-BE49-F238E27FC236}">
                <a16:creationId xmlns:a16="http://schemas.microsoft.com/office/drawing/2014/main" id="{C65D822C-3577-3346-A80C-58DEAE82B4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59139" y="5111972"/>
            <a:ext cx="290512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121" name="Oval 121">
            <a:extLst>
              <a:ext uri="{FF2B5EF4-FFF2-40B4-BE49-F238E27FC236}">
                <a16:creationId xmlns:a16="http://schemas.microsoft.com/office/drawing/2014/main" id="{F47EADD2-6419-C94B-B750-695C5E7975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87906" y="4557937"/>
            <a:ext cx="290513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122" name="Oval 122">
            <a:extLst>
              <a:ext uri="{FF2B5EF4-FFF2-40B4-BE49-F238E27FC236}">
                <a16:creationId xmlns:a16="http://schemas.microsoft.com/office/drawing/2014/main" id="{1DBB545F-2AC7-2040-9D9F-860535C628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37063" y="5084989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123" name="Oval 123">
            <a:extLst>
              <a:ext uri="{FF2B5EF4-FFF2-40B4-BE49-F238E27FC236}">
                <a16:creationId xmlns:a16="http://schemas.microsoft.com/office/drawing/2014/main" id="{979D2A35-BC19-2E4F-A907-AEFDCBC7FD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13339" y="5092922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124" name="Text Box 124">
            <a:extLst>
              <a:ext uri="{FF2B5EF4-FFF2-40B4-BE49-F238E27FC236}">
                <a16:creationId xmlns:a16="http://schemas.microsoft.com/office/drawing/2014/main" id="{5E7FBDC3-3C17-0C4F-9454-638D4AF5C6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87977" y="5029425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7</a:t>
            </a:r>
          </a:p>
        </p:txBody>
      </p:sp>
      <p:sp>
        <p:nvSpPr>
          <p:cNvPr id="125" name="Text Box 125">
            <a:extLst>
              <a:ext uri="{FF2B5EF4-FFF2-40B4-BE49-F238E27FC236}">
                <a16:creationId xmlns:a16="http://schemas.microsoft.com/office/drawing/2014/main" id="{55A993A5-434B-6048-8AA5-22955869C3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6301" y="5035774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13</a:t>
            </a:r>
          </a:p>
        </p:txBody>
      </p:sp>
      <p:sp>
        <p:nvSpPr>
          <p:cNvPr id="126" name="Oval 126">
            <a:extLst>
              <a:ext uri="{FF2B5EF4-FFF2-40B4-BE49-F238E27FC236}">
                <a16:creationId xmlns:a16="http://schemas.microsoft.com/office/drawing/2014/main" id="{24040591-8F5B-794B-BA15-2C367E6DEF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14930" y="5094513"/>
            <a:ext cx="290513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127" name="Oval 127">
            <a:extLst>
              <a:ext uri="{FF2B5EF4-FFF2-40B4-BE49-F238E27FC236}">
                <a16:creationId xmlns:a16="http://schemas.microsoft.com/office/drawing/2014/main" id="{C7757882-1F4E-CA4D-B5E5-B64CA14F50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11756" y="5619972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128" name="Text Box 128">
            <a:extLst>
              <a:ext uri="{FF2B5EF4-FFF2-40B4-BE49-F238E27FC236}">
                <a16:creationId xmlns:a16="http://schemas.microsoft.com/office/drawing/2014/main" id="{B9486BDB-7CE4-D440-B108-E8275461EA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76865" y="5564413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8</a:t>
            </a:r>
          </a:p>
        </p:txBody>
      </p:sp>
      <p:sp>
        <p:nvSpPr>
          <p:cNvPr id="129" name="Oval 129">
            <a:extLst>
              <a:ext uri="{FF2B5EF4-FFF2-40B4-BE49-F238E27FC236}">
                <a16:creationId xmlns:a16="http://schemas.microsoft.com/office/drawing/2014/main" id="{3BC2DF76-93E8-7D4E-BCE8-D293130175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13339" y="5621564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130" name="Oval 130">
            <a:extLst>
              <a:ext uri="{FF2B5EF4-FFF2-40B4-BE49-F238E27FC236}">
                <a16:creationId xmlns:a16="http://schemas.microsoft.com/office/drawing/2014/main" id="{01849375-F978-1643-B82C-150B374CB5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75280" y="6148613"/>
            <a:ext cx="290513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131" name="Text Box 131">
            <a:extLst>
              <a:ext uri="{FF2B5EF4-FFF2-40B4-BE49-F238E27FC236}">
                <a16:creationId xmlns:a16="http://schemas.microsoft.com/office/drawing/2014/main" id="{D2C92E22-A6E0-AE4F-971B-6E2E9D71FC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41977" y="6091461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10</a:t>
            </a:r>
          </a:p>
        </p:txBody>
      </p:sp>
      <p:sp>
        <p:nvSpPr>
          <p:cNvPr id="132" name="Text Box 132">
            <a:extLst>
              <a:ext uri="{FF2B5EF4-FFF2-40B4-BE49-F238E27FC236}">
                <a16:creationId xmlns:a16="http://schemas.microsoft.com/office/drawing/2014/main" id="{0B304E86-098A-4444-B8BA-B0608B1978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81513" y="6091461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11</a:t>
            </a:r>
          </a:p>
        </p:txBody>
      </p:sp>
      <p:sp>
        <p:nvSpPr>
          <p:cNvPr id="133" name="Oval 133">
            <a:extLst>
              <a:ext uri="{FF2B5EF4-FFF2-40B4-BE49-F238E27FC236}">
                <a16:creationId xmlns:a16="http://schemas.microsoft.com/office/drawing/2014/main" id="{C2A7077C-DC9D-6344-85E2-3554F2A8D8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60930" y="6129564"/>
            <a:ext cx="290513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134" name="Oval 134">
            <a:extLst>
              <a:ext uri="{FF2B5EF4-FFF2-40B4-BE49-F238E27FC236}">
                <a16:creationId xmlns:a16="http://schemas.microsoft.com/office/drawing/2014/main" id="{D73044FB-88FA-9B4A-B879-E8F55B5135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23056" y="4022946"/>
            <a:ext cx="290513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135" name="Oval 135">
            <a:extLst>
              <a:ext uri="{FF2B5EF4-FFF2-40B4-BE49-F238E27FC236}">
                <a16:creationId xmlns:a16="http://schemas.microsoft.com/office/drawing/2014/main" id="{61F5D039-47EC-EA4A-A874-7F4708251A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54839" y="4551589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136" name="Oval 136">
            <a:extLst>
              <a:ext uri="{FF2B5EF4-FFF2-40B4-BE49-F238E27FC236}">
                <a16:creationId xmlns:a16="http://schemas.microsoft.com/office/drawing/2014/main" id="{D95FE31C-FC47-AE42-B0FE-FC33C7F398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3163" y="4549996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137" name="Text Box 137">
            <a:extLst>
              <a:ext uri="{FF2B5EF4-FFF2-40B4-BE49-F238E27FC236}">
                <a16:creationId xmlns:a16="http://schemas.microsoft.com/office/drawing/2014/main" id="{84518AEE-46E4-D24B-990B-83D4395D50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88113" y="4494437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17</a:t>
            </a:r>
          </a:p>
        </p:txBody>
      </p:sp>
      <p:sp>
        <p:nvSpPr>
          <p:cNvPr id="138" name="Text Box 138">
            <a:extLst>
              <a:ext uri="{FF2B5EF4-FFF2-40B4-BE49-F238E27FC236}">
                <a16:creationId xmlns:a16="http://schemas.microsoft.com/office/drawing/2014/main" id="{1F637E78-D047-3043-955C-976E151772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04077" y="4483325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11</a:t>
            </a:r>
          </a:p>
        </p:txBody>
      </p:sp>
      <p:sp>
        <p:nvSpPr>
          <p:cNvPr id="139" name="Oval 139">
            <a:extLst>
              <a:ext uri="{FF2B5EF4-FFF2-40B4-BE49-F238E27FC236}">
                <a16:creationId xmlns:a16="http://schemas.microsoft.com/office/drawing/2014/main" id="{168408A9-38E1-2A41-B905-D3A1BCC3A3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75280" y="6150196"/>
            <a:ext cx="290513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140" name="Text Box 140">
            <a:extLst>
              <a:ext uri="{FF2B5EF4-FFF2-40B4-BE49-F238E27FC236}">
                <a16:creationId xmlns:a16="http://schemas.microsoft.com/office/drawing/2014/main" id="{1416F684-C110-EE4B-8974-DD1318820E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50029" y="3519713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0</a:t>
            </a:r>
          </a:p>
        </p:txBody>
      </p:sp>
      <p:sp>
        <p:nvSpPr>
          <p:cNvPr id="141" name="Text Box 141">
            <a:extLst>
              <a:ext uri="{FF2B5EF4-FFF2-40B4-BE49-F238E27FC236}">
                <a16:creationId xmlns:a16="http://schemas.microsoft.com/office/drawing/2014/main" id="{A6F5AB9B-B98E-B748-8BCC-469BB24653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54413" y="5034186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6</a:t>
            </a:r>
          </a:p>
        </p:txBody>
      </p:sp>
      <p:sp>
        <p:nvSpPr>
          <p:cNvPr id="142" name="Text Box 142">
            <a:extLst>
              <a:ext uri="{FF2B5EF4-FFF2-40B4-BE49-F238E27FC236}">
                <a16:creationId xmlns:a16="http://schemas.microsoft.com/office/drawing/2014/main" id="{507C980B-0825-2144-A56A-BD47852CCC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84737" y="2141765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3</a:t>
            </a:r>
          </a:p>
        </p:txBody>
      </p:sp>
      <p:sp>
        <p:nvSpPr>
          <p:cNvPr id="143" name="Text Box 143">
            <a:extLst>
              <a:ext uri="{FF2B5EF4-FFF2-40B4-BE49-F238E27FC236}">
                <a16:creationId xmlns:a16="http://schemas.microsoft.com/office/drawing/2014/main" id="{31D9BF8B-C973-3A4B-8600-E89929FBF5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78513" y="2295750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9</a:t>
            </a:r>
          </a:p>
        </p:txBody>
      </p:sp>
      <p:sp>
        <p:nvSpPr>
          <p:cNvPr id="144" name="Text Box 144">
            <a:extLst>
              <a:ext uri="{FF2B5EF4-FFF2-40B4-BE49-F238E27FC236}">
                <a16:creationId xmlns:a16="http://schemas.microsoft.com/office/drawing/2014/main" id="{7EFF616B-58B2-944A-ABD3-42034EC6D6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35513" y="2789465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</a:t>
            </a:r>
          </a:p>
        </p:txBody>
      </p:sp>
      <p:sp>
        <p:nvSpPr>
          <p:cNvPr id="145" name="Text Box 145">
            <a:extLst>
              <a:ext uri="{FF2B5EF4-FFF2-40B4-BE49-F238E27FC236}">
                <a16:creationId xmlns:a16="http://schemas.microsoft.com/office/drawing/2014/main" id="{0A7DBE0F-B508-2246-BE21-5E3CD4F5D0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24461" y="1824265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</a:t>
            </a:r>
          </a:p>
        </p:txBody>
      </p:sp>
      <p:sp>
        <p:nvSpPr>
          <p:cNvPr id="146" name="Text Box 146">
            <a:extLst>
              <a:ext uri="{FF2B5EF4-FFF2-40B4-BE49-F238E27FC236}">
                <a16:creationId xmlns:a16="http://schemas.microsoft.com/office/drawing/2014/main" id="{869CD291-1197-E94B-910C-732B93D8A1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35549" y="1386113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2</a:t>
            </a:r>
          </a:p>
        </p:txBody>
      </p:sp>
      <p:sp>
        <p:nvSpPr>
          <p:cNvPr id="147" name="Text Box 147">
            <a:extLst>
              <a:ext uri="{FF2B5EF4-FFF2-40B4-BE49-F238E27FC236}">
                <a16:creationId xmlns:a16="http://schemas.microsoft.com/office/drawing/2014/main" id="{93A29A7F-B7DF-4A4E-BD90-C7BB8110BE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53101" y="1806801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8</a:t>
            </a:r>
          </a:p>
        </p:txBody>
      </p:sp>
      <p:sp>
        <p:nvSpPr>
          <p:cNvPr id="148" name="Text Box 148">
            <a:extLst>
              <a:ext uri="{FF2B5EF4-FFF2-40B4-BE49-F238E27FC236}">
                <a16:creationId xmlns:a16="http://schemas.microsoft.com/office/drawing/2014/main" id="{E2DB5AC1-5906-5E4F-9C13-1E5FC03FB8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83377" y="2419577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8</a:t>
            </a:r>
          </a:p>
        </p:txBody>
      </p:sp>
      <p:sp>
        <p:nvSpPr>
          <p:cNvPr id="149" name="Text Box 149">
            <a:extLst>
              <a:ext uri="{FF2B5EF4-FFF2-40B4-BE49-F238E27FC236}">
                <a16:creationId xmlns:a16="http://schemas.microsoft.com/office/drawing/2014/main" id="{709A9DF1-2EF1-4841-B64D-9940562A1E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13573" y="2292577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2</a:t>
            </a:r>
          </a:p>
        </p:txBody>
      </p:sp>
      <p:sp>
        <p:nvSpPr>
          <p:cNvPr id="150" name="Text Box 150">
            <a:extLst>
              <a:ext uri="{FF2B5EF4-FFF2-40B4-BE49-F238E27FC236}">
                <a16:creationId xmlns:a16="http://schemas.microsoft.com/office/drawing/2014/main" id="{959E1369-FDD8-1641-B718-214073DAF2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67353" y="3018065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15</a:t>
            </a:r>
          </a:p>
        </p:txBody>
      </p:sp>
      <p:sp>
        <p:nvSpPr>
          <p:cNvPr id="151" name="Text Box 151">
            <a:extLst>
              <a:ext uri="{FF2B5EF4-FFF2-40B4-BE49-F238E27FC236}">
                <a16:creationId xmlns:a16="http://schemas.microsoft.com/office/drawing/2014/main" id="{495B77E4-C317-9241-8118-A8F993ADB4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40625" y="2538638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</a:t>
            </a:r>
          </a:p>
        </p:txBody>
      </p:sp>
      <p:sp>
        <p:nvSpPr>
          <p:cNvPr id="152" name="Text Box 152">
            <a:extLst>
              <a:ext uri="{FF2B5EF4-FFF2-40B4-BE49-F238E27FC236}">
                <a16:creationId xmlns:a16="http://schemas.microsoft.com/office/drawing/2014/main" id="{17AB999D-9779-C743-9317-0FC09414AE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6501" y="1887765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2</a:t>
            </a:r>
          </a:p>
        </p:txBody>
      </p:sp>
      <p:sp>
        <p:nvSpPr>
          <p:cNvPr id="153" name="AutoShape 153">
            <a:extLst>
              <a:ext uri="{FF2B5EF4-FFF2-40B4-BE49-F238E27FC236}">
                <a16:creationId xmlns:a16="http://schemas.microsoft.com/office/drawing/2014/main" id="{A889038E-3FC9-2143-A86A-A27DADB387C8}"/>
              </a:ext>
            </a:extLst>
          </p:cNvPr>
          <p:cNvSpPr>
            <a:spLocks/>
          </p:cNvSpPr>
          <p:nvPr/>
        </p:nvSpPr>
        <p:spPr bwMode="auto">
          <a:xfrm>
            <a:off x="1909765" y="3780058"/>
            <a:ext cx="396875" cy="2986088"/>
          </a:xfrm>
          <a:prstGeom prst="leftBrace">
            <a:avLst>
              <a:gd name="adj1" fmla="val 62700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154" name="Text Box 154">
            <a:extLst>
              <a:ext uri="{FF2B5EF4-FFF2-40B4-BE49-F238E27FC236}">
                <a16:creationId xmlns:a16="http://schemas.microsoft.com/office/drawing/2014/main" id="{30E46291-F680-2745-80E2-694F73B031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1" y="4994499"/>
            <a:ext cx="1158875" cy="6463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/>
              <a:t>Cost contours</a:t>
            </a:r>
          </a:p>
        </p:txBody>
      </p:sp>
      <p:sp>
        <p:nvSpPr>
          <p:cNvPr id="155" name="Text Box 155">
            <a:extLst>
              <a:ext uri="{FF2B5EF4-FFF2-40B4-BE49-F238E27FC236}">
                <a16:creationId xmlns:a16="http://schemas.microsoft.com/office/drawing/2014/main" id="{643FF063-0058-B548-B5E2-5374392654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34101" y="1994126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4043365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 animBg="1"/>
      <p:bldP spid="70" grpId="0" animBg="1"/>
      <p:bldP spid="71" grpId="0" animBg="1"/>
      <p:bldP spid="72" grpId="0" animBg="1"/>
      <p:bldP spid="105" grpId="0"/>
      <p:bldP spid="106" grpId="0"/>
      <p:bldP spid="107" grpId="0"/>
      <p:bldP spid="108" grpId="0" animBg="1"/>
      <p:bldP spid="109" grpId="0" animBg="1"/>
      <p:bldP spid="110" grpId="0"/>
      <p:bldP spid="111" grpId="0" animBg="1"/>
      <p:bldP spid="112" grpId="0" animBg="1"/>
      <p:bldP spid="113" grpId="0" animBg="1"/>
      <p:bldP spid="114" grpId="0"/>
      <p:bldP spid="115" grpId="0"/>
      <p:bldP spid="116" grpId="0"/>
      <p:bldP spid="117" grpId="0" animBg="1"/>
      <p:bldP spid="118" grpId="0" animBg="1"/>
      <p:bldP spid="119" grpId="0" animBg="1"/>
      <p:bldP spid="120" grpId="0" animBg="1"/>
      <p:bldP spid="121" grpId="0" animBg="1"/>
      <p:bldP spid="122" grpId="0" animBg="1"/>
      <p:bldP spid="123" grpId="0" animBg="1"/>
      <p:bldP spid="124" grpId="0"/>
      <p:bldP spid="125" grpId="0"/>
      <p:bldP spid="126" grpId="0" animBg="1"/>
      <p:bldP spid="127" grpId="0" animBg="1"/>
      <p:bldP spid="128" grpId="0"/>
      <p:bldP spid="129" grpId="0" animBg="1"/>
      <p:bldP spid="130" grpId="0" animBg="1"/>
      <p:bldP spid="131" grpId="0"/>
      <p:bldP spid="132" grpId="0"/>
      <p:bldP spid="133" grpId="0" animBg="1"/>
      <p:bldP spid="134" grpId="0" animBg="1"/>
      <p:bldP spid="135" grpId="0" animBg="1"/>
      <p:bldP spid="136" grpId="0" animBg="1"/>
      <p:bldP spid="137" grpId="0"/>
      <p:bldP spid="138" grpId="0"/>
      <p:bldP spid="139" grpId="0" animBg="1"/>
      <p:bldP spid="141" grpId="0"/>
      <p:bldP spid="153" grpId="0" animBg="1"/>
      <p:bldP spid="15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Search Heuristics</a:t>
            </a:r>
          </a:p>
        </p:txBody>
      </p:sp>
      <p:sp>
        <p:nvSpPr>
          <p:cNvPr id="6" name="Rectangle 5"/>
          <p:cNvSpPr txBox="1">
            <a:spLocks noChangeArrowheads="1"/>
          </p:cNvSpPr>
          <p:nvPr/>
        </p:nvSpPr>
        <p:spPr bwMode="auto">
          <a:xfrm>
            <a:off x="4572000" y="-234157"/>
            <a:ext cx="6858000" cy="17081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/>
          <a:lstStyle/>
          <a:p>
            <a:pPr marL="457200" indent="-457200"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/>
            </a:pPr>
            <a:endParaRPr lang="en-US" sz="2000" kern="0" dirty="0">
              <a:cs typeface="+mn-cs"/>
            </a:endParaRP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1C49A8FA-11A3-0E4F-B4B3-F1810BF6AF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612" y="1525321"/>
            <a:ext cx="11724640" cy="1816094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A heuristic is </a:t>
            </a:r>
          </a:p>
          <a:p>
            <a:pPr lvl="1"/>
            <a:r>
              <a:rPr lang="en-US" kern="0" dirty="0"/>
              <a:t>A function that </a:t>
            </a:r>
            <a:r>
              <a:rPr lang="en-US" i="1" kern="0" dirty="0"/>
              <a:t>estimates</a:t>
            </a:r>
            <a:r>
              <a:rPr lang="en-US" kern="0" dirty="0"/>
              <a:t> how close a state is to a goal</a:t>
            </a:r>
          </a:p>
          <a:p>
            <a:pPr lvl="1"/>
            <a:r>
              <a:rPr lang="en-US" kern="0" dirty="0"/>
              <a:t>Designed for a particular search problem</a:t>
            </a:r>
          </a:p>
          <a:p>
            <a:pPr lvl="1"/>
            <a:r>
              <a:rPr lang="en-US" kern="0" dirty="0"/>
              <a:t>Examples: Manhattan distance, Euclidean distance for pathing </a:t>
            </a:r>
          </a:p>
          <a:p>
            <a:pPr lvl="2"/>
            <a:r>
              <a:rPr lang="en-US" kern="0" dirty="0"/>
              <a:t>not the exact “path” distance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294668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BBB93C-4F9F-3247-B527-2E19ECE3E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Greedy Search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2580C742-3608-0B43-8D56-1203764C046F}"/>
              </a:ext>
            </a:extLst>
          </p:cNvPr>
          <p:cNvSpPr txBox="1">
            <a:spLocks noChangeArrowheads="1"/>
          </p:cNvSpPr>
          <p:nvPr/>
        </p:nvSpPr>
        <p:spPr>
          <a:xfrm>
            <a:off x="294640" y="1554161"/>
            <a:ext cx="8229600" cy="4884739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Ø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ü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Expand the node that seems closest…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What can go wrong?</a:t>
            </a:r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25565FBD-23A0-7645-8048-5948648F0F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21803"/>
          <a:stretch>
            <a:fillRect/>
          </a:stretch>
        </p:blipFill>
        <p:spPr bwMode="auto">
          <a:xfrm>
            <a:off x="8042316" y="1450730"/>
            <a:ext cx="4053323" cy="254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4">
            <a:extLst>
              <a:ext uri="{FF2B5EF4-FFF2-40B4-BE49-F238E27FC236}">
                <a16:creationId xmlns:a16="http://schemas.microsoft.com/office/drawing/2014/main" id="{7F842063-C0D3-4196-936D-97469A0875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57159" y="2255828"/>
            <a:ext cx="1122363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5">
            <a:extLst>
              <a:ext uri="{FF2B5EF4-FFF2-40B4-BE49-F238E27FC236}">
                <a16:creationId xmlns:a16="http://schemas.microsoft.com/office/drawing/2014/main" id="{AF86693E-C70A-42A2-9593-3CAD29088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440975" y="2298692"/>
            <a:ext cx="6535737" cy="132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6">
            <a:extLst>
              <a:ext uri="{FF2B5EF4-FFF2-40B4-BE49-F238E27FC236}">
                <a16:creationId xmlns:a16="http://schemas.microsoft.com/office/drawing/2014/main" id="{19CCFE80-0AFD-432F-A191-8619D25786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9376" y="2349493"/>
            <a:ext cx="7877175" cy="2128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Picture 7">
            <a:extLst>
              <a:ext uri="{FF2B5EF4-FFF2-40B4-BE49-F238E27FC236}">
                <a16:creationId xmlns:a16="http://schemas.microsoft.com/office/drawing/2014/main" id="{46095C46-7025-443D-B77D-03F112DB52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96361" y="2330446"/>
            <a:ext cx="7880351" cy="2892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F8109D1-B8D9-F24F-8AA5-EC6B7606AC09}"/>
              </a:ext>
            </a:extLst>
          </p:cNvPr>
          <p:cNvSpPr txBox="1"/>
          <p:nvPr/>
        </p:nvSpPr>
        <p:spPr>
          <a:xfrm>
            <a:off x="831128" y="6211005"/>
            <a:ext cx="57959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rgbClr val="FF0000"/>
                </a:solidFill>
              </a:rPr>
              <a:t>Does not guarantee the optimal solution</a:t>
            </a:r>
          </a:p>
        </p:txBody>
      </p:sp>
    </p:spTree>
    <p:extLst>
      <p:ext uri="{BB962C8B-B14F-4D97-AF65-F5344CB8AC3E}">
        <p14:creationId xmlns:p14="http://schemas.microsoft.com/office/powerpoint/2010/main" val="3504829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9F774F-D0C3-F745-B68D-E8EFD3097A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 Format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0D99D9-28A8-224C-930A-8D5602912E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55 minutes</a:t>
            </a:r>
          </a:p>
          <a:p>
            <a:pPr lvl="1"/>
            <a:r>
              <a:rPr lang="en-US" dirty="0"/>
              <a:t>Available for 24 </a:t>
            </a:r>
            <a:r>
              <a:rPr lang="en-US" dirty="0" err="1"/>
              <a:t>hrs</a:t>
            </a:r>
            <a:endParaRPr lang="en-US" dirty="0"/>
          </a:p>
          <a:p>
            <a:pPr lvl="1"/>
            <a:r>
              <a:rPr lang="en-US" dirty="0" err="1"/>
              <a:t>i.e</a:t>
            </a:r>
            <a:r>
              <a:rPr lang="en-US" dirty="0"/>
              <a:t>, you can take it anytime during the day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Carman Quiz</a:t>
            </a:r>
          </a:p>
          <a:p>
            <a:pPr lvl="1"/>
            <a:r>
              <a:rPr lang="en-US" dirty="0"/>
              <a:t>Mixed format: MCQ, T/F, fill-in-the-blanks, ….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If you need any special accommodation email me </a:t>
            </a:r>
            <a:r>
              <a:rPr lang="en-US" b="1" dirty="0">
                <a:solidFill>
                  <a:srgbClr val="FF0000"/>
                </a:solidFill>
              </a:rPr>
              <a:t>ASAP</a:t>
            </a:r>
          </a:p>
          <a:p>
            <a:pPr lvl="1"/>
            <a:r>
              <a:rPr lang="en-US" dirty="0"/>
              <a:t>tabassum.13@osu.edu</a:t>
            </a:r>
          </a:p>
        </p:txBody>
      </p:sp>
    </p:spTree>
    <p:extLst>
      <p:ext uri="{BB962C8B-B14F-4D97-AF65-F5344CB8AC3E}">
        <p14:creationId xmlns:p14="http://schemas.microsoft.com/office/powerpoint/2010/main" val="37115028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Freeform 28"/>
          <p:cNvSpPr>
            <a:spLocks/>
          </p:cNvSpPr>
          <p:nvPr/>
        </p:nvSpPr>
        <p:spPr bwMode="auto">
          <a:xfrm>
            <a:off x="8094662" y="4075112"/>
            <a:ext cx="2884488" cy="2263775"/>
          </a:xfrm>
          <a:custGeom>
            <a:avLst/>
            <a:gdLst>
              <a:gd name="T0" fmla="*/ 2147483647 w 1817"/>
              <a:gd name="T1" fmla="*/ 2147483647 h 1714"/>
              <a:gd name="T2" fmla="*/ 2147483647 w 1817"/>
              <a:gd name="T3" fmla="*/ 2147483647 h 1714"/>
              <a:gd name="T4" fmla="*/ 2147483647 w 1817"/>
              <a:gd name="T5" fmla="*/ 2147483647 h 1714"/>
              <a:gd name="T6" fmla="*/ 2147483647 w 1817"/>
              <a:gd name="T7" fmla="*/ 2147483647 h 1714"/>
              <a:gd name="T8" fmla="*/ 2147483647 w 1817"/>
              <a:gd name="T9" fmla="*/ 2147483647 h 1714"/>
              <a:gd name="T10" fmla="*/ 2147483647 w 1817"/>
              <a:gd name="T11" fmla="*/ 2147483647 h 1714"/>
              <a:gd name="T12" fmla="*/ 2147483647 w 1817"/>
              <a:gd name="T13" fmla="*/ 2147483647 h 1714"/>
              <a:gd name="T14" fmla="*/ 2147483647 w 1817"/>
              <a:gd name="T15" fmla="*/ 2147483647 h 1714"/>
              <a:gd name="T16" fmla="*/ 2147483647 w 1817"/>
              <a:gd name="T17" fmla="*/ 2147483647 h 1714"/>
              <a:gd name="T18" fmla="*/ 2147483647 w 1817"/>
              <a:gd name="T19" fmla="*/ 2147483647 h 1714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817"/>
              <a:gd name="T31" fmla="*/ 0 h 1714"/>
              <a:gd name="T32" fmla="*/ 1817 w 1817"/>
              <a:gd name="T33" fmla="*/ 1714 h 1714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817" h="1714">
                <a:moveTo>
                  <a:pt x="938" y="164"/>
                </a:moveTo>
                <a:cubicBezTo>
                  <a:pt x="1096" y="407"/>
                  <a:pt x="1716" y="1413"/>
                  <a:pt x="1817" y="1625"/>
                </a:cubicBezTo>
                <a:cubicBezTo>
                  <a:pt x="1741" y="1629"/>
                  <a:pt x="1331" y="1650"/>
                  <a:pt x="1054" y="1649"/>
                </a:cubicBezTo>
                <a:cubicBezTo>
                  <a:pt x="1021" y="1539"/>
                  <a:pt x="1101" y="1279"/>
                  <a:pt x="1036" y="1021"/>
                </a:cubicBezTo>
                <a:cubicBezTo>
                  <a:pt x="1008" y="965"/>
                  <a:pt x="973" y="949"/>
                  <a:pt x="897" y="973"/>
                </a:cubicBezTo>
                <a:cubicBezTo>
                  <a:pt x="855" y="963"/>
                  <a:pt x="618" y="1676"/>
                  <a:pt x="586" y="1654"/>
                </a:cubicBezTo>
                <a:cubicBezTo>
                  <a:pt x="468" y="1651"/>
                  <a:pt x="44" y="1714"/>
                  <a:pt x="47" y="1649"/>
                </a:cubicBezTo>
                <a:cubicBezTo>
                  <a:pt x="0" y="1570"/>
                  <a:pt x="165" y="1427"/>
                  <a:pt x="302" y="1181"/>
                </a:cubicBezTo>
                <a:cubicBezTo>
                  <a:pt x="348" y="1005"/>
                  <a:pt x="762" y="338"/>
                  <a:pt x="868" y="169"/>
                </a:cubicBezTo>
                <a:cubicBezTo>
                  <a:pt x="974" y="0"/>
                  <a:pt x="924" y="165"/>
                  <a:pt x="938" y="164"/>
                </a:cubicBezTo>
                <a:close/>
              </a:path>
            </a:pathLst>
          </a:cu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1331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Greedy Search</a:t>
            </a:r>
          </a:p>
        </p:txBody>
      </p:sp>
      <p:sp>
        <p:nvSpPr>
          <p:cNvPr id="13316" name="Rectangle 3"/>
          <p:cNvSpPr>
            <a:spLocks noGrp="1" noChangeArrowheads="1"/>
          </p:cNvSpPr>
          <p:nvPr>
            <p:ph idx="1"/>
          </p:nvPr>
        </p:nvSpPr>
        <p:spPr>
          <a:xfrm>
            <a:off x="454025" y="1718191"/>
            <a:ext cx="7086600" cy="48768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800" dirty="0"/>
              <a:t>Strategy: expand a node that you think is closest to a goal state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Heuristic: estimate of distance to nearest goal for each state</a:t>
            </a:r>
          </a:p>
          <a:p>
            <a:pPr lvl="1" eaLnBrk="1" hangingPunct="1">
              <a:lnSpc>
                <a:spcPct val="80000"/>
              </a:lnSpc>
            </a:pPr>
            <a:endParaRPr lang="en-US" sz="1200" dirty="0"/>
          </a:p>
          <a:p>
            <a:pPr eaLnBrk="1" hangingPunct="1">
              <a:lnSpc>
                <a:spcPct val="80000"/>
              </a:lnSpc>
            </a:pPr>
            <a:endParaRPr lang="en-US" sz="2800" dirty="0"/>
          </a:p>
          <a:p>
            <a:pPr eaLnBrk="1" hangingPunct="1">
              <a:lnSpc>
                <a:spcPct val="80000"/>
              </a:lnSpc>
            </a:pPr>
            <a:r>
              <a:rPr lang="en-US" sz="2800" dirty="0"/>
              <a:t>A common case: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Best-first takes you straight to the (wrong) goal</a:t>
            </a:r>
          </a:p>
          <a:p>
            <a:pPr eaLnBrk="1" hangingPunct="1">
              <a:lnSpc>
                <a:spcPct val="80000"/>
              </a:lnSpc>
            </a:pPr>
            <a:endParaRPr lang="en-US" sz="1200" dirty="0"/>
          </a:p>
          <a:p>
            <a:pPr marL="0" indent="0" eaLnBrk="1" hangingPunct="1">
              <a:lnSpc>
                <a:spcPct val="80000"/>
              </a:lnSpc>
              <a:buNone/>
            </a:pPr>
            <a:endParaRPr lang="en-US" sz="2800" dirty="0"/>
          </a:p>
          <a:p>
            <a:pPr eaLnBrk="1" hangingPunct="1">
              <a:lnSpc>
                <a:spcPct val="80000"/>
              </a:lnSpc>
            </a:pPr>
            <a:r>
              <a:rPr lang="en-US" sz="2800" dirty="0"/>
              <a:t>Worst-case: like a badly-guided DFS</a:t>
            </a:r>
          </a:p>
        </p:txBody>
      </p:sp>
      <p:sp>
        <p:nvSpPr>
          <p:cNvPr id="13317" name="Freeform 30"/>
          <p:cNvSpPr>
            <a:spLocks/>
          </p:cNvSpPr>
          <p:nvPr/>
        </p:nvSpPr>
        <p:spPr bwMode="auto">
          <a:xfrm>
            <a:off x="9350374" y="1471614"/>
            <a:ext cx="846139" cy="1774825"/>
          </a:xfrm>
          <a:custGeom>
            <a:avLst/>
            <a:gdLst>
              <a:gd name="T0" fmla="*/ 2147483647 w 533"/>
              <a:gd name="T1" fmla="*/ 2147483647 h 1118"/>
              <a:gd name="T2" fmla="*/ 2147483647 w 533"/>
              <a:gd name="T3" fmla="*/ 2147483647 h 1118"/>
              <a:gd name="T4" fmla="*/ 2147483647 w 533"/>
              <a:gd name="T5" fmla="*/ 2147483647 h 1118"/>
              <a:gd name="T6" fmla="*/ 2147483647 w 533"/>
              <a:gd name="T7" fmla="*/ 2147483647 h 1118"/>
              <a:gd name="T8" fmla="*/ 2147483647 w 533"/>
              <a:gd name="T9" fmla="*/ 2147483647 h 1118"/>
              <a:gd name="T10" fmla="*/ 2147483647 w 533"/>
              <a:gd name="T11" fmla="*/ 2147483647 h 1118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533"/>
              <a:gd name="T19" fmla="*/ 0 h 1118"/>
              <a:gd name="T20" fmla="*/ 533 w 533"/>
              <a:gd name="T21" fmla="*/ 1118 h 1118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533" h="1118">
                <a:moveTo>
                  <a:pt x="100" y="137"/>
                </a:moveTo>
                <a:cubicBezTo>
                  <a:pt x="172" y="245"/>
                  <a:pt x="395" y="656"/>
                  <a:pt x="464" y="788"/>
                </a:cubicBezTo>
                <a:cubicBezTo>
                  <a:pt x="533" y="920"/>
                  <a:pt x="513" y="858"/>
                  <a:pt x="513" y="928"/>
                </a:cubicBezTo>
                <a:cubicBezTo>
                  <a:pt x="472" y="988"/>
                  <a:pt x="380" y="1118"/>
                  <a:pt x="281" y="991"/>
                </a:cubicBezTo>
                <a:cubicBezTo>
                  <a:pt x="260" y="823"/>
                  <a:pt x="60" y="284"/>
                  <a:pt x="30" y="142"/>
                </a:cubicBezTo>
                <a:cubicBezTo>
                  <a:pt x="0" y="0"/>
                  <a:pt x="32" y="29"/>
                  <a:pt x="100" y="137"/>
                </a:cubicBezTo>
                <a:close/>
              </a:path>
            </a:pathLst>
          </a:cu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13318" name="Freeform 4"/>
          <p:cNvSpPr>
            <a:spLocks/>
          </p:cNvSpPr>
          <p:nvPr/>
        </p:nvSpPr>
        <p:spPr bwMode="auto">
          <a:xfrm>
            <a:off x="8002587" y="1574800"/>
            <a:ext cx="2927351" cy="2108200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13319" name="Oval 5"/>
          <p:cNvSpPr>
            <a:spLocks noChangeArrowheads="1"/>
          </p:cNvSpPr>
          <p:nvPr/>
        </p:nvSpPr>
        <p:spPr bwMode="auto">
          <a:xfrm>
            <a:off x="9124950" y="1930401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3320" name="Oval 6"/>
          <p:cNvSpPr>
            <a:spLocks noChangeArrowheads="1"/>
          </p:cNvSpPr>
          <p:nvPr/>
        </p:nvSpPr>
        <p:spPr bwMode="auto">
          <a:xfrm>
            <a:off x="9601200" y="1920875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3321" name="Text Box 7"/>
          <p:cNvSpPr txBox="1">
            <a:spLocks noChangeArrowheads="1"/>
          </p:cNvSpPr>
          <p:nvPr/>
        </p:nvSpPr>
        <p:spPr bwMode="auto">
          <a:xfrm>
            <a:off x="9255124" y="1781177"/>
            <a:ext cx="274639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…</a:t>
            </a:r>
          </a:p>
        </p:txBody>
      </p:sp>
      <p:sp>
        <p:nvSpPr>
          <p:cNvPr id="13322" name="Freeform 8"/>
          <p:cNvSpPr>
            <a:spLocks/>
          </p:cNvSpPr>
          <p:nvPr/>
        </p:nvSpPr>
        <p:spPr bwMode="auto">
          <a:xfrm>
            <a:off x="9237663" y="1735139"/>
            <a:ext cx="444500" cy="88900"/>
          </a:xfrm>
          <a:custGeom>
            <a:avLst/>
            <a:gdLst>
              <a:gd name="T0" fmla="*/ 0 w 280"/>
              <a:gd name="T1" fmla="*/ 2147483647 h 56"/>
              <a:gd name="T2" fmla="*/ 2147483647 w 280"/>
              <a:gd name="T3" fmla="*/ 2147483647 h 56"/>
              <a:gd name="T4" fmla="*/ 2147483647 w 280"/>
              <a:gd name="T5" fmla="*/ 0 h 56"/>
              <a:gd name="T6" fmla="*/ 0 60000 65536"/>
              <a:gd name="T7" fmla="*/ 0 60000 65536"/>
              <a:gd name="T8" fmla="*/ 0 60000 65536"/>
              <a:gd name="T9" fmla="*/ 0 w 280"/>
              <a:gd name="T10" fmla="*/ 0 h 56"/>
              <a:gd name="T11" fmla="*/ 280 w 280"/>
              <a:gd name="T12" fmla="*/ 56 h 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0" h="56">
                <a:moveTo>
                  <a:pt x="0" y="11"/>
                </a:moveTo>
                <a:cubicBezTo>
                  <a:pt x="52" y="33"/>
                  <a:pt x="104" y="56"/>
                  <a:pt x="151" y="54"/>
                </a:cubicBezTo>
                <a:cubicBezTo>
                  <a:pt x="198" y="52"/>
                  <a:pt x="239" y="26"/>
                  <a:pt x="28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sm" len="sm"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13323" name="Text Box 9"/>
          <p:cNvSpPr txBox="1">
            <a:spLocks noChangeArrowheads="1"/>
          </p:cNvSpPr>
          <p:nvPr/>
        </p:nvSpPr>
        <p:spPr bwMode="auto">
          <a:xfrm>
            <a:off x="9639298" y="1533526"/>
            <a:ext cx="298451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b</a:t>
            </a:r>
          </a:p>
        </p:txBody>
      </p:sp>
      <p:sp>
        <p:nvSpPr>
          <p:cNvPr id="13324" name="Oval 11"/>
          <p:cNvSpPr>
            <a:spLocks noChangeArrowheads="1"/>
          </p:cNvSpPr>
          <p:nvPr/>
        </p:nvSpPr>
        <p:spPr bwMode="auto">
          <a:xfrm>
            <a:off x="9848850" y="2844801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3325" name="Oval 17"/>
          <p:cNvSpPr>
            <a:spLocks noChangeArrowheads="1"/>
          </p:cNvSpPr>
          <p:nvPr/>
        </p:nvSpPr>
        <p:spPr bwMode="auto">
          <a:xfrm>
            <a:off x="9356724" y="1504951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3326" name="Freeform 18"/>
          <p:cNvSpPr>
            <a:spLocks/>
          </p:cNvSpPr>
          <p:nvPr/>
        </p:nvSpPr>
        <p:spPr bwMode="auto">
          <a:xfrm>
            <a:off x="8080376" y="4200523"/>
            <a:ext cx="2927351" cy="2062163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13327" name="Oval 19"/>
          <p:cNvSpPr>
            <a:spLocks noChangeArrowheads="1"/>
          </p:cNvSpPr>
          <p:nvPr/>
        </p:nvSpPr>
        <p:spPr bwMode="auto">
          <a:xfrm>
            <a:off x="9202737" y="4556125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3328" name="Oval 20"/>
          <p:cNvSpPr>
            <a:spLocks noChangeArrowheads="1"/>
          </p:cNvSpPr>
          <p:nvPr/>
        </p:nvSpPr>
        <p:spPr bwMode="auto">
          <a:xfrm>
            <a:off x="9678988" y="4546599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3329" name="Text Box 21"/>
          <p:cNvSpPr txBox="1">
            <a:spLocks noChangeArrowheads="1"/>
          </p:cNvSpPr>
          <p:nvPr/>
        </p:nvSpPr>
        <p:spPr bwMode="auto">
          <a:xfrm>
            <a:off x="9332912" y="4406900"/>
            <a:ext cx="274639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…</a:t>
            </a:r>
          </a:p>
        </p:txBody>
      </p:sp>
      <p:sp>
        <p:nvSpPr>
          <p:cNvPr id="13330" name="Freeform 22"/>
          <p:cNvSpPr>
            <a:spLocks/>
          </p:cNvSpPr>
          <p:nvPr/>
        </p:nvSpPr>
        <p:spPr bwMode="auto">
          <a:xfrm>
            <a:off x="9315451" y="4360861"/>
            <a:ext cx="444500" cy="88900"/>
          </a:xfrm>
          <a:custGeom>
            <a:avLst/>
            <a:gdLst>
              <a:gd name="T0" fmla="*/ 0 w 280"/>
              <a:gd name="T1" fmla="*/ 2147483647 h 56"/>
              <a:gd name="T2" fmla="*/ 2147483647 w 280"/>
              <a:gd name="T3" fmla="*/ 2147483647 h 56"/>
              <a:gd name="T4" fmla="*/ 2147483647 w 280"/>
              <a:gd name="T5" fmla="*/ 0 h 56"/>
              <a:gd name="T6" fmla="*/ 0 60000 65536"/>
              <a:gd name="T7" fmla="*/ 0 60000 65536"/>
              <a:gd name="T8" fmla="*/ 0 60000 65536"/>
              <a:gd name="T9" fmla="*/ 0 w 280"/>
              <a:gd name="T10" fmla="*/ 0 h 56"/>
              <a:gd name="T11" fmla="*/ 280 w 280"/>
              <a:gd name="T12" fmla="*/ 56 h 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0" h="56">
                <a:moveTo>
                  <a:pt x="0" y="11"/>
                </a:moveTo>
                <a:cubicBezTo>
                  <a:pt x="52" y="33"/>
                  <a:pt x="104" y="56"/>
                  <a:pt x="151" y="54"/>
                </a:cubicBezTo>
                <a:cubicBezTo>
                  <a:pt x="198" y="52"/>
                  <a:pt x="239" y="26"/>
                  <a:pt x="28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sm" len="sm"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13331" name="Text Box 23"/>
          <p:cNvSpPr txBox="1">
            <a:spLocks noChangeArrowheads="1"/>
          </p:cNvSpPr>
          <p:nvPr/>
        </p:nvSpPr>
        <p:spPr bwMode="auto">
          <a:xfrm>
            <a:off x="9717087" y="4159250"/>
            <a:ext cx="298451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b</a:t>
            </a:r>
          </a:p>
        </p:txBody>
      </p:sp>
      <p:sp>
        <p:nvSpPr>
          <p:cNvPr id="13332" name="Oval 25"/>
          <p:cNvSpPr>
            <a:spLocks noChangeArrowheads="1"/>
          </p:cNvSpPr>
          <p:nvPr/>
        </p:nvSpPr>
        <p:spPr bwMode="auto">
          <a:xfrm>
            <a:off x="9466263" y="5576887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3333" name="Oval 29"/>
          <p:cNvSpPr>
            <a:spLocks noChangeArrowheads="1"/>
          </p:cNvSpPr>
          <p:nvPr/>
        </p:nvSpPr>
        <p:spPr bwMode="auto">
          <a:xfrm>
            <a:off x="9434513" y="4130675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514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4" grpId="0" animBg="1"/>
      <p:bldP spid="13326" grpId="0" animBg="1"/>
      <p:bldP spid="13327" grpId="0" animBg="1"/>
      <p:bldP spid="13328" grpId="0" animBg="1"/>
      <p:bldP spid="13329" grpId="0"/>
      <p:bldP spid="13330" grpId="0" animBg="1"/>
      <p:bldP spid="13331" grpId="0"/>
      <p:bldP spid="13332" grpId="0" animBg="1"/>
      <p:bldP spid="1333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A* Search</a:t>
            </a:r>
          </a:p>
        </p:txBody>
      </p:sp>
      <p:pic>
        <p:nvPicPr>
          <p:cNvPr id="4104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3427" y="1955800"/>
            <a:ext cx="2871787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5" name="Picture 9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194800" y="1747778"/>
            <a:ext cx="1600200" cy="1843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6" name="Picture 10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135120" y="3860800"/>
            <a:ext cx="3557588" cy="2360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11"/>
          <p:cNvSpPr txBox="1">
            <a:spLocks noChangeArrowheads="1"/>
          </p:cNvSpPr>
          <p:nvPr/>
        </p:nvSpPr>
        <p:spPr bwMode="auto">
          <a:xfrm>
            <a:off x="1185228" y="3590866"/>
            <a:ext cx="1524000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/>
            <a:r>
              <a:rPr lang="en-US" sz="2000" dirty="0">
                <a:latin typeface="Calibri" pitchFamily="34" charset="0"/>
              </a:rPr>
              <a:t>UCS</a:t>
            </a:r>
          </a:p>
        </p:txBody>
      </p:sp>
      <p:sp>
        <p:nvSpPr>
          <p:cNvPr id="13" name="TextBox 12"/>
          <p:cNvSpPr txBox="1">
            <a:spLocks noChangeArrowheads="1"/>
          </p:cNvSpPr>
          <p:nvPr/>
        </p:nvSpPr>
        <p:spPr bwMode="auto">
          <a:xfrm>
            <a:off x="9118600" y="3576579"/>
            <a:ext cx="1524000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/>
            <a:r>
              <a:rPr lang="en-US" sz="2000" dirty="0">
                <a:latin typeface="Calibri" pitchFamily="34" charset="0"/>
              </a:rPr>
              <a:t>Greedy</a:t>
            </a: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5278119" y="6070600"/>
            <a:ext cx="1524000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/>
            <a:r>
              <a:rPr lang="en-US" sz="2000" dirty="0">
                <a:latin typeface="Calibri" pitchFamily="34" charset="0"/>
              </a:rPr>
              <a:t>A*</a:t>
            </a:r>
          </a:p>
        </p:txBody>
      </p:sp>
    </p:spTree>
    <p:extLst>
      <p:ext uri="{BB962C8B-B14F-4D97-AF65-F5344CB8AC3E}">
        <p14:creationId xmlns:p14="http://schemas.microsoft.com/office/powerpoint/2010/main" val="2958288452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958D2-573C-3E41-BEA2-307DA6595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A* is a Combination of UCS and Greedy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1D92CA-7F2C-6949-83C1-1A49820F19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5440" y="1612906"/>
            <a:ext cx="11724640" cy="4864094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rgbClr val="3333FF"/>
                </a:solidFill>
                <a:cs typeface="Calibri"/>
              </a:rPr>
              <a:t>Uniform-cost</a:t>
            </a:r>
            <a:r>
              <a:rPr lang="en-US" dirty="0">
                <a:cs typeface="Calibri"/>
              </a:rPr>
              <a:t> orders by path cost, or </a:t>
            </a:r>
            <a:r>
              <a:rPr lang="en-US" i="1" dirty="0">
                <a:cs typeface="Calibri"/>
              </a:rPr>
              <a:t>backward cost  </a:t>
            </a:r>
            <a:r>
              <a:rPr lang="en-US" dirty="0">
                <a:cs typeface="Calibri"/>
              </a:rPr>
              <a:t>g(n)</a:t>
            </a:r>
          </a:p>
          <a:p>
            <a:r>
              <a:rPr lang="en-US" dirty="0">
                <a:solidFill>
                  <a:srgbClr val="CC0000"/>
                </a:solidFill>
                <a:cs typeface="Calibri"/>
              </a:rPr>
              <a:t>Greedy</a:t>
            </a:r>
            <a:r>
              <a:rPr lang="en-US" dirty="0">
                <a:cs typeface="Calibri"/>
              </a:rPr>
              <a:t> orders by goal proximity, or </a:t>
            </a:r>
            <a:r>
              <a:rPr lang="en-US" i="1" dirty="0">
                <a:cs typeface="Calibri"/>
              </a:rPr>
              <a:t>forward cost  </a:t>
            </a:r>
            <a:r>
              <a:rPr lang="en-US" dirty="0">
                <a:cs typeface="Calibri"/>
              </a:rPr>
              <a:t>h(n)</a:t>
            </a:r>
          </a:p>
          <a:p>
            <a:endParaRPr lang="en-US" i="1" dirty="0">
              <a:solidFill>
                <a:schemeClr val="tx2"/>
              </a:solidFill>
              <a:cs typeface="Calibri"/>
            </a:endParaRPr>
          </a:p>
          <a:p>
            <a:endParaRPr lang="en-US" i="1" dirty="0">
              <a:solidFill>
                <a:schemeClr val="tx2"/>
              </a:solidFill>
              <a:cs typeface="Calibri"/>
            </a:endParaRPr>
          </a:p>
          <a:p>
            <a:endParaRPr lang="en-US" i="1" dirty="0">
              <a:solidFill>
                <a:schemeClr val="tx2"/>
              </a:solidFill>
              <a:cs typeface="Calibri"/>
            </a:endParaRPr>
          </a:p>
          <a:p>
            <a:endParaRPr lang="en-US" i="1" dirty="0">
              <a:solidFill>
                <a:schemeClr val="tx2"/>
              </a:solidFill>
              <a:cs typeface="Calibri"/>
            </a:endParaRPr>
          </a:p>
          <a:p>
            <a:endParaRPr lang="en-US" i="1" dirty="0">
              <a:solidFill>
                <a:schemeClr val="tx2"/>
              </a:solidFill>
              <a:cs typeface="Calibri"/>
            </a:endParaRPr>
          </a:p>
          <a:p>
            <a:endParaRPr lang="en-US" i="1" dirty="0">
              <a:solidFill>
                <a:schemeClr val="tx2"/>
              </a:solidFill>
              <a:cs typeface="Calibri"/>
            </a:endParaRPr>
          </a:p>
          <a:p>
            <a:endParaRPr lang="en-US" i="1" dirty="0">
              <a:solidFill>
                <a:schemeClr val="tx2"/>
              </a:solidFill>
              <a:cs typeface="Calibri"/>
            </a:endParaRPr>
          </a:p>
          <a:p>
            <a:endParaRPr lang="en-US" i="1" dirty="0">
              <a:solidFill>
                <a:schemeClr val="tx2"/>
              </a:solidFill>
              <a:cs typeface="Calibri"/>
            </a:endParaRPr>
          </a:p>
          <a:p>
            <a:r>
              <a:rPr lang="en-US" dirty="0">
                <a:solidFill>
                  <a:srgbClr val="CC00CC"/>
                </a:solidFill>
                <a:cs typeface="Calibri"/>
              </a:rPr>
              <a:t>A* Search</a:t>
            </a:r>
            <a:r>
              <a:rPr lang="en-US" dirty="0">
                <a:cs typeface="Calibri"/>
              </a:rPr>
              <a:t> orders by the sum: f(n) = g(n) + h(n)</a:t>
            </a:r>
          </a:p>
          <a:p>
            <a:endParaRPr lang="en-US" i="1" dirty="0">
              <a:cs typeface="Calibri"/>
            </a:endParaRPr>
          </a:p>
          <a:p>
            <a:endParaRPr lang="en-US" i="1" dirty="0">
              <a:cs typeface="Calibri"/>
            </a:endParaRPr>
          </a:p>
          <a:p>
            <a:pPr marL="0" indent="0">
              <a:buNone/>
            </a:pPr>
            <a:endParaRPr lang="en-US" i="1" dirty="0">
              <a:solidFill>
                <a:schemeClr val="tx2"/>
              </a:solidFill>
              <a:cs typeface="Calibri"/>
            </a:endParaRPr>
          </a:p>
          <a:p>
            <a:endParaRPr lang="en-US" dirty="0">
              <a:solidFill>
                <a:schemeClr val="tx2"/>
              </a:solidFill>
              <a:cs typeface="Calibri"/>
            </a:endParaRPr>
          </a:p>
          <a:p>
            <a:endParaRPr lang="en-US" dirty="0"/>
          </a:p>
        </p:txBody>
      </p:sp>
      <p:cxnSp>
        <p:nvCxnSpPr>
          <p:cNvPr id="72" name="AutoShape 2">
            <a:extLst>
              <a:ext uri="{FF2B5EF4-FFF2-40B4-BE49-F238E27FC236}">
                <a16:creationId xmlns:a16="http://schemas.microsoft.com/office/drawing/2014/main" id="{ADF72C9F-726F-4A41-A9CB-F06CD62F9EA3}"/>
              </a:ext>
            </a:extLst>
          </p:cNvPr>
          <p:cNvCxnSpPr>
            <a:cxnSpLocks noChangeShapeType="1"/>
            <a:stCxn id="76" idx="6"/>
            <a:endCxn id="78" idx="2"/>
          </p:cNvCxnSpPr>
          <p:nvPr/>
        </p:nvCxnSpPr>
        <p:spPr bwMode="auto">
          <a:xfrm>
            <a:off x="5016500" y="4343400"/>
            <a:ext cx="1371600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73" name="AutoShape 3">
            <a:extLst>
              <a:ext uri="{FF2B5EF4-FFF2-40B4-BE49-F238E27FC236}">
                <a16:creationId xmlns:a16="http://schemas.microsoft.com/office/drawing/2014/main" id="{A5761E1D-2131-2841-BBB6-53439CEBF74F}"/>
              </a:ext>
            </a:extLst>
          </p:cNvPr>
          <p:cNvCxnSpPr>
            <a:cxnSpLocks noChangeShapeType="1"/>
            <a:stCxn id="97" idx="4"/>
            <a:endCxn id="76" idx="0"/>
          </p:cNvCxnSpPr>
          <p:nvPr/>
        </p:nvCxnSpPr>
        <p:spPr bwMode="auto">
          <a:xfrm flipH="1">
            <a:off x="4787900" y="3657600"/>
            <a:ext cx="685800" cy="45720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74" name="Oval 6">
            <a:extLst>
              <a:ext uri="{FF2B5EF4-FFF2-40B4-BE49-F238E27FC236}">
                <a16:creationId xmlns:a16="http://schemas.microsoft.com/office/drawing/2014/main" id="{D4652BA8-BF98-6946-AA20-CBF0DE31F4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4500" y="41148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S</a:t>
            </a:r>
          </a:p>
        </p:txBody>
      </p:sp>
      <p:sp>
        <p:nvSpPr>
          <p:cNvPr id="75" name="Oval 7">
            <a:extLst>
              <a:ext uri="{FF2B5EF4-FFF2-40B4-BE49-F238E27FC236}">
                <a16:creationId xmlns:a16="http://schemas.microsoft.com/office/drawing/2014/main" id="{779DAF56-AE51-2B4C-91F9-18CC791803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39900" y="41148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a</a:t>
            </a:r>
          </a:p>
        </p:txBody>
      </p:sp>
      <p:sp>
        <p:nvSpPr>
          <p:cNvPr id="76" name="Oval 8">
            <a:extLst>
              <a:ext uri="{FF2B5EF4-FFF2-40B4-BE49-F238E27FC236}">
                <a16:creationId xmlns:a16="http://schemas.microsoft.com/office/drawing/2014/main" id="{E6A4C6C6-207C-114E-9065-B7538CBCAE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59300" y="41148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d</a:t>
            </a:r>
          </a:p>
        </p:txBody>
      </p:sp>
      <p:sp>
        <p:nvSpPr>
          <p:cNvPr id="77" name="Oval 9">
            <a:extLst>
              <a:ext uri="{FF2B5EF4-FFF2-40B4-BE49-F238E27FC236}">
                <a16:creationId xmlns:a16="http://schemas.microsoft.com/office/drawing/2014/main" id="{349674F9-A54D-1B40-8BB3-8B7FB430D3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39900" y="50292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b</a:t>
            </a:r>
          </a:p>
        </p:txBody>
      </p:sp>
      <p:sp>
        <p:nvSpPr>
          <p:cNvPr id="78" name="Oval 10">
            <a:extLst>
              <a:ext uri="{FF2B5EF4-FFF2-40B4-BE49-F238E27FC236}">
                <a16:creationId xmlns:a16="http://schemas.microsoft.com/office/drawing/2014/main" id="{AF4ED93A-BB9F-724F-B4BE-F6DCEDED6D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88100" y="41148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G</a:t>
            </a:r>
          </a:p>
        </p:txBody>
      </p:sp>
      <p:sp>
        <p:nvSpPr>
          <p:cNvPr id="79" name="Text Box 11">
            <a:extLst>
              <a:ext uri="{FF2B5EF4-FFF2-40B4-BE49-F238E27FC236}">
                <a16:creationId xmlns:a16="http://schemas.microsoft.com/office/drawing/2014/main" id="{8E6E5B78-4146-C54B-B9EA-1A7BB56265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68500" y="4495801"/>
            <a:ext cx="914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h=5</a:t>
            </a:r>
          </a:p>
        </p:txBody>
      </p:sp>
      <p:sp>
        <p:nvSpPr>
          <p:cNvPr id="80" name="Text Box 12">
            <a:extLst>
              <a:ext uri="{FF2B5EF4-FFF2-40B4-BE49-F238E27FC236}">
                <a16:creationId xmlns:a16="http://schemas.microsoft.com/office/drawing/2014/main" id="{6811CBAD-D95B-6E44-B6CB-2097D0986A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63700" y="5486401"/>
            <a:ext cx="7620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h=6</a:t>
            </a:r>
          </a:p>
        </p:txBody>
      </p:sp>
      <p:sp>
        <p:nvSpPr>
          <p:cNvPr id="81" name="Text Box 13">
            <a:extLst>
              <a:ext uri="{FF2B5EF4-FFF2-40B4-BE49-F238E27FC236}">
                <a16:creationId xmlns:a16="http://schemas.microsoft.com/office/drawing/2014/main" id="{8F54566D-0281-044A-AC18-73CD8C23E2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87900" y="4648201"/>
            <a:ext cx="6858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h=2</a:t>
            </a:r>
          </a:p>
        </p:txBody>
      </p:sp>
      <p:sp>
        <p:nvSpPr>
          <p:cNvPr id="82" name="Text Box 14">
            <a:extLst>
              <a:ext uri="{FF2B5EF4-FFF2-40B4-BE49-F238E27FC236}">
                <a16:creationId xmlns:a16="http://schemas.microsoft.com/office/drawing/2014/main" id="{046FD94B-4FF1-4C48-A8B2-878823ACC1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4100" y="3946525"/>
            <a:ext cx="533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 dirty="0">
                <a:latin typeface="Calibri"/>
                <a:cs typeface="Calibri"/>
              </a:rPr>
              <a:t>1</a:t>
            </a:r>
          </a:p>
        </p:txBody>
      </p:sp>
      <p:sp>
        <p:nvSpPr>
          <p:cNvPr id="83" name="Text Box 15">
            <a:extLst>
              <a:ext uri="{FF2B5EF4-FFF2-40B4-BE49-F238E27FC236}">
                <a16:creationId xmlns:a16="http://schemas.microsoft.com/office/drawing/2014/main" id="{42F44C18-85ED-DC46-A6F9-CED828E6E3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63900" y="2590801"/>
            <a:ext cx="3810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 dirty="0">
                <a:latin typeface="Calibri"/>
                <a:cs typeface="Calibri"/>
              </a:rPr>
              <a:t>8</a:t>
            </a:r>
          </a:p>
        </p:txBody>
      </p:sp>
      <p:sp>
        <p:nvSpPr>
          <p:cNvPr id="84" name="Text Box 16">
            <a:extLst>
              <a:ext uri="{FF2B5EF4-FFF2-40B4-BE49-F238E27FC236}">
                <a16:creationId xmlns:a16="http://schemas.microsoft.com/office/drawing/2014/main" id="{C907E227-FF0E-A640-99C9-DB9A1A3AC3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4100" y="4876801"/>
            <a:ext cx="533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 dirty="0">
                <a:latin typeface="Calibri"/>
                <a:cs typeface="Calibri"/>
              </a:rPr>
              <a:t>1</a:t>
            </a:r>
          </a:p>
        </p:txBody>
      </p:sp>
      <p:sp>
        <p:nvSpPr>
          <p:cNvPr id="85" name="Text Box 17">
            <a:extLst>
              <a:ext uri="{FF2B5EF4-FFF2-40B4-BE49-F238E27FC236}">
                <a16:creationId xmlns:a16="http://schemas.microsoft.com/office/drawing/2014/main" id="{BDDC6CA0-3C66-1A43-9189-61211A040E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11300" y="4556125"/>
            <a:ext cx="533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 dirty="0">
                <a:latin typeface="Calibri"/>
                <a:cs typeface="Calibri"/>
              </a:rPr>
              <a:t>1</a:t>
            </a:r>
          </a:p>
        </p:txBody>
      </p:sp>
      <p:sp>
        <p:nvSpPr>
          <p:cNvPr id="86" name="Text Box 18">
            <a:extLst>
              <a:ext uri="{FF2B5EF4-FFF2-40B4-BE49-F238E27FC236}">
                <a16:creationId xmlns:a16="http://schemas.microsoft.com/office/drawing/2014/main" id="{A27365DD-1598-7E47-A85F-11F38F4B40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49900" y="3946525"/>
            <a:ext cx="533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 dirty="0">
                <a:latin typeface="Calibri"/>
                <a:cs typeface="Calibri"/>
              </a:rPr>
              <a:t>2</a:t>
            </a:r>
          </a:p>
        </p:txBody>
      </p:sp>
      <p:sp>
        <p:nvSpPr>
          <p:cNvPr id="87" name="Text Box 19">
            <a:extLst>
              <a:ext uri="{FF2B5EF4-FFF2-40B4-BE49-F238E27FC236}">
                <a16:creationId xmlns:a16="http://schemas.microsoft.com/office/drawing/2014/main" id="{8584D545-9D16-8741-A21D-B8DB223C6D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2100" y="4495801"/>
            <a:ext cx="8382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h=6</a:t>
            </a:r>
          </a:p>
        </p:txBody>
      </p:sp>
      <p:sp>
        <p:nvSpPr>
          <p:cNvPr id="88" name="Text Box 20">
            <a:extLst>
              <a:ext uri="{FF2B5EF4-FFF2-40B4-BE49-F238E27FC236}">
                <a16:creationId xmlns:a16="http://schemas.microsoft.com/office/drawing/2014/main" id="{817671FD-CF34-AC45-81D4-E2E4E2849C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59500" y="4648201"/>
            <a:ext cx="914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h=0</a:t>
            </a:r>
          </a:p>
        </p:txBody>
      </p:sp>
      <p:cxnSp>
        <p:nvCxnSpPr>
          <p:cNvPr id="89" name="AutoShape 21">
            <a:extLst>
              <a:ext uri="{FF2B5EF4-FFF2-40B4-BE49-F238E27FC236}">
                <a16:creationId xmlns:a16="http://schemas.microsoft.com/office/drawing/2014/main" id="{31890E7E-6171-0B46-B11B-77CCD8A464B8}"/>
              </a:ext>
            </a:extLst>
          </p:cNvPr>
          <p:cNvCxnSpPr>
            <a:cxnSpLocks noChangeShapeType="1"/>
            <a:stCxn id="74" idx="6"/>
            <a:endCxn id="75" idx="2"/>
          </p:cNvCxnSpPr>
          <p:nvPr/>
        </p:nvCxnSpPr>
        <p:spPr bwMode="auto">
          <a:xfrm>
            <a:off x="901700" y="4343400"/>
            <a:ext cx="838200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0" name="AutoShape 22">
            <a:extLst>
              <a:ext uri="{FF2B5EF4-FFF2-40B4-BE49-F238E27FC236}">
                <a16:creationId xmlns:a16="http://schemas.microsoft.com/office/drawing/2014/main" id="{E27FB78D-4325-FC48-A0A3-5CD85A56F469}"/>
              </a:ext>
            </a:extLst>
          </p:cNvPr>
          <p:cNvCxnSpPr>
            <a:cxnSpLocks noChangeShapeType="1"/>
            <a:stCxn id="75" idx="4"/>
            <a:endCxn id="77" idx="0"/>
          </p:cNvCxnSpPr>
          <p:nvPr/>
        </p:nvCxnSpPr>
        <p:spPr bwMode="auto">
          <a:xfrm>
            <a:off x="1968500" y="4572000"/>
            <a:ext cx="0" cy="45720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1" name="AutoShape 23">
            <a:extLst>
              <a:ext uri="{FF2B5EF4-FFF2-40B4-BE49-F238E27FC236}">
                <a16:creationId xmlns:a16="http://schemas.microsoft.com/office/drawing/2014/main" id="{FB2C3D05-D773-F743-8EE9-04F9870EB9B2}"/>
              </a:ext>
            </a:extLst>
          </p:cNvPr>
          <p:cNvCxnSpPr>
            <a:cxnSpLocks noChangeShapeType="1"/>
            <a:stCxn id="75" idx="0"/>
            <a:endCxn id="97" idx="1"/>
          </p:cNvCxnSpPr>
          <p:nvPr/>
        </p:nvCxnSpPr>
        <p:spPr bwMode="auto">
          <a:xfrm rot="-5400000">
            <a:off x="3216276" y="2019301"/>
            <a:ext cx="847725" cy="3343275"/>
          </a:xfrm>
          <a:prstGeom prst="curvedConnector3">
            <a:avLst>
              <a:gd name="adj1" fmla="val 134833"/>
            </a:avLst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2" name="AutoShape 24">
            <a:extLst>
              <a:ext uri="{FF2B5EF4-FFF2-40B4-BE49-F238E27FC236}">
                <a16:creationId xmlns:a16="http://schemas.microsoft.com/office/drawing/2014/main" id="{944E87F3-07D9-D04C-B358-5C24CDECCF53}"/>
              </a:ext>
            </a:extLst>
          </p:cNvPr>
          <p:cNvCxnSpPr>
            <a:cxnSpLocks noChangeShapeType="1"/>
            <a:stCxn id="77" idx="2"/>
            <a:endCxn id="93" idx="6"/>
          </p:cNvCxnSpPr>
          <p:nvPr/>
        </p:nvCxnSpPr>
        <p:spPr bwMode="auto">
          <a:xfrm rot="10800000">
            <a:off x="901700" y="5257801"/>
            <a:ext cx="838200" cy="158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93" name="Oval 25">
            <a:extLst>
              <a:ext uri="{FF2B5EF4-FFF2-40B4-BE49-F238E27FC236}">
                <a16:creationId xmlns:a16="http://schemas.microsoft.com/office/drawing/2014/main" id="{9FE6887F-A746-C14C-A0CA-3DDF36E2CD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4500" y="50292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c</a:t>
            </a:r>
          </a:p>
        </p:txBody>
      </p:sp>
      <p:cxnSp>
        <p:nvCxnSpPr>
          <p:cNvPr id="94" name="AutoShape 27">
            <a:extLst>
              <a:ext uri="{FF2B5EF4-FFF2-40B4-BE49-F238E27FC236}">
                <a16:creationId xmlns:a16="http://schemas.microsoft.com/office/drawing/2014/main" id="{81FEF7CB-C663-864D-B661-1E7BCDDB53A7}"/>
              </a:ext>
            </a:extLst>
          </p:cNvPr>
          <p:cNvCxnSpPr>
            <a:cxnSpLocks noChangeShapeType="1"/>
            <a:stCxn id="75" idx="6"/>
            <a:endCxn id="76" idx="2"/>
          </p:cNvCxnSpPr>
          <p:nvPr/>
        </p:nvCxnSpPr>
        <p:spPr bwMode="auto">
          <a:xfrm>
            <a:off x="2197100" y="4343400"/>
            <a:ext cx="2362200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95" name="Text Box 28">
            <a:extLst>
              <a:ext uri="{FF2B5EF4-FFF2-40B4-BE49-F238E27FC236}">
                <a16:creationId xmlns:a16="http://schemas.microsoft.com/office/drawing/2014/main" id="{0CE9427F-1A5E-EB40-92BB-C9272061AD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2100" y="5470525"/>
            <a:ext cx="7620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h=7</a:t>
            </a:r>
          </a:p>
        </p:txBody>
      </p:sp>
      <p:sp>
        <p:nvSpPr>
          <p:cNvPr id="96" name="Text Box 30">
            <a:extLst>
              <a:ext uri="{FF2B5EF4-FFF2-40B4-BE49-F238E27FC236}">
                <a16:creationId xmlns:a16="http://schemas.microsoft.com/office/drawing/2014/main" id="{2625C557-02B5-F149-89BC-C9BE3DA7EA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11500" y="3946525"/>
            <a:ext cx="533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 dirty="0">
                <a:latin typeface="Calibri"/>
                <a:cs typeface="Calibri"/>
              </a:rPr>
              <a:t>3</a:t>
            </a:r>
          </a:p>
        </p:txBody>
      </p:sp>
      <p:sp>
        <p:nvSpPr>
          <p:cNvPr id="97" name="Oval 31">
            <a:extLst>
              <a:ext uri="{FF2B5EF4-FFF2-40B4-BE49-F238E27FC236}">
                <a16:creationId xmlns:a16="http://schemas.microsoft.com/office/drawing/2014/main" id="{09B155F7-8DB1-F849-90AD-35FB58DBF9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45100" y="32004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e</a:t>
            </a:r>
          </a:p>
        </p:txBody>
      </p:sp>
      <p:sp>
        <p:nvSpPr>
          <p:cNvPr id="98" name="Text Box 32">
            <a:extLst>
              <a:ext uri="{FF2B5EF4-FFF2-40B4-BE49-F238E27FC236}">
                <a16:creationId xmlns:a16="http://schemas.microsoft.com/office/drawing/2014/main" id="{FB30B1F9-F634-3A48-9DC6-AC14384CA1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02300" y="3200401"/>
            <a:ext cx="7620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h=1</a:t>
            </a:r>
          </a:p>
        </p:txBody>
      </p:sp>
      <p:sp>
        <p:nvSpPr>
          <p:cNvPr id="99" name="Text Box 33">
            <a:extLst>
              <a:ext uri="{FF2B5EF4-FFF2-40B4-BE49-F238E27FC236}">
                <a16:creationId xmlns:a16="http://schemas.microsoft.com/office/drawing/2014/main" id="{36A67A76-4FA8-4043-8829-0905A5183A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11700" y="3505201"/>
            <a:ext cx="533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 dirty="0">
                <a:latin typeface="Calibri"/>
                <a:cs typeface="Calibri"/>
              </a:rPr>
              <a:t>1</a:t>
            </a:r>
          </a:p>
        </p:txBody>
      </p:sp>
      <p:grpSp>
        <p:nvGrpSpPr>
          <p:cNvPr id="100" name="Group 34">
            <a:extLst>
              <a:ext uri="{FF2B5EF4-FFF2-40B4-BE49-F238E27FC236}">
                <a16:creationId xmlns:a16="http://schemas.microsoft.com/office/drawing/2014/main" id="{BCF3B0FC-14D7-4845-83CB-1F5F3DD72FF6}"/>
              </a:ext>
            </a:extLst>
          </p:cNvPr>
          <p:cNvGrpSpPr>
            <a:grpSpLocks/>
          </p:cNvGrpSpPr>
          <p:nvPr/>
        </p:nvGrpSpPr>
        <p:grpSpPr bwMode="auto">
          <a:xfrm>
            <a:off x="901700" y="4343401"/>
            <a:ext cx="1066800" cy="915988"/>
            <a:chOff x="1392" y="2544"/>
            <a:chExt cx="672" cy="577"/>
          </a:xfrm>
        </p:grpSpPr>
        <p:cxnSp>
          <p:nvCxnSpPr>
            <p:cNvPr id="101" name="AutoShape 35">
              <a:extLst>
                <a:ext uri="{FF2B5EF4-FFF2-40B4-BE49-F238E27FC236}">
                  <a16:creationId xmlns:a16="http://schemas.microsoft.com/office/drawing/2014/main" id="{1829E2B2-9C9B-244A-BDC5-D15E5818359A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1392" y="2544"/>
              <a:ext cx="528" cy="0"/>
            </a:xfrm>
            <a:prstGeom prst="straightConnector1">
              <a:avLst/>
            </a:prstGeom>
            <a:noFill/>
            <a:ln w="38100">
              <a:solidFill>
                <a:srgbClr val="3333FF"/>
              </a:solidFill>
              <a:round/>
              <a:headEnd/>
              <a:tailEnd type="triangle" w="med" len="med"/>
            </a:ln>
          </p:spPr>
        </p:cxnSp>
        <p:cxnSp>
          <p:nvCxnSpPr>
            <p:cNvPr id="102" name="AutoShape 36">
              <a:extLst>
                <a:ext uri="{FF2B5EF4-FFF2-40B4-BE49-F238E27FC236}">
                  <a16:creationId xmlns:a16="http://schemas.microsoft.com/office/drawing/2014/main" id="{175CB5BD-E0F1-B54A-A8FF-9241DF1D4B9A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2064" y="2688"/>
              <a:ext cx="0" cy="288"/>
            </a:xfrm>
            <a:prstGeom prst="straightConnector1">
              <a:avLst/>
            </a:prstGeom>
            <a:noFill/>
            <a:ln w="38100">
              <a:solidFill>
                <a:srgbClr val="3333FF"/>
              </a:solidFill>
              <a:round/>
              <a:headEnd/>
              <a:tailEnd type="triangle" w="med" len="med"/>
            </a:ln>
          </p:spPr>
        </p:cxnSp>
        <p:cxnSp>
          <p:nvCxnSpPr>
            <p:cNvPr id="103" name="AutoShape 37">
              <a:extLst>
                <a:ext uri="{FF2B5EF4-FFF2-40B4-BE49-F238E27FC236}">
                  <a16:creationId xmlns:a16="http://schemas.microsoft.com/office/drawing/2014/main" id="{EBA320E6-CBF6-9D42-96FE-10FC3FE92158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10800000">
              <a:off x="1392" y="3120"/>
              <a:ext cx="528" cy="1"/>
            </a:xfrm>
            <a:prstGeom prst="straightConnector1">
              <a:avLst/>
            </a:prstGeom>
            <a:noFill/>
            <a:ln w="38100">
              <a:solidFill>
                <a:srgbClr val="3333FF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104" name="Group 38">
            <a:extLst>
              <a:ext uri="{FF2B5EF4-FFF2-40B4-BE49-F238E27FC236}">
                <a16:creationId xmlns:a16="http://schemas.microsoft.com/office/drawing/2014/main" id="{DFE6E1F1-9D04-E348-9807-41B6011D0F6D}"/>
              </a:ext>
            </a:extLst>
          </p:cNvPr>
          <p:cNvGrpSpPr>
            <a:grpSpLocks/>
          </p:cNvGrpSpPr>
          <p:nvPr/>
        </p:nvGrpSpPr>
        <p:grpSpPr bwMode="auto">
          <a:xfrm>
            <a:off x="901700" y="3267076"/>
            <a:ext cx="5486400" cy="1076325"/>
            <a:chOff x="1392" y="1872"/>
            <a:chExt cx="3456" cy="678"/>
          </a:xfrm>
        </p:grpSpPr>
        <p:cxnSp>
          <p:nvCxnSpPr>
            <p:cNvPr id="105" name="AutoShape 39">
              <a:extLst>
                <a:ext uri="{FF2B5EF4-FFF2-40B4-BE49-F238E27FC236}">
                  <a16:creationId xmlns:a16="http://schemas.microsoft.com/office/drawing/2014/main" id="{5CF8718F-87CF-8F4B-B1DE-0BB5AF8B0604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3984" y="2550"/>
              <a:ext cx="864" cy="0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cxnSp>
          <p:nvCxnSpPr>
            <p:cNvPr id="106" name="AutoShape 40">
              <a:extLst>
                <a:ext uri="{FF2B5EF4-FFF2-40B4-BE49-F238E27FC236}">
                  <a16:creationId xmlns:a16="http://schemas.microsoft.com/office/drawing/2014/main" id="{8244551C-9586-8A4D-9368-10CEC40AB27E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3840" y="2118"/>
              <a:ext cx="432" cy="288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cxnSp>
          <p:nvCxnSpPr>
            <p:cNvPr id="107" name="AutoShape 41">
              <a:extLst>
                <a:ext uri="{FF2B5EF4-FFF2-40B4-BE49-F238E27FC236}">
                  <a16:creationId xmlns:a16="http://schemas.microsoft.com/office/drawing/2014/main" id="{C2ADEB91-E29F-AD49-9C3E-090A8C83C0C6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1392" y="2550"/>
              <a:ext cx="528" cy="0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cxnSp>
          <p:nvCxnSpPr>
            <p:cNvPr id="108" name="AutoShape 42">
              <a:extLst>
                <a:ext uri="{FF2B5EF4-FFF2-40B4-BE49-F238E27FC236}">
                  <a16:creationId xmlns:a16="http://schemas.microsoft.com/office/drawing/2014/main" id="{42061201-3157-FC41-BD87-E5EDE629E8EA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-5400000">
              <a:off x="2850" y="1086"/>
              <a:ext cx="534" cy="2106"/>
            </a:xfrm>
            <a:prstGeom prst="curvedConnector3">
              <a:avLst>
                <a:gd name="adj1" fmla="val 134833"/>
              </a:avLst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109" name="Group 43">
            <a:extLst>
              <a:ext uri="{FF2B5EF4-FFF2-40B4-BE49-F238E27FC236}">
                <a16:creationId xmlns:a16="http://schemas.microsoft.com/office/drawing/2014/main" id="{05322616-BE66-6142-BD44-0183CBB9B40A}"/>
              </a:ext>
            </a:extLst>
          </p:cNvPr>
          <p:cNvGrpSpPr>
            <a:grpSpLocks/>
          </p:cNvGrpSpPr>
          <p:nvPr/>
        </p:nvGrpSpPr>
        <p:grpSpPr bwMode="auto">
          <a:xfrm>
            <a:off x="901700" y="4343400"/>
            <a:ext cx="5486400" cy="0"/>
            <a:chOff x="1392" y="2544"/>
            <a:chExt cx="3456" cy="0"/>
          </a:xfrm>
        </p:grpSpPr>
        <p:cxnSp>
          <p:nvCxnSpPr>
            <p:cNvPr id="110" name="AutoShape 44">
              <a:extLst>
                <a:ext uri="{FF2B5EF4-FFF2-40B4-BE49-F238E27FC236}">
                  <a16:creationId xmlns:a16="http://schemas.microsoft.com/office/drawing/2014/main" id="{255EA64C-0001-2F4D-A97F-D472C660C548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3984" y="2544"/>
              <a:ext cx="864" cy="0"/>
            </a:xfrm>
            <a:prstGeom prst="straightConnector1">
              <a:avLst/>
            </a:prstGeom>
            <a:noFill/>
            <a:ln w="38100">
              <a:solidFill>
                <a:srgbClr val="CC00CC"/>
              </a:solidFill>
              <a:round/>
              <a:headEnd/>
              <a:tailEnd type="triangle" w="med" len="med"/>
            </a:ln>
          </p:spPr>
        </p:cxnSp>
        <p:cxnSp>
          <p:nvCxnSpPr>
            <p:cNvPr id="111" name="AutoShape 45">
              <a:extLst>
                <a:ext uri="{FF2B5EF4-FFF2-40B4-BE49-F238E27FC236}">
                  <a16:creationId xmlns:a16="http://schemas.microsoft.com/office/drawing/2014/main" id="{024CA4D4-E1CB-D646-9610-71C795198134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1392" y="2544"/>
              <a:ext cx="528" cy="0"/>
            </a:xfrm>
            <a:prstGeom prst="straightConnector1">
              <a:avLst/>
            </a:prstGeom>
            <a:noFill/>
            <a:ln w="38100">
              <a:solidFill>
                <a:srgbClr val="CC00CC"/>
              </a:solidFill>
              <a:round/>
              <a:headEnd/>
              <a:tailEnd type="triangle" w="med" len="med"/>
            </a:ln>
          </p:spPr>
        </p:cxnSp>
        <p:cxnSp>
          <p:nvCxnSpPr>
            <p:cNvPr id="112" name="AutoShape 46">
              <a:extLst>
                <a:ext uri="{FF2B5EF4-FFF2-40B4-BE49-F238E27FC236}">
                  <a16:creationId xmlns:a16="http://schemas.microsoft.com/office/drawing/2014/main" id="{138B20E9-464F-7044-BD98-625170779392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2208" y="2544"/>
              <a:ext cx="1488" cy="0"/>
            </a:xfrm>
            <a:prstGeom prst="straightConnector1">
              <a:avLst/>
            </a:prstGeom>
            <a:noFill/>
            <a:ln w="38100">
              <a:solidFill>
                <a:srgbClr val="CC00CC"/>
              </a:solidFill>
              <a:round/>
              <a:headEnd/>
              <a:tailEnd type="triangle" w="med" len="med"/>
            </a:ln>
          </p:spPr>
        </p:cxnSp>
      </p:grpSp>
      <p:sp>
        <p:nvSpPr>
          <p:cNvPr id="114" name="Oval 6">
            <a:extLst>
              <a:ext uri="{FF2B5EF4-FFF2-40B4-BE49-F238E27FC236}">
                <a16:creationId xmlns:a16="http://schemas.microsoft.com/office/drawing/2014/main" id="{6E314186-C006-2045-A79B-114CDFC23F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40900" y="26670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S</a:t>
            </a:r>
          </a:p>
        </p:txBody>
      </p:sp>
      <p:sp>
        <p:nvSpPr>
          <p:cNvPr id="115" name="Oval 7">
            <a:extLst>
              <a:ext uri="{FF2B5EF4-FFF2-40B4-BE49-F238E27FC236}">
                <a16:creationId xmlns:a16="http://schemas.microsoft.com/office/drawing/2014/main" id="{4CC1E37A-BB3C-FD49-9E10-5FFB287195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07500" y="32766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a</a:t>
            </a:r>
          </a:p>
        </p:txBody>
      </p:sp>
      <p:sp>
        <p:nvSpPr>
          <p:cNvPr id="116" name="Oval 9">
            <a:extLst>
              <a:ext uri="{FF2B5EF4-FFF2-40B4-BE49-F238E27FC236}">
                <a16:creationId xmlns:a16="http://schemas.microsoft.com/office/drawing/2014/main" id="{661AAAAE-62DA-AD45-BC49-26B15AA561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74100" y="41910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b</a:t>
            </a:r>
          </a:p>
        </p:txBody>
      </p:sp>
      <p:sp>
        <p:nvSpPr>
          <p:cNvPr id="117" name="Oval 25">
            <a:extLst>
              <a:ext uri="{FF2B5EF4-FFF2-40B4-BE49-F238E27FC236}">
                <a16:creationId xmlns:a16="http://schemas.microsoft.com/office/drawing/2014/main" id="{66A3652D-2AA7-E949-989D-FE7F23F816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74100" y="51054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c</a:t>
            </a:r>
          </a:p>
        </p:txBody>
      </p:sp>
      <p:sp>
        <p:nvSpPr>
          <p:cNvPr id="118" name="Oval 31">
            <a:extLst>
              <a:ext uri="{FF2B5EF4-FFF2-40B4-BE49-F238E27FC236}">
                <a16:creationId xmlns:a16="http://schemas.microsoft.com/office/drawing/2014/main" id="{36D8DCDC-6C3F-3F47-AF1A-28B94A2D2E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83900" y="41910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e</a:t>
            </a:r>
          </a:p>
        </p:txBody>
      </p:sp>
      <p:sp>
        <p:nvSpPr>
          <p:cNvPr id="119" name="Oval 8">
            <a:extLst>
              <a:ext uri="{FF2B5EF4-FFF2-40B4-BE49-F238E27FC236}">
                <a16:creationId xmlns:a16="http://schemas.microsoft.com/office/drawing/2014/main" id="{8CCEDFFC-8275-9C4C-AFF8-159CA5EF3B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36100" y="41910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d</a:t>
            </a:r>
          </a:p>
        </p:txBody>
      </p:sp>
      <p:sp>
        <p:nvSpPr>
          <p:cNvPr id="120" name="Oval 8">
            <a:extLst>
              <a:ext uri="{FF2B5EF4-FFF2-40B4-BE49-F238E27FC236}">
                <a16:creationId xmlns:a16="http://schemas.microsoft.com/office/drawing/2014/main" id="{CA5B95A2-9A11-5F48-98E0-B049990CF8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83900" y="51054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d</a:t>
            </a:r>
          </a:p>
        </p:txBody>
      </p:sp>
      <p:sp>
        <p:nvSpPr>
          <p:cNvPr id="121" name="Oval 10">
            <a:extLst>
              <a:ext uri="{FF2B5EF4-FFF2-40B4-BE49-F238E27FC236}">
                <a16:creationId xmlns:a16="http://schemas.microsoft.com/office/drawing/2014/main" id="{33C91CA7-D1CE-EF4E-9490-78A18F634F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36100" y="51054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G</a:t>
            </a:r>
          </a:p>
        </p:txBody>
      </p:sp>
      <p:sp>
        <p:nvSpPr>
          <p:cNvPr id="122" name="Oval 10">
            <a:extLst>
              <a:ext uri="{FF2B5EF4-FFF2-40B4-BE49-F238E27FC236}">
                <a16:creationId xmlns:a16="http://schemas.microsoft.com/office/drawing/2014/main" id="{115C0DF0-FDC0-CD48-99A5-0A46FC01B8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83900" y="60198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G</a:t>
            </a:r>
          </a:p>
        </p:txBody>
      </p: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EBBBF295-C936-F446-9BBA-4A1CB7FC2339}"/>
              </a:ext>
            </a:extLst>
          </p:cNvPr>
          <p:cNvCxnSpPr>
            <a:stCxn id="114" idx="4"/>
            <a:endCxn id="115" idx="7"/>
          </p:cNvCxnSpPr>
          <p:nvPr/>
        </p:nvCxnSpPr>
        <p:spPr>
          <a:xfrm flipH="1">
            <a:off x="9597745" y="3124200"/>
            <a:ext cx="371755" cy="219355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6A141C40-B625-3C4E-BA89-14D59243EE19}"/>
              </a:ext>
            </a:extLst>
          </p:cNvPr>
          <p:cNvCxnSpPr>
            <a:stCxn id="115" idx="4"/>
            <a:endCxn id="119" idx="0"/>
          </p:cNvCxnSpPr>
          <p:nvPr/>
        </p:nvCxnSpPr>
        <p:spPr>
          <a:xfrm>
            <a:off x="9436100" y="3733800"/>
            <a:ext cx="228600" cy="4572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50ACCA82-ADD1-C243-AC81-2D47C8451B33}"/>
              </a:ext>
            </a:extLst>
          </p:cNvPr>
          <p:cNvCxnSpPr>
            <a:stCxn id="118" idx="4"/>
            <a:endCxn id="120" idx="0"/>
          </p:cNvCxnSpPr>
          <p:nvPr/>
        </p:nvCxnSpPr>
        <p:spPr>
          <a:xfrm>
            <a:off x="11112500" y="4648200"/>
            <a:ext cx="0" cy="4572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E183CA49-245F-A84E-A041-74F152004DED}"/>
              </a:ext>
            </a:extLst>
          </p:cNvPr>
          <p:cNvCxnSpPr>
            <a:stCxn id="119" idx="4"/>
            <a:endCxn id="121" idx="0"/>
          </p:cNvCxnSpPr>
          <p:nvPr/>
        </p:nvCxnSpPr>
        <p:spPr>
          <a:xfrm>
            <a:off x="9664700" y="4648200"/>
            <a:ext cx="0" cy="4572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64CD94E7-62EA-314F-B77A-7E253BD2BD68}"/>
              </a:ext>
            </a:extLst>
          </p:cNvPr>
          <p:cNvCxnSpPr>
            <a:stCxn id="118" idx="0"/>
            <a:endCxn id="115" idx="4"/>
          </p:cNvCxnSpPr>
          <p:nvPr/>
        </p:nvCxnSpPr>
        <p:spPr>
          <a:xfrm flipH="1" flipV="1">
            <a:off x="9436100" y="3733800"/>
            <a:ext cx="1676400" cy="4572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D8FBA143-8FA1-084E-BBFA-D6E440925C16}"/>
              </a:ext>
            </a:extLst>
          </p:cNvPr>
          <p:cNvCxnSpPr>
            <a:stCxn id="115" idx="4"/>
            <a:endCxn id="116" idx="0"/>
          </p:cNvCxnSpPr>
          <p:nvPr/>
        </p:nvCxnSpPr>
        <p:spPr>
          <a:xfrm flipH="1">
            <a:off x="8902700" y="3733800"/>
            <a:ext cx="533400" cy="4572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32A046E8-0D4F-044E-A415-289D14982A90}"/>
              </a:ext>
            </a:extLst>
          </p:cNvPr>
          <p:cNvCxnSpPr>
            <a:stCxn id="116" idx="4"/>
            <a:endCxn id="117" idx="0"/>
          </p:cNvCxnSpPr>
          <p:nvPr/>
        </p:nvCxnSpPr>
        <p:spPr>
          <a:xfrm>
            <a:off x="8902700" y="4648200"/>
            <a:ext cx="0" cy="4572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2FD49EAB-C139-6848-BA95-85A0C9D00281}"/>
              </a:ext>
            </a:extLst>
          </p:cNvPr>
          <p:cNvCxnSpPr>
            <a:stCxn id="120" idx="4"/>
            <a:endCxn id="122" idx="0"/>
          </p:cNvCxnSpPr>
          <p:nvPr/>
        </p:nvCxnSpPr>
        <p:spPr>
          <a:xfrm>
            <a:off x="11112500" y="5562600"/>
            <a:ext cx="0" cy="4572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1" name="Text Box 19">
            <a:extLst>
              <a:ext uri="{FF2B5EF4-FFF2-40B4-BE49-F238E27FC236}">
                <a16:creationId xmlns:a16="http://schemas.microsoft.com/office/drawing/2014/main" id="{056E4630-9D3E-9446-A38E-C25A34B4B7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74300" y="2514600"/>
            <a:ext cx="838200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g = 0 h=6</a:t>
            </a:r>
          </a:p>
        </p:txBody>
      </p:sp>
      <p:sp>
        <p:nvSpPr>
          <p:cNvPr id="132" name="Text Box 19">
            <a:extLst>
              <a:ext uri="{FF2B5EF4-FFF2-40B4-BE49-F238E27FC236}">
                <a16:creationId xmlns:a16="http://schemas.microsoft.com/office/drawing/2014/main" id="{8A63B198-C0DA-D644-AB75-F55EC35AD4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45500" y="3102116"/>
            <a:ext cx="838200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g = 1 h=5</a:t>
            </a:r>
          </a:p>
        </p:txBody>
      </p:sp>
      <p:sp>
        <p:nvSpPr>
          <p:cNvPr id="133" name="Text Box 19">
            <a:extLst>
              <a:ext uri="{FF2B5EF4-FFF2-40B4-BE49-F238E27FC236}">
                <a16:creationId xmlns:a16="http://schemas.microsoft.com/office/drawing/2014/main" id="{D23F9DE4-C062-6546-AF5B-FA9E2F197D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35900" y="4038600"/>
            <a:ext cx="838200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g = 2 h=6</a:t>
            </a:r>
          </a:p>
        </p:txBody>
      </p:sp>
      <p:sp>
        <p:nvSpPr>
          <p:cNvPr id="134" name="Text Box 19">
            <a:extLst>
              <a:ext uri="{FF2B5EF4-FFF2-40B4-BE49-F238E27FC236}">
                <a16:creationId xmlns:a16="http://schemas.microsoft.com/office/drawing/2014/main" id="{584ADF96-A985-134C-B189-982FDA376A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35900" y="4930916"/>
            <a:ext cx="838200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g = 3 h=7</a:t>
            </a:r>
          </a:p>
        </p:txBody>
      </p:sp>
      <p:sp>
        <p:nvSpPr>
          <p:cNvPr id="135" name="Text Box 19">
            <a:extLst>
              <a:ext uri="{FF2B5EF4-FFF2-40B4-BE49-F238E27FC236}">
                <a16:creationId xmlns:a16="http://schemas.microsoft.com/office/drawing/2014/main" id="{6C63E362-09E9-1246-A52E-1E69663846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17100" y="4114800"/>
            <a:ext cx="838200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g = 4 h=2</a:t>
            </a:r>
          </a:p>
        </p:txBody>
      </p:sp>
      <p:sp>
        <p:nvSpPr>
          <p:cNvPr id="136" name="Text Box 19">
            <a:extLst>
              <a:ext uri="{FF2B5EF4-FFF2-40B4-BE49-F238E27FC236}">
                <a16:creationId xmlns:a16="http://schemas.microsoft.com/office/drawing/2014/main" id="{85E994B5-7AF1-D54F-9D48-7DDD54444C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17100" y="4953000"/>
            <a:ext cx="838200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g = 6 h=0</a:t>
            </a:r>
          </a:p>
        </p:txBody>
      </p:sp>
      <p:sp>
        <p:nvSpPr>
          <p:cNvPr id="137" name="Text Box 19">
            <a:extLst>
              <a:ext uri="{FF2B5EF4-FFF2-40B4-BE49-F238E27FC236}">
                <a16:creationId xmlns:a16="http://schemas.microsoft.com/office/drawing/2014/main" id="{8BA00855-E1A6-BC43-8FBC-84C0145B96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264900" y="4016516"/>
            <a:ext cx="838200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g = 9 h=1</a:t>
            </a:r>
          </a:p>
        </p:txBody>
      </p:sp>
      <p:sp>
        <p:nvSpPr>
          <p:cNvPr id="138" name="Text Box 19">
            <a:extLst>
              <a:ext uri="{FF2B5EF4-FFF2-40B4-BE49-F238E27FC236}">
                <a16:creationId xmlns:a16="http://schemas.microsoft.com/office/drawing/2014/main" id="{62D9B35C-F5F9-F446-8F43-B01838811E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264900" y="5007116"/>
            <a:ext cx="914400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g = 10 h=2</a:t>
            </a:r>
          </a:p>
        </p:txBody>
      </p:sp>
      <p:sp>
        <p:nvSpPr>
          <p:cNvPr id="139" name="Text Box 19">
            <a:extLst>
              <a:ext uri="{FF2B5EF4-FFF2-40B4-BE49-F238E27FC236}">
                <a16:creationId xmlns:a16="http://schemas.microsoft.com/office/drawing/2014/main" id="{E0D6367A-FBE6-C64D-8351-00C7AA5013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264900" y="5867400"/>
            <a:ext cx="914400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g = 12 h=0</a:t>
            </a:r>
          </a:p>
        </p:txBody>
      </p:sp>
    </p:spTree>
    <p:extLst>
      <p:ext uri="{BB962C8B-B14F-4D97-AF65-F5344CB8AC3E}">
        <p14:creationId xmlns:p14="http://schemas.microsoft.com/office/powerpoint/2010/main" val="992918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ABCFD-6A9B-8841-80D9-554A7A99E98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Propositional Logic</a:t>
            </a:r>
          </a:p>
        </p:txBody>
      </p:sp>
    </p:spTree>
    <p:extLst>
      <p:ext uri="{BB962C8B-B14F-4D97-AF65-F5344CB8AC3E}">
        <p14:creationId xmlns:p14="http://schemas.microsoft.com/office/powerpoint/2010/main" val="7041747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Rectangle 2">
            <a:extLst>
              <a:ext uri="{FF2B5EF4-FFF2-40B4-BE49-F238E27FC236}">
                <a16:creationId xmlns:a16="http://schemas.microsoft.com/office/drawing/2014/main" id="{354CC9C5-98EB-F74C-A018-46C6117A1D4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Logic</a:t>
            </a:r>
          </a:p>
        </p:txBody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04FD0AD7-D9B1-5B45-8213-8F730541B50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94640" y="1620655"/>
            <a:ext cx="11897360" cy="4564057"/>
          </a:xfrm>
        </p:spPr>
        <p:txBody>
          <a:bodyPr/>
          <a:lstStyle/>
          <a:p>
            <a:r>
              <a:rPr lang="en-US" altLang="en-US" dirty="0"/>
              <a:t>For </a:t>
            </a:r>
            <a:r>
              <a:rPr lang="en-US" altLang="en-US" u="sng" dirty="0"/>
              <a:t>logical</a:t>
            </a:r>
            <a:r>
              <a:rPr lang="en-US" altLang="en-US" dirty="0"/>
              <a:t> agents, knowledge is </a:t>
            </a:r>
            <a:r>
              <a:rPr lang="en-US" altLang="en-US" u="sng" dirty="0"/>
              <a:t>definite</a:t>
            </a:r>
          </a:p>
          <a:p>
            <a:pPr lvl="1"/>
            <a:r>
              <a:rPr lang="en-US" altLang="en-US" dirty="0"/>
              <a:t>Each proposition is either </a:t>
            </a:r>
            <a:r>
              <a:rPr lang="ja-JP" altLang="en-US" dirty="0"/>
              <a:t>“</a:t>
            </a:r>
            <a:r>
              <a:rPr lang="en-US" altLang="ja-JP" dirty="0"/>
              <a:t>True</a:t>
            </a:r>
            <a:r>
              <a:rPr lang="ja-JP" altLang="en-US" dirty="0"/>
              <a:t>”</a:t>
            </a:r>
            <a:r>
              <a:rPr lang="en-US" altLang="ja-JP" dirty="0"/>
              <a:t> or </a:t>
            </a:r>
            <a:r>
              <a:rPr lang="ja-JP" altLang="en-US" dirty="0"/>
              <a:t>“</a:t>
            </a:r>
            <a:r>
              <a:rPr lang="en-US" altLang="ja-JP" dirty="0"/>
              <a:t>False</a:t>
            </a:r>
            <a:r>
              <a:rPr lang="ja-JP" altLang="en-US" dirty="0"/>
              <a:t>”</a:t>
            </a:r>
            <a:endParaRPr lang="en-US" altLang="ja-JP" dirty="0"/>
          </a:p>
          <a:p>
            <a:pPr lvl="1"/>
            <a:endParaRPr lang="en-US" altLang="ja-JP" dirty="0"/>
          </a:p>
          <a:p>
            <a:r>
              <a:rPr lang="en-US" altLang="en-US" dirty="0"/>
              <a:t>Logic has advantage of being simple representation for knowledge-based agents</a:t>
            </a:r>
          </a:p>
          <a:p>
            <a:pPr lvl="1"/>
            <a:r>
              <a:rPr lang="en-US" altLang="en-US" dirty="0"/>
              <a:t>But limited in its ability to handle uncertainty</a:t>
            </a:r>
          </a:p>
          <a:p>
            <a:pPr lvl="1"/>
            <a:endParaRPr lang="en-US" altLang="en-US" dirty="0"/>
          </a:p>
          <a:p>
            <a:r>
              <a:rPr lang="en-US" altLang="en-US" dirty="0"/>
              <a:t>We will examine propositional logic and first-order logic</a:t>
            </a:r>
          </a:p>
        </p:txBody>
      </p:sp>
    </p:spTree>
    <p:extLst>
      <p:ext uri="{BB962C8B-B14F-4D97-AF65-F5344CB8AC3E}">
        <p14:creationId xmlns:p14="http://schemas.microsoft.com/office/powerpoint/2010/main" val="2065359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2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Rectangle 2">
            <a:extLst>
              <a:ext uri="{FF2B5EF4-FFF2-40B4-BE49-F238E27FC236}">
                <a16:creationId xmlns:a16="http://schemas.microsoft.com/office/drawing/2014/main" id="{E2DDA1D7-54EB-964B-8027-573CBAEB8D5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Logical Agent</a:t>
            </a:r>
          </a:p>
        </p:txBody>
      </p:sp>
      <p:sp>
        <p:nvSpPr>
          <p:cNvPr id="24580" name="Rectangle 3">
            <a:extLst>
              <a:ext uri="{FF2B5EF4-FFF2-40B4-BE49-F238E27FC236}">
                <a16:creationId xmlns:a16="http://schemas.microsoft.com/office/drawing/2014/main" id="{DE7A4490-0DAF-4F42-8850-F3E5B9E312A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/>
              <a:t>Need agent to represent beliefs</a:t>
            </a:r>
          </a:p>
          <a:p>
            <a:pPr lvl="1">
              <a:lnSpc>
                <a:spcPct val="90000"/>
              </a:lnSpc>
            </a:pPr>
            <a:r>
              <a:rPr lang="ja-JP" altLang="en-US" dirty="0"/>
              <a:t>“</a:t>
            </a:r>
            <a:r>
              <a:rPr lang="en-US" altLang="ja-JP" dirty="0"/>
              <a:t>There is a pit in (2, 2) or (3, 1)</a:t>
            </a:r>
            <a:r>
              <a:rPr lang="ja-JP" altLang="en-US" dirty="0"/>
              <a:t>”</a:t>
            </a:r>
            <a:endParaRPr lang="en-US" altLang="ja-JP" dirty="0"/>
          </a:p>
          <a:p>
            <a:pPr lvl="1">
              <a:lnSpc>
                <a:spcPct val="90000"/>
              </a:lnSpc>
            </a:pPr>
            <a:r>
              <a:rPr lang="ja-JP" altLang="en-US" dirty="0"/>
              <a:t>“</a:t>
            </a:r>
            <a:r>
              <a:rPr lang="en-US" altLang="ja-JP" dirty="0"/>
              <a:t>There is no Wumpus in (2, 2)</a:t>
            </a:r>
            <a:r>
              <a:rPr lang="ja-JP" altLang="en-US" dirty="0"/>
              <a:t>”</a:t>
            </a:r>
            <a:endParaRPr lang="en-US" altLang="ja-JP" dirty="0"/>
          </a:p>
          <a:p>
            <a:pPr>
              <a:lnSpc>
                <a:spcPct val="90000"/>
              </a:lnSpc>
            </a:pPr>
            <a:r>
              <a:rPr lang="en-US" altLang="en-US" dirty="0"/>
              <a:t>Need to make inferences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If available information is correct, draw a conclusion that is guaranteed to be correct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Need </a:t>
            </a:r>
            <a:r>
              <a:rPr lang="en-US" altLang="en-US" u="sng" dirty="0"/>
              <a:t>representation</a:t>
            </a:r>
            <a:r>
              <a:rPr lang="en-US" altLang="en-US" dirty="0"/>
              <a:t> and </a:t>
            </a:r>
            <a:r>
              <a:rPr lang="en-US" altLang="en-US" u="sng" dirty="0"/>
              <a:t>reasoning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Support the operation of knowledge-based agent</a:t>
            </a:r>
          </a:p>
        </p:txBody>
      </p:sp>
    </p:spTree>
    <p:extLst>
      <p:ext uri="{BB962C8B-B14F-4D97-AF65-F5344CB8AC3E}">
        <p14:creationId xmlns:p14="http://schemas.microsoft.com/office/powerpoint/2010/main" val="30798391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916E83-64C2-4C67-B617-DDA65EA47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Knowledge Representation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952E6F-E4A0-4863-A021-E027AA0DF1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For expressing knowledge in computer-tractable form</a:t>
            </a:r>
          </a:p>
          <a:p>
            <a:r>
              <a:rPr lang="en-US" altLang="en-US" dirty="0"/>
              <a:t>Knowledge representation language defined by</a:t>
            </a:r>
          </a:p>
          <a:p>
            <a:pPr lvl="1"/>
            <a:r>
              <a:rPr lang="en-US" altLang="en-US" b="1" u="sng" dirty="0"/>
              <a:t>Syntax</a:t>
            </a:r>
            <a:r>
              <a:rPr lang="en-US" altLang="en-US" b="1" dirty="0"/>
              <a:t> </a:t>
            </a:r>
          </a:p>
          <a:p>
            <a:pPr lvl="2"/>
            <a:r>
              <a:rPr lang="en-US" altLang="en-US" dirty="0"/>
              <a:t>Defines the possible well-formed configurations of sentences in the language</a:t>
            </a:r>
          </a:p>
          <a:p>
            <a:pPr lvl="1"/>
            <a:r>
              <a:rPr lang="en-US" altLang="en-US" b="1" u="sng" dirty="0"/>
              <a:t>Semantics</a:t>
            </a:r>
            <a:r>
              <a:rPr lang="en-US" altLang="en-US" b="1" dirty="0"/>
              <a:t> </a:t>
            </a:r>
          </a:p>
          <a:p>
            <a:pPr lvl="2"/>
            <a:r>
              <a:rPr lang="en-US" altLang="en-US" dirty="0"/>
              <a:t>Defines the </a:t>
            </a:r>
            <a:r>
              <a:rPr lang="ja-JP" altLang="en-US" dirty="0"/>
              <a:t>“</a:t>
            </a:r>
            <a:r>
              <a:rPr lang="en-US" altLang="ja-JP" dirty="0"/>
              <a:t>meaning</a:t>
            </a:r>
            <a:r>
              <a:rPr lang="ja-JP" altLang="en-US" dirty="0"/>
              <a:t>”</a:t>
            </a:r>
            <a:r>
              <a:rPr lang="en-US" altLang="ja-JP" dirty="0"/>
              <a:t> of sentences (need interpreter)</a:t>
            </a:r>
          </a:p>
          <a:p>
            <a:pPr lvl="2"/>
            <a:r>
              <a:rPr lang="en-US" altLang="en-US" dirty="0"/>
              <a:t>Defines the </a:t>
            </a:r>
            <a:r>
              <a:rPr lang="en-US" altLang="en-US" u="sng" dirty="0"/>
              <a:t>truth</a:t>
            </a:r>
            <a:r>
              <a:rPr lang="en-US" altLang="en-US" dirty="0"/>
              <a:t> of a sentence in a world (or model)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41074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Rectangle 2">
            <a:extLst>
              <a:ext uri="{FF2B5EF4-FFF2-40B4-BE49-F238E27FC236}">
                <a16:creationId xmlns:a16="http://schemas.microsoft.com/office/drawing/2014/main" id="{4FAE7FE8-24E6-DD4F-AA2B-F6DC61E1329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The Language of Arithmetic</a:t>
            </a:r>
          </a:p>
        </p:txBody>
      </p:sp>
      <p:sp>
        <p:nvSpPr>
          <p:cNvPr id="27652" name="Rectangle 3">
            <a:extLst>
              <a:ext uri="{FF2B5EF4-FFF2-40B4-BE49-F238E27FC236}">
                <a16:creationId xmlns:a16="http://schemas.microsoft.com/office/drawing/2014/main" id="{5864166B-F309-8E40-AE50-25B56499ED6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u="sng" dirty="0"/>
              <a:t>Syntax</a:t>
            </a:r>
            <a:r>
              <a:rPr lang="en-US" altLang="en-US" dirty="0"/>
              <a:t>:  </a:t>
            </a:r>
            <a:r>
              <a:rPr lang="ja-JP" altLang="en-US" dirty="0"/>
              <a:t>“</a:t>
            </a:r>
            <a:r>
              <a:rPr lang="en-US" altLang="ja-JP" i="1" dirty="0"/>
              <a:t>x </a:t>
            </a:r>
            <a:r>
              <a:rPr lang="en-US" altLang="ja-JP" dirty="0"/>
              <a:t>+ 2 </a:t>
            </a:r>
            <a:r>
              <a:rPr lang="en-US" altLang="ja-JP" dirty="0">
                <a:sym typeface="Symbol" pitchFamily="2" charset="2"/>
              </a:rPr>
              <a:t> </a:t>
            </a:r>
            <a:r>
              <a:rPr lang="en-US" altLang="ja-JP" i="1" dirty="0">
                <a:sym typeface="Symbol" pitchFamily="2" charset="2"/>
              </a:rPr>
              <a:t>y</a:t>
            </a:r>
            <a:r>
              <a:rPr lang="ja-JP" altLang="en-US" dirty="0">
                <a:sym typeface="Symbol" pitchFamily="2" charset="2"/>
              </a:rPr>
              <a:t>”</a:t>
            </a:r>
            <a:r>
              <a:rPr lang="en-US" altLang="ja-JP" dirty="0">
                <a:sym typeface="Symbol" pitchFamily="2" charset="2"/>
              </a:rPr>
              <a:t> is a sentence 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en-US" dirty="0"/>
              <a:t>		</a:t>
            </a:r>
            <a:endParaRPr lang="en-US" altLang="en-US" sz="1400" dirty="0"/>
          </a:p>
          <a:p>
            <a:pPr lvl="1">
              <a:lnSpc>
                <a:spcPct val="90000"/>
              </a:lnSpc>
              <a:buFontTx/>
              <a:buNone/>
            </a:pPr>
            <a:r>
              <a:rPr lang="ja-JP" altLang="en-US" dirty="0"/>
              <a:t>“</a:t>
            </a:r>
            <a:r>
              <a:rPr lang="en-US" altLang="ja-JP" i="1" dirty="0"/>
              <a:t>x</a:t>
            </a:r>
            <a:r>
              <a:rPr lang="en-US" altLang="ja-JP" dirty="0"/>
              <a:t>2 + </a:t>
            </a:r>
            <a:r>
              <a:rPr lang="en-US" altLang="ja-JP" i="1" dirty="0"/>
              <a:t>y</a:t>
            </a:r>
            <a:r>
              <a:rPr lang="en-US" altLang="ja-JP" dirty="0"/>
              <a:t> &gt;</a:t>
            </a:r>
            <a:r>
              <a:rPr lang="ja-JP" altLang="en-US" dirty="0"/>
              <a:t>”</a:t>
            </a:r>
            <a:r>
              <a:rPr lang="en-US" altLang="ja-JP" dirty="0"/>
              <a:t> is not a sentence</a:t>
            </a:r>
          </a:p>
          <a:p>
            <a:pPr>
              <a:lnSpc>
                <a:spcPct val="90000"/>
              </a:lnSpc>
              <a:buFontTx/>
              <a:buNone/>
            </a:pPr>
            <a:endParaRPr lang="en-US" altLang="en-US" i="1" dirty="0"/>
          </a:p>
          <a:p>
            <a:pPr>
              <a:lnSpc>
                <a:spcPct val="90000"/>
              </a:lnSpc>
            </a:pPr>
            <a:r>
              <a:rPr lang="en-US" altLang="en-US" u="sng" dirty="0"/>
              <a:t>Semantics</a:t>
            </a:r>
            <a:r>
              <a:rPr lang="en-US" altLang="en-US" dirty="0"/>
              <a:t>:</a:t>
            </a:r>
            <a:r>
              <a:rPr lang="en-US" altLang="en-US" i="1" dirty="0"/>
              <a:t>  x</a:t>
            </a:r>
            <a:r>
              <a:rPr lang="en-US" altLang="en-US" dirty="0"/>
              <a:t> + 2 </a:t>
            </a:r>
            <a:r>
              <a:rPr lang="en-US" altLang="en-US" dirty="0">
                <a:sym typeface="Symbol" pitchFamily="2" charset="2"/>
              </a:rPr>
              <a:t> </a:t>
            </a:r>
            <a:r>
              <a:rPr lang="en-US" altLang="en-US" i="1" dirty="0">
                <a:sym typeface="Symbol" pitchFamily="2" charset="2"/>
              </a:rPr>
              <a:t>y</a:t>
            </a:r>
            <a:r>
              <a:rPr lang="en-US" altLang="en-US" dirty="0">
                <a:sym typeface="Symbol" pitchFamily="2" charset="2"/>
              </a:rPr>
              <a:t> is </a:t>
            </a:r>
            <a:r>
              <a:rPr lang="en-US" altLang="en-US" dirty="0">
                <a:solidFill>
                  <a:srgbClr val="FF0000"/>
                </a:solidFill>
                <a:sym typeface="Symbol" pitchFamily="2" charset="2"/>
              </a:rPr>
              <a:t>true</a:t>
            </a:r>
            <a:r>
              <a:rPr lang="en-US" altLang="en-US" dirty="0">
                <a:sym typeface="Symbol" pitchFamily="2" charset="2"/>
              </a:rPr>
              <a:t> </a:t>
            </a:r>
            <a:r>
              <a:rPr lang="en-US" altLang="en-US" dirty="0" err="1">
                <a:sym typeface="Symbol" pitchFamily="2" charset="2"/>
              </a:rPr>
              <a:t>iff</a:t>
            </a:r>
            <a:r>
              <a:rPr lang="en-US" altLang="en-US" dirty="0">
                <a:sym typeface="Symbol" pitchFamily="2" charset="2"/>
              </a:rPr>
              <a:t> the number </a:t>
            </a:r>
            <a:r>
              <a:rPr lang="en-US" altLang="en-US" i="1" dirty="0">
                <a:sym typeface="Symbol" pitchFamily="2" charset="2"/>
              </a:rPr>
              <a:t>x</a:t>
            </a:r>
            <a:r>
              <a:rPr lang="en-US" altLang="en-US" dirty="0">
                <a:sym typeface="Symbol" pitchFamily="2" charset="2"/>
              </a:rPr>
              <a:t> + 2 is no less than the number </a:t>
            </a:r>
            <a:r>
              <a:rPr lang="en-US" altLang="en-US" i="1" dirty="0">
                <a:sym typeface="Symbol" pitchFamily="2" charset="2"/>
              </a:rPr>
              <a:t>y</a:t>
            </a:r>
          </a:p>
          <a:p>
            <a:pPr>
              <a:lnSpc>
                <a:spcPct val="90000"/>
              </a:lnSpc>
              <a:buFontTx/>
              <a:buNone/>
            </a:pPr>
            <a:endParaRPr lang="en-US" altLang="en-US" sz="1400" i="1" dirty="0">
              <a:sym typeface="Symbol" pitchFamily="2" charset="2"/>
            </a:endParaRP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en-US" i="1" dirty="0">
                <a:sym typeface="Symbol" pitchFamily="2" charset="2"/>
              </a:rPr>
              <a:t>	x + </a:t>
            </a:r>
            <a:r>
              <a:rPr lang="en-US" altLang="en-US" dirty="0">
                <a:sym typeface="Symbol" pitchFamily="2" charset="2"/>
              </a:rPr>
              <a:t>2</a:t>
            </a:r>
            <a:r>
              <a:rPr lang="en-US" altLang="en-US" i="1" dirty="0">
                <a:sym typeface="Symbol" pitchFamily="2" charset="2"/>
              </a:rPr>
              <a:t> </a:t>
            </a:r>
            <a:r>
              <a:rPr lang="en-US" altLang="en-US" dirty="0">
                <a:sym typeface="Symbol" pitchFamily="2" charset="2"/>
              </a:rPr>
              <a:t> </a:t>
            </a:r>
            <a:r>
              <a:rPr lang="en-US" altLang="en-US" i="1" dirty="0">
                <a:sym typeface="Symbol" pitchFamily="2" charset="2"/>
              </a:rPr>
              <a:t>y</a:t>
            </a:r>
            <a:r>
              <a:rPr lang="en-US" altLang="en-US" dirty="0">
                <a:sym typeface="Symbol" pitchFamily="2" charset="2"/>
              </a:rPr>
              <a:t> is </a:t>
            </a:r>
            <a:r>
              <a:rPr lang="en-US" altLang="en-US" dirty="0">
                <a:solidFill>
                  <a:srgbClr val="FF0000"/>
                </a:solidFill>
                <a:sym typeface="Symbol" pitchFamily="2" charset="2"/>
              </a:rPr>
              <a:t>True</a:t>
            </a:r>
            <a:r>
              <a:rPr lang="en-US" altLang="en-US" dirty="0">
                <a:sym typeface="Symbol" pitchFamily="2" charset="2"/>
              </a:rPr>
              <a:t> in a world where </a:t>
            </a:r>
            <a:r>
              <a:rPr lang="en-US" altLang="en-US" i="1" dirty="0">
                <a:sym typeface="Symbol" pitchFamily="2" charset="2"/>
              </a:rPr>
              <a:t>x</a:t>
            </a:r>
            <a:r>
              <a:rPr lang="en-US" altLang="en-US" dirty="0">
                <a:sym typeface="Symbol" pitchFamily="2" charset="2"/>
              </a:rPr>
              <a:t>=7, </a:t>
            </a:r>
            <a:r>
              <a:rPr lang="en-US" altLang="en-US" i="1" dirty="0">
                <a:sym typeface="Symbol" pitchFamily="2" charset="2"/>
              </a:rPr>
              <a:t>y</a:t>
            </a:r>
            <a:r>
              <a:rPr lang="en-US" altLang="en-US" dirty="0">
                <a:sym typeface="Symbol" pitchFamily="2" charset="2"/>
              </a:rPr>
              <a:t>=1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en-US" i="1" dirty="0">
                <a:sym typeface="Symbol" pitchFamily="2" charset="2"/>
              </a:rPr>
              <a:t>	x + </a:t>
            </a:r>
            <a:r>
              <a:rPr lang="en-US" altLang="en-US" dirty="0">
                <a:sym typeface="Symbol" pitchFamily="2" charset="2"/>
              </a:rPr>
              <a:t>2</a:t>
            </a:r>
            <a:r>
              <a:rPr lang="en-US" altLang="en-US" i="1" dirty="0">
                <a:sym typeface="Symbol" pitchFamily="2" charset="2"/>
              </a:rPr>
              <a:t> </a:t>
            </a:r>
            <a:r>
              <a:rPr lang="en-US" altLang="en-US" dirty="0">
                <a:sym typeface="Symbol" pitchFamily="2" charset="2"/>
              </a:rPr>
              <a:t> </a:t>
            </a:r>
            <a:r>
              <a:rPr lang="en-US" altLang="en-US" i="1" dirty="0">
                <a:sym typeface="Symbol" pitchFamily="2" charset="2"/>
              </a:rPr>
              <a:t>y </a:t>
            </a:r>
            <a:r>
              <a:rPr lang="en-US" altLang="en-US" dirty="0">
                <a:sym typeface="Symbol" pitchFamily="2" charset="2"/>
              </a:rPr>
              <a:t>is </a:t>
            </a:r>
            <a:r>
              <a:rPr lang="en-US" altLang="en-US" dirty="0">
                <a:solidFill>
                  <a:srgbClr val="FF0000"/>
                </a:solidFill>
                <a:sym typeface="Symbol" pitchFamily="2" charset="2"/>
              </a:rPr>
              <a:t>False</a:t>
            </a:r>
            <a:r>
              <a:rPr lang="en-US" altLang="en-US" dirty="0">
                <a:sym typeface="Symbol" pitchFamily="2" charset="2"/>
              </a:rPr>
              <a:t> in a world where </a:t>
            </a:r>
            <a:r>
              <a:rPr lang="en-US" altLang="en-US" i="1" dirty="0">
                <a:sym typeface="Symbol" pitchFamily="2" charset="2"/>
              </a:rPr>
              <a:t>x</a:t>
            </a:r>
            <a:r>
              <a:rPr lang="en-US" altLang="en-US" dirty="0">
                <a:sym typeface="Symbol" pitchFamily="2" charset="2"/>
              </a:rPr>
              <a:t>=0, </a:t>
            </a:r>
            <a:r>
              <a:rPr lang="en-US" altLang="en-US" i="1" dirty="0">
                <a:sym typeface="Symbol" pitchFamily="2" charset="2"/>
              </a:rPr>
              <a:t>y</a:t>
            </a:r>
            <a:r>
              <a:rPr lang="en-US" altLang="en-US" dirty="0">
                <a:sym typeface="Symbol" pitchFamily="2" charset="2"/>
              </a:rPr>
              <a:t>=6</a:t>
            </a:r>
            <a:endParaRPr lang="en-US" altLang="en-US" i="1" dirty="0">
              <a:sym typeface="Symbol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2086050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8184E1-192D-4B3B-BB13-44AA97617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Inference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8F903F-4766-4960-8CFF-E1BD5C9E61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Sentence is </a:t>
            </a:r>
            <a:r>
              <a:rPr lang="en-US" altLang="en-US" u="sng" dirty="0"/>
              <a:t>valid</a:t>
            </a:r>
            <a:r>
              <a:rPr lang="en-US" altLang="en-US" dirty="0"/>
              <a:t> </a:t>
            </a:r>
            <a:r>
              <a:rPr lang="en-US" altLang="en-US" dirty="0" err="1"/>
              <a:t>iff</a:t>
            </a:r>
            <a:r>
              <a:rPr lang="en-US" altLang="en-US" dirty="0"/>
              <a:t> it is true under all possible interpretations in all possible worlds</a:t>
            </a:r>
          </a:p>
          <a:p>
            <a:pPr lvl="1"/>
            <a:r>
              <a:rPr lang="en-US" altLang="en-US" dirty="0"/>
              <a:t>Also called </a:t>
            </a:r>
            <a:r>
              <a:rPr lang="en-US" altLang="en-US" u="sng" dirty="0"/>
              <a:t>tautologies</a:t>
            </a:r>
          </a:p>
          <a:p>
            <a:pPr lvl="1"/>
            <a:r>
              <a:rPr lang="ja-JP" altLang="en-US" dirty="0"/>
              <a:t>“</a:t>
            </a:r>
            <a:r>
              <a:rPr lang="en-US" altLang="ja-JP" dirty="0"/>
              <a:t>There is a stench at (1,1) or there is not a stench at (1,1)</a:t>
            </a:r>
            <a:r>
              <a:rPr lang="ja-JP" altLang="en-US" dirty="0"/>
              <a:t>”</a:t>
            </a:r>
            <a:endParaRPr lang="en-US" altLang="ja-JP" dirty="0"/>
          </a:p>
          <a:p>
            <a:pPr lvl="1"/>
            <a:r>
              <a:rPr lang="ja-JP" altLang="en-US" dirty="0"/>
              <a:t>“</a:t>
            </a:r>
            <a:r>
              <a:rPr lang="en-US" altLang="ja-JP" dirty="0"/>
              <a:t>There is an open area in front of me</a:t>
            </a:r>
            <a:r>
              <a:rPr lang="ja-JP" altLang="en-US" dirty="0"/>
              <a:t>”</a:t>
            </a:r>
            <a:r>
              <a:rPr lang="en-US" altLang="ja-JP" dirty="0"/>
              <a:t> is </a:t>
            </a:r>
            <a:r>
              <a:rPr lang="en-US" altLang="ja-JP" u="sng" dirty="0"/>
              <a:t>not valid</a:t>
            </a:r>
            <a:r>
              <a:rPr lang="en-US" altLang="ja-JP" dirty="0"/>
              <a:t> in all worlds</a:t>
            </a:r>
          </a:p>
          <a:p>
            <a:pPr marL="457200" lvl="1" indent="0">
              <a:buNone/>
            </a:pPr>
            <a:endParaRPr lang="en-US" altLang="ja-JP" dirty="0"/>
          </a:p>
          <a:p>
            <a:r>
              <a:rPr lang="en-US" altLang="en-US" dirty="0"/>
              <a:t>Sentence is </a:t>
            </a:r>
            <a:r>
              <a:rPr lang="en-US" altLang="en-US" u="sng" dirty="0"/>
              <a:t>satisfiable</a:t>
            </a:r>
            <a:r>
              <a:rPr lang="en-US" altLang="en-US" dirty="0"/>
              <a:t> </a:t>
            </a:r>
            <a:r>
              <a:rPr lang="en-US" altLang="en-US" dirty="0" err="1"/>
              <a:t>iff</a:t>
            </a:r>
            <a:r>
              <a:rPr lang="en-US" altLang="en-US" dirty="0"/>
              <a:t> there is some interpretation in some world for which it is true</a:t>
            </a:r>
          </a:p>
          <a:p>
            <a:pPr lvl="1"/>
            <a:r>
              <a:rPr lang="ja-JP" altLang="en-US" dirty="0"/>
              <a:t>“</a:t>
            </a:r>
            <a:r>
              <a:rPr lang="en-US" altLang="ja-JP" dirty="0"/>
              <a:t>There is a </a:t>
            </a:r>
            <a:r>
              <a:rPr lang="en-US" altLang="ja-JP" dirty="0" err="1"/>
              <a:t>wumpus</a:t>
            </a:r>
            <a:r>
              <a:rPr lang="en-US" altLang="ja-JP" dirty="0"/>
              <a:t> at (1,2)</a:t>
            </a:r>
            <a:r>
              <a:rPr lang="ja-JP" altLang="en-US" dirty="0"/>
              <a:t>”</a:t>
            </a:r>
            <a:r>
              <a:rPr lang="en-US" altLang="ja-JP" dirty="0"/>
              <a:t> could be true in some situation</a:t>
            </a:r>
          </a:p>
          <a:p>
            <a:pPr lvl="1"/>
            <a:r>
              <a:rPr lang="ja-JP" altLang="en-US" dirty="0"/>
              <a:t>“</a:t>
            </a:r>
            <a:r>
              <a:rPr lang="en-US" altLang="ja-JP" dirty="0"/>
              <a:t>There is a wall in front of me and there is no wall in front of me</a:t>
            </a:r>
            <a:r>
              <a:rPr lang="ja-JP" altLang="en-US" dirty="0"/>
              <a:t>”</a:t>
            </a:r>
            <a:r>
              <a:rPr lang="en-US" altLang="ja-JP" dirty="0"/>
              <a:t> is </a:t>
            </a:r>
            <a:r>
              <a:rPr lang="en-US" altLang="ja-JP" u="sng" dirty="0"/>
              <a:t>unsatisfiable</a:t>
            </a:r>
            <a:endParaRPr lang="en-US" altLang="en-US" u="sng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3440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CD6C71-D100-4246-B244-7F1C27743E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Propositional Logic: Syntax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4D54F0-1124-4E27-B0B7-3C02CB8249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US" altLang="en-US" dirty="0"/>
              <a:t>Syntax of propositional logic defines </a:t>
            </a:r>
            <a:r>
              <a:rPr lang="en-US" altLang="en-US" u="sng" dirty="0"/>
              <a:t>allowable</a:t>
            </a:r>
            <a:r>
              <a:rPr lang="en-US" altLang="en-US" dirty="0"/>
              <a:t> sentences</a:t>
            </a:r>
          </a:p>
          <a:p>
            <a:pPr>
              <a:lnSpc>
                <a:spcPct val="80000"/>
              </a:lnSpc>
            </a:pPr>
            <a:r>
              <a:rPr lang="en-US" altLang="en-US" dirty="0"/>
              <a:t>Atomic sentences consists of a single proposition symbol</a:t>
            </a:r>
          </a:p>
          <a:p>
            <a:pPr lvl="1">
              <a:lnSpc>
                <a:spcPct val="80000"/>
              </a:lnSpc>
            </a:pPr>
            <a:r>
              <a:rPr lang="en-US" altLang="en-US" dirty="0"/>
              <a:t>Each symbol stands for proposition that can be True or False</a:t>
            </a:r>
          </a:p>
          <a:p>
            <a:pPr>
              <a:lnSpc>
                <a:spcPct val="80000"/>
              </a:lnSpc>
            </a:pPr>
            <a:r>
              <a:rPr lang="en-US" altLang="en-US" dirty="0"/>
              <a:t>Symbols of propositional logic</a:t>
            </a:r>
          </a:p>
          <a:p>
            <a:pPr lvl="1">
              <a:lnSpc>
                <a:spcPct val="80000"/>
              </a:lnSpc>
            </a:pPr>
            <a:r>
              <a:rPr lang="en-US" altLang="en-US" dirty="0"/>
              <a:t>Propositional symbols: </a:t>
            </a:r>
            <a:r>
              <a:rPr lang="en-US" altLang="en-US" i="1" dirty="0"/>
              <a:t> P</a:t>
            </a:r>
            <a:r>
              <a:rPr lang="en-US" altLang="en-US" dirty="0"/>
              <a:t>,</a:t>
            </a:r>
            <a:r>
              <a:rPr lang="en-US" altLang="en-US" i="1" dirty="0"/>
              <a:t> Q</a:t>
            </a:r>
            <a:r>
              <a:rPr lang="en-US" altLang="en-US" dirty="0"/>
              <a:t>, … (e.g., “Today is Tuesday”)</a:t>
            </a:r>
          </a:p>
          <a:p>
            <a:pPr lvl="1">
              <a:lnSpc>
                <a:spcPct val="80000"/>
              </a:lnSpc>
            </a:pPr>
            <a:r>
              <a:rPr lang="en-US" altLang="en-US" dirty="0"/>
              <a:t>Logical constants:  </a:t>
            </a:r>
            <a:r>
              <a:rPr lang="en-US" altLang="en-US" i="1" dirty="0"/>
              <a:t>True</a:t>
            </a:r>
            <a:r>
              <a:rPr lang="en-US" altLang="en-US" dirty="0"/>
              <a:t>, </a:t>
            </a:r>
            <a:r>
              <a:rPr lang="en-US" altLang="en-US" i="1" dirty="0"/>
              <a:t>False</a:t>
            </a:r>
          </a:p>
          <a:p>
            <a:pPr>
              <a:lnSpc>
                <a:spcPct val="80000"/>
              </a:lnSpc>
            </a:pPr>
            <a:r>
              <a:rPr lang="en-US" altLang="en-US" dirty="0"/>
              <a:t>Making complex sentences</a:t>
            </a:r>
          </a:p>
          <a:p>
            <a:pPr lvl="1">
              <a:lnSpc>
                <a:spcPct val="80000"/>
              </a:lnSpc>
            </a:pPr>
            <a:r>
              <a:rPr lang="en-US" altLang="en-US" dirty="0"/>
              <a:t>Logical connectives of symbols:  </a:t>
            </a:r>
            <a:r>
              <a:rPr lang="en-US" altLang="en-US" dirty="0">
                <a:sym typeface="Symbol" pitchFamily="18" charset="2"/>
              </a:rPr>
              <a:t>, , , , </a:t>
            </a:r>
            <a:r>
              <a:rPr lang="en-US" altLang="en-US" sz="2800" dirty="0">
                <a:cs typeface="Times New Roman"/>
                <a:sym typeface="Euclid Symbol" pitchFamily="18" charset="2"/>
              </a:rPr>
              <a:t>¬</a:t>
            </a:r>
            <a:endParaRPr lang="en-US" altLang="en-US" dirty="0">
              <a:sym typeface="Euclid Symbol" pitchFamily="18" charset="2"/>
            </a:endParaRPr>
          </a:p>
          <a:p>
            <a:pPr lvl="1">
              <a:lnSpc>
                <a:spcPct val="80000"/>
              </a:lnSpc>
            </a:pPr>
            <a:r>
              <a:rPr lang="en-US" altLang="en-US" dirty="0">
                <a:sym typeface="Euclid Symbol" pitchFamily="18" charset="2"/>
              </a:rPr>
              <a:t>Also have parentheses to enclose each sentence:  (…)</a:t>
            </a:r>
          </a:p>
          <a:p>
            <a:pPr>
              <a:lnSpc>
                <a:spcPct val="80000"/>
              </a:lnSpc>
            </a:pPr>
            <a:r>
              <a:rPr lang="en-US" altLang="en-US" sz="3200" dirty="0">
                <a:sym typeface="Euclid Symbol" pitchFamily="18" charset="2"/>
              </a:rPr>
              <a:t>Sentences will be used for inference/problem-solving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99731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ABCFD-6A9B-8841-80D9-554A7A99E98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PEAS</a:t>
            </a:r>
          </a:p>
        </p:txBody>
      </p:sp>
    </p:spTree>
    <p:extLst>
      <p:ext uri="{BB962C8B-B14F-4D97-AF65-F5344CB8AC3E}">
        <p14:creationId xmlns:p14="http://schemas.microsoft.com/office/powerpoint/2010/main" val="17379163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5305E4-8D80-4340-8979-8D4DF7144A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Propositional Logic: Syntax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90EA08-2B7C-4C4C-973C-6B53319A62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4640" y="1612906"/>
            <a:ext cx="11724640" cy="5053708"/>
          </a:xfrm>
        </p:spPr>
        <p:txBody>
          <a:bodyPr>
            <a:normAutofit lnSpcReduction="10000"/>
          </a:bodyPr>
          <a:lstStyle/>
          <a:p>
            <a:r>
              <a:rPr lang="en-US" altLang="en-US" i="1"/>
              <a:t>True</a:t>
            </a:r>
            <a:r>
              <a:rPr lang="en-US" altLang="en-US"/>
              <a:t>, </a:t>
            </a:r>
            <a:r>
              <a:rPr lang="en-US" altLang="en-US" i="1"/>
              <a:t>False, S</a:t>
            </a:r>
            <a:r>
              <a:rPr lang="en-US" altLang="en-US" baseline="-25000"/>
              <a:t>1</a:t>
            </a:r>
            <a:r>
              <a:rPr lang="en-US" altLang="en-US"/>
              <a:t>, </a:t>
            </a:r>
            <a:r>
              <a:rPr lang="en-US" altLang="en-US" i="1"/>
              <a:t>S</a:t>
            </a:r>
            <a:r>
              <a:rPr lang="en-US" altLang="en-US" baseline="-25000"/>
              <a:t>2</a:t>
            </a:r>
            <a:r>
              <a:rPr lang="en-US" altLang="en-US"/>
              <a:t>, … are sentences</a:t>
            </a:r>
          </a:p>
          <a:p>
            <a:r>
              <a:rPr lang="en-US" altLang="en-US" dirty="0"/>
              <a:t>If </a:t>
            </a:r>
            <a:r>
              <a:rPr lang="en-US" altLang="en-US" i="1" dirty="0"/>
              <a:t>S</a:t>
            </a:r>
            <a:r>
              <a:rPr lang="en-US" altLang="en-US" dirty="0"/>
              <a:t> is a sentence, </a:t>
            </a:r>
            <a:r>
              <a:rPr lang="en-US" altLang="en-US" dirty="0">
                <a:latin typeface="Times New Roman"/>
                <a:cs typeface="Times New Roman"/>
                <a:sym typeface="Euclid Symbol" pitchFamily="18" charset="2"/>
              </a:rPr>
              <a:t>¬</a:t>
            </a:r>
            <a:r>
              <a:rPr lang="en-US" altLang="en-US" i="1" dirty="0">
                <a:sym typeface="Euclid Symbol" pitchFamily="18" charset="2"/>
              </a:rPr>
              <a:t>S</a:t>
            </a:r>
            <a:r>
              <a:rPr lang="en-US" altLang="en-US" dirty="0">
                <a:sym typeface="Euclid Symbol" pitchFamily="18" charset="2"/>
              </a:rPr>
              <a:t> is a sentence</a:t>
            </a:r>
          </a:p>
          <a:p>
            <a:pPr lvl="1"/>
            <a:r>
              <a:rPr lang="en-US" altLang="en-US" dirty="0">
                <a:sym typeface="Euclid Symbol" pitchFamily="18" charset="2"/>
              </a:rPr>
              <a:t>Not (negation)</a:t>
            </a:r>
          </a:p>
          <a:p>
            <a:r>
              <a:rPr lang="en-US" altLang="en-US" i="1" dirty="0">
                <a:sym typeface="Euclid Symbol" pitchFamily="18" charset="2"/>
              </a:rPr>
              <a:t>S</a:t>
            </a:r>
            <a:r>
              <a:rPr lang="en-US" altLang="en-US" baseline="-25000" dirty="0">
                <a:sym typeface="Euclid Symbol" pitchFamily="18" charset="2"/>
              </a:rPr>
              <a:t>1</a:t>
            </a:r>
            <a:r>
              <a:rPr lang="en-US" altLang="en-US" dirty="0">
                <a:sym typeface="Euclid Symbol" pitchFamily="18" charset="2"/>
              </a:rPr>
              <a:t> </a:t>
            </a:r>
            <a:r>
              <a:rPr lang="en-US" altLang="en-US" dirty="0">
                <a:sym typeface="Symbol" pitchFamily="18" charset="2"/>
              </a:rPr>
              <a:t> </a:t>
            </a:r>
            <a:r>
              <a:rPr lang="en-US" altLang="en-US" i="1" dirty="0">
                <a:sym typeface="Symbol" pitchFamily="18" charset="2"/>
              </a:rPr>
              <a:t>S</a:t>
            </a:r>
            <a:r>
              <a:rPr lang="en-US" altLang="en-US" baseline="-25000" dirty="0">
                <a:sym typeface="Symbol" pitchFamily="18" charset="2"/>
              </a:rPr>
              <a:t>2 </a:t>
            </a:r>
            <a:r>
              <a:rPr lang="en-US" altLang="en-US" dirty="0">
                <a:sym typeface="Symbol" pitchFamily="18" charset="2"/>
              </a:rPr>
              <a:t>is a sentence, also (</a:t>
            </a:r>
            <a:r>
              <a:rPr lang="en-US" altLang="en-US" i="1" dirty="0">
                <a:sym typeface="Euclid Symbol" pitchFamily="18" charset="2"/>
              </a:rPr>
              <a:t>S</a:t>
            </a:r>
            <a:r>
              <a:rPr lang="en-US" altLang="en-US" baseline="-25000" dirty="0">
                <a:sym typeface="Euclid Symbol" pitchFamily="18" charset="2"/>
              </a:rPr>
              <a:t>1</a:t>
            </a:r>
            <a:r>
              <a:rPr lang="en-US" altLang="en-US" dirty="0">
                <a:sym typeface="Euclid Symbol" pitchFamily="18" charset="2"/>
              </a:rPr>
              <a:t> </a:t>
            </a:r>
            <a:r>
              <a:rPr lang="en-US" altLang="en-US" dirty="0">
                <a:sym typeface="Symbol" pitchFamily="18" charset="2"/>
              </a:rPr>
              <a:t> </a:t>
            </a:r>
            <a:r>
              <a:rPr lang="en-US" altLang="en-US" i="1" dirty="0">
                <a:sym typeface="Symbol" pitchFamily="18" charset="2"/>
              </a:rPr>
              <a:t>S</a:t>
            </a:r>
            <a:r>
              <a:rPr lang="en-US" altLang="en-US" baseline="-25000" dirty="0">
                <a:sym typeface="Symbol" pitchFamily="18" charset="2"/>
              </a:rPr>
              <a:t>2</a:t>
            </a:r>
            <a:r>
              <a:rPr lang="en-US" altLang="en-US" dirty="0">
                <a:sym typeface="Symbol" pitchFamily="18" charset="2"/>
              </a:rPr>
              <a:t>)</a:t>
            </a:r>
          </a:p>
          <a:p>
            <a:pPr lvl="1"/>
            <a:r>
              <a:rPr lang="en-US" altLang="en-US" dirty="0">
                <a:sym typeface="Symbol" pitchFamily="18" charset="2"/>
              </a:rPr>
              <a:t>And (conjunction)</a:t>
            </a:r>
          </a:p>
          <a:p>
            <a:r>
              <a:rPr lang="en-US" altLang="en-US" i="1" dirty="0">
                <a:sym typeface="Euclid Symbol" pitchFamily="18" charset="2"/>
              </a:rPr>
              <a:t>S</a:t>
            </a:r>
            <a:r>
              <a:rPr lang="en-US" altLang="en-US" baseline="-25000" dirty="0">
                <a:sym typeface="Euclid Symbol" pitchFamily="18" charset="2"/>
              </a:rPr>
              <a:t>1</a:t>
            </a:r>
            <a:r>
              <a:rPr lang="en-US" altLang="en-US" dirty="0">
                <a:sym typeface="Symbol" pitchFamily="18" charset="2"/>
              </a:rPr>
              <a:t>  </a:t>
            </a:r>
            <a:r>
              <a:rPr lang="en-US" altLang="en-US" i="1" dirty="0">
                <a:sym typeface="Symbol" pitchFamily="18" charset="2"/>
              </a:rPr>
              <a:t>S</a:t>
            </a:r>
            <a:r>
              <a:rPr lang="en-US" altLang="en-US" baseline="-25000" dirty="0">
                <a:sym typeface="Symbol" pitchFamily="18" charset="2"/>
              </a:rPr>
              <a:t>2</a:t>
            </a:r>
            <a:r>
              <a:rPr lang="en-US" altLang="en-US" dirty="0">
                <a:sym typeface="Symbol" pitchFamily="18" charset="2"/>
              </a:rPr>
              <a:t> is a sentence</a:t>
            </a:r>
          </a:p>
          <a:p>
            <a:pPr lvl="1"/>
            <a:r>
              <a:rPr lang="en-US" altLang="en-US" dirty="0">
                <a:sym typeface="Symbol" pitchFamily="18" charset="2"/>
              </a:rPr>
              <a:t>Or (disjunction)</a:t>
            </a:r>
          </a:p>
          <a:p>
            <a:r>
              <a:rPr lang="en-US" altLang="en-US" i="1" dirty="0">
                <a:sym typeface="Euclid Symbol" pitchFamily="18" charset="2"/>
              </a:rPr>
              <a:t>S</a:t>
            </a:r>
            <a:r>
              <a:rPr lang="en-US" altLang="en-US" baseline="-25000" dirty="0">
                <a:sym typeface="Euclid Symbol" pitchFamily="18" charset="2"/>
              </a:rPr>
              <a:t>1</a:t>
            </a:r>
            <a:r>
              <a:rPr lang="en-US" altLang="en-US" dirty="0">
                <a:sym typeface="Symbol" pitchFamily="18" charset="2"/>
              </a:rPr>
              <a:t>  </a:t>
            </a:r>
            <a:r>
              <a:rPr lang="en-US" altLang="en-US" i="1" dirty="0">
                <a:sym typeface="Symbol" pitchFamily="18" charset="2"/>
              </a:rPr>
              <a:t>S</a:t>
            </a:r>
            <a:r>
              <a:rPr lang="en-US" altLang="en-US" baseline="-25000" dirty="0">
                <a:sym typeface="Symbol" pitchFamily="18" charset="2"/>
              </a:rPr>
              <a:t>2</a:t>
            </a:r>
            <a:r>
              <a:rPr lang="en-US" altLang="en-US" dirty="0">
                <a:sym typeface="Symbol" pitchFamily="18" charset="2"/>
              </a:rPr>
              <a:t> is a sentence (e.g., “Today is Tuesday” implies “Tomorrow is Wednesday”)</a:t>
            </a:r>
          </a:p>
          <a:p>
            <a:pPr lvl="1"/>
            <a:r>
              <a:rPr lang="en-US" altLang="en-US" dirty="0">
                <a:sym typeface="Symbol" pitchFamily="18" charset="2"/>
              </a:rPr>
              <a:t>Implies (conditional)</a:t>
            </a:r>
          </a:p>
          <a:p>
            <a:r>
              <a:rPr lang="en-US" altLang="en-US" i="1" dirty="0">
                <a:sym typeface="Euclid Symbol" pitchFamily="18" charset="2"/>
              </a:rPr>
              <a:t>S</a:t>
            </a:r>
            <a:r>
              <a:rPr lang="en-US" altLang="en-US" baseline="-25000" dirty="0">
                <a:sym typeface="Euclid Symbol" pitchFamily="18" charset="2"/>
              </a:rPr>
              <a:t>1</a:t>
            </a:r>
            <a:r>
              <a:rPr lang="en-US" altLang="en-US" dirty="0"/>
              <a:t> </a:t>
            </a:r>
            <a:r>
              <a:rPr lang="en-US" altLang="en-US" dirty="0">
                <a:sym typeface="Symbol" pitchFamily="18" charset="2"/>
              </a:rPr>
              <a:t> </a:t>
            </a:r>
            <a:r>
              <a:rPr lang="en-US" altLang="en-US" i="1" dirty="0">
                <a:sym typeface="Symbol" pitchFamily="18" charset="2"/>
              </a:rPr>
              <a:t>S</a:t>
            </a:r>
            <a:r>
              <a:rPr lang="en-US" altLang="en-US" baseline="-25000" dirty="0">
                <a:sym typeface="Symbol" pitchFamily="18" charset="2"/>
              </a:rPr>
              <a:t>2</a:t>
            </a:r>
            <a:r>
              <a:rPr lang="en-US" altLang="en-US" dirty="0">
                <a:sym typeface="Symbol" pitchFamily="18" charset="2"/>
              </a:rPr>
              <a:t> is a sentence</a:t>
            </a:r>
          </a:p>
          <a:p>
            <a:pPr lvl="1"/>
            <a:r>
              <a:rPr lang="en-US" altLang="en-US" dirty="0">
                <a:sym typeface="Symbol" pitchFamily="18" charset="2"/>
              </a:rPr>
              <a:t>Equivalence (biconditional)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4321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515A9-1349-42E1-AE04-35AF2AC59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Propositional Logic: Semantics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A9625F-767E-4857-8083-43C28D35F1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4640" y="1612906"/>
            <a:ext cx="11724640" cy="5064341"/>
          </a:xfrm>
        </p:spPr>
        <p:txBody>
          <a:bodyPr/>
          <a:lstStyle/>
          <a:p>
            <a:r>
              <a:rPr lang="en-US" altLang="en-US">
                <a:sym typeface="Euclid Symbol" pitchFamily="18" charset="2"/>
              </a:rPr>
              <a:t>Semantics defines the rules for determining the truth of a sentence </a:t>
            </a:r>
          </a:p>
          <a:p>
            <a:pPr lvl="1"/>
            <a:r>
              <a:rPr lang="en-US" altLang="en-US" dirty="0">
                <a:sym typeface="Euclid Symbol" pitchFamily="18" charset="2"/>
              </a:rPr>
              <a:t>With respect to a particular model)</a:t>
            </a:r>
          </a:p>
          <a:p>
            <a:pPr lvl="2"/>
            <a:r>
              <a:rPr lang="en-US" altLang="en-US" dirty="0">
                <a:sym typeface="Euclid Symbol" pitchFamily="18" charset="2"/>
              </a:rPr>
              <a:t> </a:t>
            </a:r>
            <a:r>
              <a:rPr lang="en-US" altLang="en-US" dirty="0">
                <a:cs typeface="Times New Roman"/>
                <a:sym typeface="Euclid Symbol" pitchFamily="18" charset="2"/>
              </a:rPr>
              <a:t>¬</a:t>
            </a:r>
            <a:r>
              <a:rPr lang="en-US" altLang="en-US" i="1" dirty="0">
                <a:sym typeface="Euclid Symbol" pitchFamily="18" charset="2"/>
              </a:rPr>
              <a:t>S	   </a:t>
            </a:r>
            <a:r>
              <a:rPr lang="en-US" altLang="en-US" dirty="0">
                <a:sym typeface="Euclid Symbol" pitchFamily="18" charset="2"/>
              </a:rPr>
              <a:t>is true </a:t>
            </a:r>
            <a:r>
              <a:rPr lang="en-US" altLang="en-US" dirty="0" err="1">
                <a:sym typeface="Euclid Symbol" pitchFamily="18" charset="2"/>
              </a:rPr>
              <a:t>iff</a:t>
            </a:r>
            <a:r>
              <a:rPr lang="en-US" altLang="en-US" i="1" dirty="0">
                <a:sym typeface="Euclid Symbol" pitchFamily="18" charset="2"/>
              </a:rPr>
              <a:t> S </a:t>
            </a:r>
            <a:r>
              <a:rPr lang="en-US" altLang="en-US" dirty="0">
                <a:sym typeface="Euclid Symbol" pitchFamily="18" charset="2"/>
              </a:rPr>
              <a:t>is false</a:t>
            </a:r>
            <a:br>
              <a:rPr lang="en-US" altLang="en-US" dirty="0">
                <a:sym typeface="Euclid Symbol" pitchFamily="18" charset="2"/>
              </a:rPr>
            </a:br>
            <a:endParaRPr lang="en-US" altLang="en-US" dirty="0">
              <a:sym typeface="Euclid Symbol" pitchFamily="18" charset="2"/>
            </a:endParaRPr>
          </a:p>
          <a:p>
            <a:pPr lvl="2"/>
            <a:r>
              <a:rPr lang="en-US" altLang="en-US" i="1" dirty="0">
                <a:sym typeface="Euclid Symbol" pitchFamily="18" charset="2"/>
              </a:rPr>
              <a:t>S</a:t>
            </a:r>
            <a:r>
              <a:rPr lang="en-US" altLang="en-US" baseline="-25000" dirty="0">
                <a:sym typeface="Euclid Symbol" pitchFamily="18" charset="2"/>
              </a:rPr>
              <a:t>1</a:t>
            </a:r>
            <a:r>
              <a:rPr lang="en-US" altLang="en-US" dirty="0">
                <a:sym typeface="Euclid Symbol" pitchFamily="18" charset="2"/>
              </a:rPr>
              <a:t> </a:t>
            </a:r>
            <a:r>
              <a:rPr lang="en-US" altLang="en-US" dirty="0">
                <a:sym typeface="Symbol" pitchFamily="18" charset="2"/>
              </a:rPr>
              <a:t> </a:t>
            </a:r>
            <a:r>
              <a:rPr lang="en-US" altLang="en-US" i="1" dirty="0">
                <a:sym typeface="Symbol" pitchFamily="18" charset="2"/>
              </a:rPr>
              <a:t>S</a:t>
            </a:r>
            <a:r>
              <a:rPr lang="en-US" altLang="en-US" baseline="-25000" dirty="0">
                <a:sym typeface="Symbol" pitchFamily="18" charset="2"/>
              </a:rPr>
              <a:t>2     </a:t>
            </a:r>
            <a:r>
              <a:rPr lang="en-US" altLang="en-US" dirty="0">
                <a:sym typeface="Symbol" pitchFamily="18" charset="2"/>
              </a:rPr>
              <a:t>is true </a:t>
            </a:r>
            <a:r>
              <a:rPr lang="en-US" altLang="en-US" dirty="0" err="1">
                <a:sym typeface="Symbol" pitchFamily="18" charset="2"/>
              </a:rPr>
              <a:t>iff</a:t>
            </a:r>
            <a:r>
              <a:rPr lang="en-US" altLang="en-US" dirty="0">
                <a:sym typeface="Symbol" pitchFamily="18" charset="2"/>
              </a:rPr>
              <a:t> </a:t>
            </a:r>
            <a:r>
              <a:rPr lang="en-US" altLang="en-US" i="1" dirty="0">
                <a:sym typeface="Euclid Symbol" pitchFamily="18" charset="2"/>
              </a:rPr>
              <a:t>S</a:t>
            </a:r>
            <a:r>
              <a:rPr lang="en-US" altLang="en-US" baseline="-25000" dirty="0">
                <a:sym typeface="Euclid Symbol" pitchFamily="18" charset="2"/>
              </a:rPr>
              <a:t>1 </a:t>
            </a:r>
            <a:r>
              <a:rPr lang="en-US" altLang="en-US" dirty="0">
                <a:sym typeface="Euclid Symbol" pitchFamily="18" charset="2"/>
              </a:rPr>
              <a:t>is true </a:t>
            </a:r>
            <a:r>
              <a:rPr lang="en-US" altLang="en-US" u="sng" dirty="0">
                <a:sym typeface="Euclid Symbol" pitchFamily="18" charset="2"/>
              </a:rPr>
              <a:t>and</a:t>
            </a:r>
            <a:r>
              <a:rPr lang="en-US" altLang="en-US" baseline="-25000" dirty="0">
                <a:sym typeface="Euclid Symbol" pitchFamily="18" charset="2"/>
              </a:rPr>
              <a:t> </a:t>
            </a:r>
            <a:r>
              <a:rPr lang="en-US" altLang="en-US" dirty="0">
                <a:sym typeface="Symbol" pitchFamily="18" charset="2"/>
              </a:rPr>
              <a:t> </a:t>
            </a:r>
            <a:r>
              <a:rPr lang="en-US" altLang="en-US" i="1" dirty="0">
                <a:sym typeface="Symbol" pitchFamily="18" charset="2"/>
              </a:rPr>
              <a:t>S</a:t>
            </a:r>
            <a:r>
              <a:rPr lang="en-US" altLang="en-US" baseline="-25000" dirty="0">
                <a:sym typeface="Symbol" pitchFamily="18" charset="2"/>
              </a:rPr>
              <a:t>2</a:t>
            </a:r>
            <a:r>
              <a:rPr lang="en-US" altLang="en-US" dirty="0">
                <a:sym typeface="Symbol" pitchFamily="18" charset="2"/>
              </a:rPr>
              <a:t> is true</a:t>
            </a:r>
            <a:br>
              <a:rPr lang="en-US" altLang="en-US" dirty="0">
                <a:sym typeface="Symbol" pitchFamily="18" charset="2"/>
              </a:rPr>
            </a:br>
            <a:endParaRPr lang="en-US" altLang="en-US" dirty="0">
              <a:sym typeface="Symbol" pitchFamily="18" charset="2"/>
            </a:endParaRPr>
          </a:p>
          <a:p>
            <a:pPr lvl="2"/>
            <a:r>
              <a:rPr lang="en-US" altLang="en-US" i="1" dirty="0">
                <a:sym typeface="Euclid Symbol" pitchFamily="18" charset="2"/>
              </a:rPr>
              <a:t>S</a:t>
            </a:r>
            <a:r>
              <a:rPr lang="en-US" altLang="en-US" baseline="-25000" dirty="0">
                <a:sym typeface="Euclid Symbol" pitchFamily="18" charset="2"/>
              </a:rPr>
              <a:t>1</a:t>
            </a:r>
            <a:r>
              <a:rPr lang="en-US" altLang="en-US" dirty="0">
                <a:sym typeface="Symbol" pitchFamily="18" charset="2"/>
              </a:rPr>
              <a:t>  </a:t>
            </a:r>
            <a:r>
              <a:rPr lang="en-US" altLang="en-US" i="1" dirty="0">
                <a:sym typeface="Symbol" pitchFamily="18" charset="2"/>
              </a:rPr>
              <a:t>S</a:t>
            </a:r>
            <a:r>
              <a:rPr lang="en-US" altLang="en-US" baseline="-25000" dirty="0">
                <a:sym typeface="Symbol" pitchFamily="18" charset="2"/>
              </a:rPr>
              <a:t>2     </a:t>
            </a:r>
            <a:r>
              <a:rPr lang="en-US" altLang="en-US" dirty="0">
                <a:sym typeface="Symbol" pitchFamily="18" charset="2"/>
              </a:rPr>
              <a:t>is true </a:t>
            </a:r>
            <a:r>
              <a:rPr lang="en-US" altLang="en-US" dirty="0" err="1">
                <a:sym typeface="Symbol" pitchFamily="18" charset="2"/>
              </a:rPr>
              <a:t>iff</a:t>
            </a:r>
            <a:r>
              <a:rPr lang="en-US" altLang="en-US" dirty="0">
                <a:sym typeface="Symbol" pitchFamily="18" charset="2"/>
              </a:rPr>
              <a:t> </a:t>
            </a:r>
            <a:r>
              <a:rPr lang="en-US" altLang="en-US" i="1" dirty="0">
                <a:sym typeface="Euclid Symbol" pitchFamily="18" charset="2"/>
              </a:rPr>
              <a:t>S</a:t>
            </a:r>
            <a:r>
              <a:rPr lang="en-US" altLang="en-US" baseline="-25000" dirty="0">
                <a:sym typeface="Euclid Symbol" pitchFamily="18" charset="2"/>
              </a:rPr>
              <a:t>1 </a:t>
            </a:r>
            <a:r>
              <a:rPr lang="en-US" altLang="en-US" dirty="0">
                <a:sym typeface="Euclid Symbol" pitchFamily="18" charset="2"/>
              </a:rPr>
              <a:t>is true </a:t>
            </a:r>
            <a:r>
              <a:rPr lang="en-US" altLang="en-US" u="sng" dirty="0">
                <a:sym typeface="Euclid Symbol" pitchFamily="18" charset="2"/>
              </a:rPr>
              <a:t>or</a:t>
            </a:r>
            <a:r>
              <a:rPr lang="en-US" altLang="en-US" baseline="-25000" dirty="0">
                <a:sym typeface="Euclid Symbol" pitchFamily="18" charset="2"/>
              </a:rPr>
              <a:t> </a:t>
            </a:r>
            <a:r>
              <a:rPr lang="en-US" altLang="en-US" dirty="0">
                <a:sym typeface="Symbol" pitchFamily="18" charset="2"/>
              </a:rPr>
              <a:t> </a:t>
            </a:r>
            <a:r>
              <a:rPr lang="en-US" altLang="en-US" i="1" dirty="0">
                <a:sym typeface="Symbol" pitchFamily="18" charset="2"/>
              </a:rPr>
              <a:t>S</a:t>
            </a:r>
            <a:r>
              <a:rPr lang="en-US" altLang="en-US" baseline="-25000" dirty="0">
                <a:sym typeface="Symbol" pitchFamily="18" charset="2"/>
              </a:rPr>
              <a:t>2</a:t>
            </a:r>
            <a:r>
              <a:rPr lang="en-US" altLang="en-US" dirty="0">
                <a:sym typeface="Symbol" pitchFamily="18" charset="2"/>
              </a:rPr>
              <a:t> is true</a:t>
            </a:r>
            <a:br>
              <a:rPr lang="en-US" altLang="en-US" dirty="0">
                <a:sym typeface="Symbol" pitchFamily="18" charset="2"/>
              </a:rPr>
            </a:br>
            <a:endParaRPr lang="en-US" altLang="en-US" dirty="0">
              <a:sym typeface="Symbol" pitchFamily="18" charset="2"/>
            </a:endParaRPr>
          </a:p>
          <a:p>
            <a:pPr lvl="2"/>
            <a:r>
              <a:rPr lang="en-US" altLang="en-US" i="1" dirty="0">
                <a:sym typeface="Euclid Symbol" pitchFamily="18" charset="2"/>
              </a:rPr>
              <a:t>S</a:t>
            </a:r>
            <a:r>
              <a:rPr lang="en-US" altLang="en-US" baseline="-25000" dirty="0">
                <a:sym typeface="Euclid Symbol" pitchFamily="18" charset="2"/>
              </a:rPr>
              <a:t>1</a:t>
            </a:r>
            <a:r>
              <a:rPr lang="en-US" altLang="en-US" dirty="0">
                <a:sym typeface="Symbol" pitchFamily="18" charset="2"/>
              </a:rPr>
              <a:t>  </a:t>
            </a:r>
            <a:r>
              <a:rPr lang="en-US" altLang="en-US" i="1" dirty="0">
                <a:sym typeface="Symbol" pitchFamily="18" charset="2"/>
              </a:rPr>
              <a:t>S</a:t>
            </a:r>
            <a:r>
              <a:rPr lang="en-US" altLang="en-US" baseline="-25000" dirty="0">
                <a:sym typeface="Symbol" pitchFamily="18" charset="2"/>
              </a:rPr>
              <a:t>2</a:t>
            </a:r>
            <a:r>
              <a:rPr lang="en-US" altLang="en-US" dirty="0">
                <a:sym typeface="Symbol" pitchFamily="18" charset="2"/>
              </a:rPr>
              <a:t>  is true </a:t>
            </a:r>
            <a:r>
              <a:rPr lang="en-US" altLang="en-US" dirty="0" err="1">
                <a:sym typeface="Symbol" pitchFamily="18" charset="2"/>
              </a:rPr>
              <a:t>iff</a:t>
            </a:r>
            <a:r>
              <a:rPr lang="en-US" altLang="en-US" dirty="0">
                <a:sym typeface="Symbol" pitchFamily="18" charset="2"/>
              </a:rPr>
              <a:t> </a:t>
            </a:r>
            <a:r>
              <a:rPr lang="en-US" altLang="en-US" i="1" dirty="0">
                <a:sym typeface="Euclid Symbol" pitchFamily="18" charset="2"/>
              </a:rPr>
              <a:t>S</a:t>
            </a:r>
            <a:r>
              <a:rPr lang="en-US" altLang="en-US" baseline="-25000" dirty="0">
                <a:sym typeface="Euclid Symbol" pitchFamily="18" charset="2"/>
              </a:rPr>
              <a:t>1 </a:t>
            </a:r>
            <a:r>
              <a:rPr lang="en-US" altLang="en-US" dirty="0">
                <a:sym typeface="Euclid Symbol" pitchFamily="18" charset="2"/>
              </a:rPr>
              <a:t>is false </a:t>
            </a:r>
            <a:r>
              <a:rPr lang="en-US" altLang="en-US" u="sng" dirty="0">
                <a:sym typeface="Euclid Symbol" pitchFamily="18" charset="2"/>
              </a:rPr>
              <a:t>or</a:t>
            </a:r>
            <a:r>
              <a:rPr lang="en-US" altLang="en-US" baseline="-25000" dirty="0">
                <a:sym typeface="Euclid Symbol" pitchFamily="18" charset="2"/>
              </a:rPr>
              <a:t> </a:t>
            </a:r>
            <a:r>
              <a:rPr lang="en-US" altLang="en-US" dirty="0">
                <a:sym typeface="Symbol" pitchFamily="18" charset="2"/>
              </a:rPr>
              <a:t> </a:t>
            </a:r>
            <a:r>
              <a:rPr lang="en-US" altLang="en-US" i="1" dirty="0">
                <a:sym typeface="Symbol" pitchFamily="18" charset="2"/>
              </a:rPr>
              <a:t>S</a:t>
            </a:r>
            <a:r>
              <a:rPr lang="en-US" altLang="en-US" baseline="-25000" dirty="0">
                <a:sym typeface="Symbol" pitchFamily="18" charset="2"/>
              </a:rPr>
              <a:t>2</a:t>
            </a:r>
            <a:r>
              <a:rPr lang="en-US" altLang="en-US" dirty="0">
                <a:sym typeface="Symbol" pitchFamily="18" charset="2"/>
              </a:rPr>
              <a:t> is true</a:t>
            </a:r>
          </a:p>
          <a:p>
            <a:pPr lvl="2">
              <a:buNone/>
            </a:pPr>
            <a:r>
              <a:rPr lang="en-US" altLang="en-US" dirty="0">
                <a:sym typeface="Symbol" pitchFamily="18" charset="2"/>
              </a:rPr>
              <a:t> 			(is false </a:t>
            </a:r>
            <a:r>
              <a:rPr lang="en-US" altLang="en-US" dirty="0" err="1">
                <a:sym typeface="Symbol" pitchFamily="18" charset="2"/>
              </a:rPr>
              <a:t>iff</a:t>
            </a:r>
            <a:r>
              <a:rPr lang="en-US" altLang="en-US" dirty="0">
                <a:sym typeface="Symbol" pitchFamily="18" charset="2"/>
              </a:rPr>
              <a:t> </a:t>
            </a:r>
            <a:r>
              <a:rPr lang="en-US" altLang="en-US" i="1" dirty="0">
                <a:sym typeface="Euclid Symbol" pitchFamily="18" charset="2"/>
              </a:rPr>
              <a:t>S</a:t>
            </a:r>
            <a:r>
              <a:rPr lang="en-US" altLang="en-US" baseline="-25000" dirty="0">
                <a:sym typeface="Euclid Symbol" pitchFamily="18" charset="2"/>
              </a:rPr>
              <a:t>1 </a:t>
            </a:r>
            <a:r>
              <a:rPr lang="en-US" altLang="en-US" dirty="0">
                <a:sym typeface="Euclid Symbol" pitchFamily="18" charset="2"/>
              </a:rPr>
              <a:t>is true </a:t>
            </a:r>
            <a:r>
              <a:rPr lang="en-US" altLang="en-US" u="sng" dirty="0">
                <a:sym typeface="Euclid Symbol" pitchFamily="18" charset="2"/>
              </a:rPr>
              <a:t>and</a:t>
            </a:r>
            <a:r>
              <a:rPr lang="en-US" altLang="en-US" baseline="-25000" dirty="0">
                <a:sym typeface="Euclid Symbol" pitchFamily="18" charset="2"/>
              </a:rPr>
              <a:t> </a:t>
            </a:r>
            <a:r>
              <a:rPr lang="en-US" altLang="en-US" dirty="0">
                <a:sym typeface="Symbol" pitchFamily="18" charset="2"/>
              </a:rPr>
              <a:t> </a:t>
            </a:r>
            <a:r>
              <a:rPr lang="en-US" altLang="en-US" i="1" dirty="0">
                <a:sym typeface="Symbol" pitchFamily="18" charset="2"/>
              </a:rPr>
              <a:t>S</a:t>
            </a:r>
            <a:r>
              <a:rPr lang="en-US" altLang="en-US" baseline="-25000" dirty="0">
                <a:sym typeface="Symbol" pitchFamily="18" charset="2"/>
              </a:rPr>
              <a:t>2</a:t>
            </a:r>
            <a:r>
              <a:rPr lang="en-US" altLang="en-US" dirty="0">
                <a:sym typeface="Symbol" pitchFamily="18" charset="2"/>
              </a:rPr>
              <a:t> is false)</a:t>
            </a:r>
          </a:p>
          <a:p>
            <a:pPr lvl="2">
              <a:buNone/>
            </a:pPr>
            <a:r>
              <a:rPr lang="en-US" altLang="en-US" dirty="0">
                <a:sym typeface="Symbol" pitchFamily="18" charset="2"/>
              </a:rPr>
              <a:t>			(if </a:t>
            </a:r>
            <a:r>
              <a:rPr lang="en-US" altLang="en-US" i="1" dirty="0">
                <a:sym typeface="Euclid Symbol" pitchFamily="18" charset="2"/>
              </a:rPr>
              <a:t>S</a:t>
            </a:r>
            <a:r>
              <a:rPr lang="en-US" altLang="en-US" baseline="-25000" dirty="0">
                <a:sym typeface="Euclid Symbol" pitchFamily="18" charset="2"/>
              </a:rPr>
              <a:t>1 </a:t>
            </a:r>
            <a:r>
              <a:rPr lang="en-US" altLang="en-US" dirty="0">
                <a:sym typeface="Euclid Symbol" pitchFamily="18" charset="2"/>
              </a:rPr>
              <a:t>is true, then claiming that </a:t>
            </a:r>
            <a:r>
              <a:rPr lang="en-US" altLang="en-US" i="1" dirty="0">
                <a:sym typeface="Symbol" pitchFamily="18" charset="2"/>
              </a:rPr>
              <a:t>S</a:t>
            </a:r>
            <a:r>
              <a:rPr lang="en-US" altLang="en-US" baseline="-25000" dirty="0">
                <a:sym typeface="Symbol" pitchFamily="18" charset="2"/>
              </a:rPr>
              <a:t>2 </a:t>
            </a:r>
            <a:r>
              <a:rPr lang="en-US" altLang="en-US" dirty="0">
                <a:sym typeface="Euclid Symbol" pitchFamily="18" charset="2"/>
              </a:rPr>
              <a:t>is true, otherwise make no claim)</a:t>
            </a:r>
            <a:br>
              <a:rPr lang="en-US" altLang="en-US" dirty="0">
                <a:sym typeface="Euclid Symbol" pitchFamily="18" charset="2"/>
              </a:rPr>
            </a:br>
            <a:endParaRPr lang="en-US" altLang="en-US" dirty="0">
              <a:sym typeface="Symbol" pitchFamily="18" charset="2"/>
            </a:endParaRPr>
          </a:p>
          <a:p>
            <a:pPr lvl="2"/>
            <a:r>
              <a:rPr lang="en-US" altLang="en-US" i="1" dirty="0">
                <a:sym typeface="Euclid Symbol" pitchFamily="18" charset="2"/>
              </a:rPr>
              <a:t>S</a:t>
            </a:r>
            <a:r>
              <a:rPr lang="en-US" altLang="en-US" baseline="-25000" dirty="0">
                <a:sym typeface="Euclid Symbol" pitchFamily="18" charset="2"/>
              </a:rPr>
              <a:t>1</a:t>
            </a:r>
            <a:r>
              <a:rPr lang="en-US" altLang="en-US" dirty="0"/>
              <a:t> </a:t>
            </a:r>
            <a:r>
              <a:rPr lang="en-US" altLang="en-US" dirty="0">
                <a:sym typeface="Symbol" pitchFamily="18" charset="2"/>
              </a:rPr>
              <a:t> </a:t>
            </a:r>
            <a:r>
              <a:rPr lang="en-US" altLang="en-US" i="1" dirty="0">
                <a:sym typeface="Symbol" pitchFamily="18" charset="2"/>
              </a:rPr>
              <a:t>S</a:t>
            </a:r>
            <a:r>
              <a:rPr lang="en-US" altLang="en-US" baseline="-25000" dirty="0">
                <a:sym typeface="Symbol" pitchFamily="18" charset="2"/>
              </a:rPr>
              <a:t>2</a:t>
            </a:r>
            <a:r>
              <a:rPr lang="en-US" altLang="en-US" dirty="0">
                <a:sym typeface="Symbol" pitchFamily="18" charset="2"/>
              </a:rPr>
              <a:t>  is true </a:t>
            </a:r>
            <a:r>
              <a:rPr lang="en-US" altLang="en-US" dirty="0" err="1">
                <a:sym typeface="Symbol" pitchFamily="18" charset="2"/>
              </a:rPr>
              <a:t>iff</a:t>
            </a:r>
            <a:r>
              <a:rPr lang="en-US" altLang="en-US" dirty="0">
                <a:sym typeface="Symbol" pitchFamily="18" charset="2"/>
              </a:rPr>
              <a:t> </a:t>
            </a:r>
            <a:r>
              <a:rPr lang="en-US" altLang="en-US" i="1" dirty="0">
                <a:sym typeface="Euclid Symbol" pitchFamily="18" charset="2"/>
              </a:rPr>
              <a:t>S</a:t>
            </a:r>
            <a:r>
              <a:rPr lang="en-US" altLang="en-US" baseline="-25000" dirty="0">
                <a:sym typeface="Euclid Symbol" pitchFamily="18" charset="2"/>
              </a:rPr>
              <a:t>1</a:t>
            </a:r>
            <a:r>
              <a:rPr lang="en-US" altLang="en-US" dirty="0">
                <a:sym typeface="Symbol" pitchFamily="18" charset="2"/>
              </a:rPr>
              <a:t>  </a:t>
            </a:r>
            <a:r>
              <a:rPr lang="en-US" altLang="en-US" i="1" dirty="0">
                <a:sym typeface="Symbol" pitchFamily="18" charset="2"/>
              </a:rPr>
              <a:t>S</a:t>
            </a:r>
            <a:r>
              <a:rPr lang="en-US" altLang="en-US" baseline="-25000" dirty="0">
                <a:sym typeface="Symbol" pitchFamily="18" charset="2"/>
              </a:rPr>
              <a:t>2</a:t>
            </a:r>
            <a:r>
              <a:rPr lang="en-US" altLang="en-US" dirty="0">
                <a:sym typeface="Symbol" pitchFamily="18" charset="2"/>
              </a:rPr>
              <a:t> is true </a:t>
            </a:r>
            <a:r>
              <a:rPr lang="en-US" altLang="en-US" u="sng" dirty="0">
                <a:sym typeface="Symbol" pitchFamily="18" charset="2"/>
              </a:rPr>
              <a:t>and</a:t>
            </a:r>
            <a:r>
              <a:rPr lang="en-US" altLang="en-US" dirty="0">
                <a:sym typeface="Symbol" pitchFamily="18" charset="2"/>
              </a:rPr>
              <a:t>  </a:t>
            </a:r>
            <a:r>
              <a:rPr lang="en-US" altLang="en-US" i="1" dirty="0">
                <a:sym typeface="Euclid Symbol" pitchFamily="18" charset="2"/>
              </a:rPr>
              <a:t>S</a:t>
            </a:r>
            <a:r>
              <a:rPr lang="en-US" altLang="en-US" baseline="-25000" dirty="0">
                <a:sym typeface="Euclid Symbol" pitchFamily="18" charset="2"/>
              </a:rPr>
              <a:t>2</a:t>
            </a:r>
            <a:r>
              <a:rPr lang="en-US" altLang="en-US" dirty="0">
                <a:sym typeface="Symbol" pitchFamily="18" charset="2"/>
              </a:rPr>
              <a:t>  </a:t>
            </a:r>
            <a:r>
              <a:rPr lang="en-US" altLang="en-US" i="1" dirty="0">
                <a:sym typeface="Symbol" pitchFamily="18" charset="2"/>
              </a:rPr>
              <a:t>S</a:t>
            </a:r>
            <a:r>
              <a:rPr lang="en-US" altLang="en-US" baseline="-25000" dirty="0">
                <a:sym typeface="Symbol" pitchFamily="18" charset="2"/>
              </a:rPr>
              <a:t>1</a:t>
            </a:r>
            <a:r>
              <a:rPr lang="en-US" altLang="en-US" dirty="0">
                <a:sym typeface="Symbol" pitchFamily="18" charset="2"/>
              </a:rPr>
              <a:t> is true (</a:t>
            </a:r>
            <a:r>
              <a:rPr lang="en-US" altLang="en-US" i="1" dirty="0">
                <a:sym typeface="Euclid Symbol" pitchFamily="18" charset="2"/>
              </a:rPr>
              <a:t>S</a:t>
            </a:r>
            <a:r>
              <a:rPr lang="en-US" altLang="en-US" baseline="-25000" dirty="0">
                <a:sym typeface="Euclid Symbol" pitchFamily="18" charset="2"/>
              </a:rPr>
              <a:t>1</a:t>
            </a:r>
            <a:r>
              <a:rPr lang="en-US" altLang="en-US" dirty="0">
                <a:sym typeface="Symbol" pitchFamily="18" charset="2"/>
              </a:rPr>
              <a:t> same as </a:t>
            </a:r>
            <a:r>
              <a:rPr lang="en-US" altLang="en-US" i="1" dirty="0">
                <a:sym typeface="Symbol" pitchFamily="18" charset="2"/>
              </a:rPr>
              <a:t>S</a:t>
            </a:r>
            <a:r>
              <a:rPr lang="en-US" altLang="en-US" baseline="-25000" dirty="0">
                <a:sym typeface="Symbol" pitchFamily="18" charset="2"/>
              </a:rPr>
              <a:t>2</a:t>
            </a:r>
            <a:r>
              <a:rPr lang="en-US" altLang="en-US" dirty="0">
                <a:sym typeface="Euclid Symbol" pitchFamily="18" charset="2"/>
              </a:rPr>
              <a:t>)</a:t>
            </a:r>
            <a:r>
              <a:rPr lang="en-US" altLang="en-US" dirty="0">
                <a:sym typeface="Symbol" pitchFamily="18" charset="2"/>
              </a:rPr>
              <a:t> </a:t>
            </a:r>
          </a:p>
          <a:p>
            <a:endParaRPr lang="en-US" altLang="en-US" baseline="-25000" dirty="0">
              <a:sym typeface="Symbol" pitchFamily="18" charset="2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90167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4E1A32-F46C-41DA-8FE1-6BCC61E207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Propositional Inference: Enumeration Method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24C332-C522-42E1-B366-DAE1DBEE8B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Truth tables can test for </a:t>
            </a:r>
            <a:r>
              <a:rPr lang="en-US" altLang="en-US" u="sng" dirty="0"/>
              <a:t>valid</a:t>
            </a:r>
            <a:r>
              <a:rPr lang="en-US" altLang="en-US" dirty="0"/>
              <a:t> sentences</a:t>
            </a:r>
          </a:p>
          <a:p>
            <a:pPr lvl="1"/>
            <a:r>
              <a:rPr lang="en-US" altLang="en-US" dirty="0"/>
              <a:t>True under all possible interpretations in all possible worlds</a:t>
            </a:r>
            <a:endParaRPr lang="en-US" altLang="en-US" i="1" dirty="0">
              <a:sym typeface="Symbol" pitchFamily="18" charset="2"/>
            </a:endParaRPr>
          </a:p>
          <a:p>
            <a:r>
              <a:rPr lang="en-US" altLang="en-US" dirty="0">
                <a:sym typeface="Symbol" pitchFamily="18" charset="2"/>
              </a:rPr>
              <a:t>For a given sentence, make a truth table</a:t>
            </a:r>
          </a:p>
          <a:p>
            <a:pPr lvl="1"/>
            <a:r>
              <a:rPr lang="en-US" altLang="en-US" dirty="0">
                <a:sym typeface="Symbol" pitchFamily="18" charset="2"/>
              </a:rPr>
              <a:t>Columns as the combinations of propositions in the sentence </a:t>
            </a:r>
          </a:p>
          <a:p>
            <a:pPr lvl="1"/>
            <a:r>
              <a:rPr lang="en-US" altLang="en-US" dirty="0">
                <a:sym typeface="Symbol" pitchFamily="18" charset="2"/>
              </a:rPr>
              <a:t>Rows with all </a:t>
            </a:r>
            <a:r>
              <a:rPr lang="en-US" altLang="en-US" u="sng" dirty="0">
                <a:sym typeface="Symbol" pitchFamily="18" charset="2"/>
              </a:rPr>
              <a:t>possible</a:t>
            </a:r>
            <a:r>
              <a:rPr lang="en-US" altLang="en-US" dirty="0">
                <a:sym typeface="Symbol" pitchFamily="18" charset="2"/>
              </a:rPr>
              <a:t> truth values for proposition symbols </a:t>
            </a:r>
          </a:p>
          <a:p>
            <a:r>
              <a:rPr lang="en-US" altLang="en-US" dirty="0">
                <a:sym typeface="Symbol" pitchFamily="18" charset="2"/>
              </a:rPr>
              <a:t>If sentence true in every row, then valid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3721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Example</a:t>
            </a:r>
          </a:p>
        </p:txBody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09800" y="1905000"/>
            <a:ext cx="7772400" cy="838200"/>
          </a:xfrm>
        </p:spPr>
        <p:txBody>
          <a:bodyPr/>
          <a:lstStyle/>
          <a:p>
            <a:r>
              <a:rPr lang="en-US" altLang="en-US" dirty="0"/>
              <a:t>Test  </a:t>
            </a:r>
            <a:r>
              <a:rPr lang="en-US" altLang="en-US" dirty="0">
                <a:sym typeface="Symbol" pitchFamily="18" charset="2"/>
              </a:rPr>
              <a:t>(</a:t>
            </a:r>
            <a:r>
              <a:rPr lang="en-US" altLang="en-US" i="1" dirty="0">
                <a:sym typeface="Symbol" pitchFamily="18" charset="2"/>
              </a:rPr>
              <a:t>P</a:t>
            </a:r>
            <a:r>
              <a:rPr lang="en-US" altLang="en-US" dirty="0">
                <a:sym typeface="Symbol" pitchFamily="18" charset="2"/>
              </a:rPr>
              <a:t>  </a:t>
            </a:r>
            <a:r>
              <a:rPr lang="en-US" altLang="en-US" i="1" dirty="0">
                <a:sym typeface="Symbol" pitchFamily="18" charset="2"/>
              </a:rPr>
              <a:t>H</a:t>
            </a:r>
            <a:r>
              <a:rPr lang="en-US" altLang="en-US" dirty="0">
                <a:sym typeface="Euclid Symbol" pitchFamily="18" charset="2"/>
              </a:rPr>
              <a:t>) </a:t>
            </a:r>
            <a:r>
              <a:rPr lang="en-US" altLang="en-US" dirty="0">
                <a:sym typeface="Symbol" pitchFamily="18" charset="2"/>
              </a:rPr>
              <a:t></a:t>
            </a:r>
            <a:r>
              <a:rPr lang="en-US" altLang="en-US" sz="2400" dirty="0">
                <a:sym typeface="Symbol" pitchFamily="18" charset="2"/>
              </a:rPr>
              <a:t> </a:t>
            </a:r>
            <a:r>
              <a:rPr lang="en-US" altLang="en-US" dirty="0">
                <a:sym typeface="Symbol" pitchFamily="18" charset="2"/>
              </a:rPr>
              <a:t>(</a:t>
            </a:r>
            <a:r>
              <a:rPr lang="en-US" altLang="en-US" i="1" dirty="0">
                <a:sym typeface="Symbol" pitchFamily="18" charset="2"/>
              </a:rPr>
              <a:t>P </a:t>
            </a:r>
            <a:r>
              <a:rPr lang="en-US" altLang="en-US" dirty="0">
                <a:sym typeface="Symbol" pitchFamily="18" charset="2"/>
              </a:rPr>
              <a:t></a:t>
            </a:r>
            <a:r>
              <a:rPr lang="en-US" altLang="en-US" i="1" dirty="0">
                <a:sym typeface="Symbol" pitchFamily="18" charset="2"/>
              </a:rPr>
              <a:t> </a:t>
            </a:r>
            <a:r>
              <a:rPr lang="en-US" dirty="0"/>
              <a:t>¬ </a:t>
            </a:r>
            <a:r>
              <a:rPr lang="en-US" altLang="en-US" i="1" dirty="0">
                <a:sym typeface="Euclid Symbol" pitchFamily="18" charset="2"/>
              </a:rPr>
              <a:t>H</a:t>
            </a:r>
            <a:r>
              <a:rPr lang="en-US" altLang="en-US" dirty="0">
                <a:sym typeface="Euclid Symbol" pitchFamily="18" charset="2"/>
              </a:rPr>
              <a:t>)</a:t>
            </a:r>
          </a:p>
        </p:txBody>
      </p:sp>
      <p:graphicFrame>
        <p:nvGraphicFramePr>
          <p:cNvPr id="5" name="Group 4">
            <a:extLst>
              <a:ext uri="{FF2B5EF4-FFF2-40B4-BE49-F238E27FC236}">
                <a16:creationId xmlns:a16="http://schemas.microsoft.com/office/drawing/2014/main" id="{D8435C79-5ED7-E646-AF19-0EB6277C2817}"/>
              </a:ext>
            </a:extLst>
          </p:cNvPr>
          <p:cNvGraphicFramePr>
            <a:graphicFrameLocks noGrp="1"/>
          </p:cNvGraphicFramePr>
          <p:nvPr/>
        </p:nvGraphicFramePr>
        <p:xfrm>
          <a:off x="2362201" y="3124200"/>
          <a:ext cx="7467599" cy="2276474"/>
        </p:xfrm>
        <a:graphic>
          <a:graphicData uri="http://schemas.openxmlformats.org/drawingml/2006/table">
            <a:tbl>
              <a:tblPr/>
              <a:tblGrid>
                <a:gridCol w="7481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41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84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482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384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954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99194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P</a:t>
                      </a:r>
                    </a:p>
                  </a:txBody>
                  <a:tcPr marT="44723" marB="44723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H</a:t>
                      </a:r>
                    </a:p>
                  </a:txBody>
                  <a:tcPr marT="44723" marB="44723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sym typeface="Symbol" pitchFamily="18" charset="2"/>
                        </a:rPr>
                        <a:t>P </a:t>
                      </a:r>
                      <a:r>
                        <a:rPr lang="en-US" altLang="en-US" sz="2000" i="1" dirty="0">
                          <a:sym typeface="Symbol" pitchFamily="18" charset="2"/>
                        </a:rPr>
                        <a:t></a:t>
                      </a:r>
                      <a:r>
                        <a:rPr kumimoji="0" lang="en-US" sz="20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sym typeface="Symbol" pitchFamily="18" charset="2"/>
                        </a:rPr>
                        <a:t> </a:t>
                      </a:r>
                      <a:r>
                        <a:rPr kumimoji="0" lang="en-US" sz="20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sym typeface="Euclid Symbol" pitchFamily="18" charset="2"/>
                        </a:rPr>
                        <a:t>H</a:t>
                      </a:r>
                    </a:p>
                  </a:txBody>
                  <a:tcPr marT="44723" marB="44723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2000" i="1"/>
                        <a:t>¬</a:t>
                      </a:r>
                      <a:r>
                        <a:rPr kumimoji="0" lang="en-US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sym typeface="Euclid Symbol" pitchFamily="18" charset="2"/>
                        </a:rPr>
                        <a:t>H</a:t>
                      </a:r>
                      <a:endParaRPr kumimoji="0" lang="en-US" sz="2000" b="1" i="1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sym typeface="Euclid Symbol" pitchFamily="18" charset="2"/>
                      </a:endParaRPr>
                    </a:p>
                  </a:txBody>
                  <a:tcPr marT="44723" marB="44723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sym typeface="Symbol" pitchFamily="18" charset="2"/>
                        </a:rPr>
                        <a:t>(P </a:t>
                      </a:r>
                      <a:r>
                        <a:rPr kumimoji="0" lang="en-US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sym typeface="Symbol" pitchFamily="18" charset="2"/>
                        </a:rPr>
                        <a:t></a:t>
                      </a:r>
                      <a:r>
                        <a:rPr kumimoji="0" lang="en-US" sz="20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sym typeface="Symbol" pitchFamily="18" charset="2"/>
                        </a:rPr>
                        <a:t> </a:t>
                      </a:r>
                      <a:r>
                        <a:rPr lang="en-US" sz="2000" i="1" dirty="0"/>
                        <a:t>¬</a:t>
                      </a:r>
                      <a:r>
                        <a:rPr kumimoji="0" lang="en-US" sz="20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sym typeface="Euclid Symbol" pitchFamily="18" charset="2"/>
                        </a:rPr>
                        <a:t>H)</a:t>
                      </a:r>
                    </a:p>
                  </a:txBody>
                  <a:tcPr marT="44723" marB="44723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sym typeface="Symbol" pitchFamily="18" charset="2"/>
                        </a:rPr>
                        <a:t>(P </a:t>
                      </a:r>
                      <a:r>
                        <a:rPr lang="en-US" altLang="en-US" sz="2000" i="1" dirty="0">
                          <a:sym typeface="Symbol" pitchFamily="18" charset="2"/>
                        </a:rPr>
                        <a:t> </a:t>
                      </a:r>
                      <a:r>
                        <a:rPr kumimoji="0" lang="en-US" sz="20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sym typeface="Euclid Symbol" pitchFamily="18" charset="2"/>
                        </a:rPr>
                        <a:t>H) </a:t>
                      </a:r>
                      <a:r>
                        <a:rPr kumimoji="0" lang="en-US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sym typeface="Symbol" pitchFamily="18" charset="2"/>
                        </a:rPr>
                        <a:t></a:t>
                      </a:r>
                      <a:br>
                        <a:rPr kumimoji="0" lang="en-US" sz="20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sym typeface="Symbol" pitchFamily="18" charset="2"/>
                        </a:rPr>
                      </a:br>
                      <a:r>
                        <a:rPr lang="en-US" altLang="en-US" sz="2000" b="1" i="1" dirty="0">
                          <a:sym typeface="Symbol" pitchFamily="18" charset="2"/>
                        </a:rPr>
                        <a:t>(P </a:t>
                      </a:r>
                      <a:r>
                        <a:rPr lang="en-US" altLang="en-US" sz="2000" b="0" i="1" dirty="0">
                          <a:sym typeface="Symbol" pitchFamily="18" charset="2"/>
                        </a:rPr>
                        <a:t></a:t>
                      </a:r>
                      <a:r>
                        <a:rPr lang="en-US" altLang="en-US" sz="2000" b="1" i="1" dirty="0">
                          <a:sym typeface="Symbol" pitchFamily="18" charset="2"/>
                        </a:rPr>
                        <a:t> </a:t>
                      </a:r>
                      <a:r>
                        <a:rPr lang="en-US" sz="2000" b="1" i="1" dirty="0"/>
                        <a:t>¬ </a:t>
                      </a:r>
                      <a:r>
                        <a:rPr lang="en-US" altLang="en-US" sz="2000" b="1" i="1" dirty="0">
                          <a:sym typeface="Euclid Symbol" pitchFamily="18" charset="2"/>
                        </a:rPr>
                        <a:t>H) </a:t>
                      </a:r>
                      <a:endParaRPr kumimoji="0" lang="en-US" sz="2000" b="1" i="1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sym typeface="Symbol" pitchFamily="18" charset="2"/>
                      </a:endParaRPr>
                    </a:p>
                  </a:txBody>
                  <a:tcPr marT="44723" marB="44723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432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False</a:t>
                      </a:r>
                    </a:p>
                  </a:txBody>
                  <a:tcPr marT="44723" marB="44723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False</a:t>
                      </a:r>
                    </a:p>
                  </a:txBody>
                  <a:tcPr marT="44723" marB="44723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T="44723" marB="44723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T="44723" marB="44723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T="44723" marB="44723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T="44723" marB="44723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432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False</a:t>
                      </a:r>
                    </a:p>
                  </a:txBody>
                  <a:tcPr marT="44723" marB="44723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True</a:t>
                      </a:r>
                    </a:p>
                  </a:txBody>
                  <a:tcPr marT="44723" marB="44723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T="44723" marB="44723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T="44723" marB="44723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T="44723" marB="44723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T="44723" marB="44723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432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True</a:t>
                      </a:r>
                    </a:p>
                  </a:txBody>
                  <a:tcPr marT="44723" marB="44723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False</a:t>
                      </a:r>
                    </a:p>
                  </a:txBody>
                  <a:tcPr marT="44723" marB="44723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T="44723" marB="44723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T="44723" marB="44723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T="44723" marB="44723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T="44723" marB="44723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432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True</a:t>
                      </a:r>
                    </a:p>
                  </a:txBody>
                  <a:tcPr marT="44723" marB="44723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True</a:t>
                      </a:r>
                    </a:p>
                  </a:txBody>
                  <a:tcPr marT="44723" marB="44723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T="44723" marB="44723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T="44723" marB="44723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T="44723" marB="44723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T="44723" marB="44723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" name="Text Box 42">
            <a:extLst>
              <a:ext uri="{FF2B5EF4-FFF2-40B4-BE49-F238E27FC236}">
                <a16:creationId xmlns:a16="http://schemas.microsoft.com/office/drawing/2014/main" id="{42C04DBE-BD17-CB4B-B315-AE19E91692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62400" y="3810001"/>
            <a:ext cx="1219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en-US" sz="2000" dirty="0"/>
              <a:t>  False	</a:t>
            </a:r>
          </a:p>
        </p:txBody>
      </p:sp>
      <p:sp>
        <p:nvSpPr>
          <p:cNvPr id="7" name="Text Box 43">
            <a:extLst>
              <a:ext uri="{FF2B5EF4-FFF2-40B4-BE49-F238E27FC236}">
                <a16:creationId xmlns:a16="http://schemas.microsoft.com/office/drawing/2014/main" id="{6D515549-5823-C243-86AD-20032EC1E0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62400" y="4175126"/>
            <a:ext cx="1219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en-US" sz="2000" dirty="0"/>
              <a:t>  False	</a:t>
            </a:r>
          </a:p>
        </p:txBody>
      </p:sp>
      <p:sp>
        <p:nvSpPr>
          <p:cNvPr id="8" name="Text Box 44">
            <a:extLst>
              <a:ext uri="{FF2B5EF4-FFF2-40B4-BE49-F238E27FC236}">
                <a16:creationId xmlns:a16="http://schemas.microsoft.com/office/drawing/2014/main" id="{8AE939E5-BD2A-5C4B-BA1D-020D0CF968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62400" y="4556126"/>
            <a:ext cx="1219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en-US" sz="2000" dirty="0"/>
              <a:t>  False	</a:t>
            </a:r>
          </a:p>
        </p:txBody>
      </p:sp>
      <p:sp>
        <p:nvSpPr>
          <p:cNvPr id="9" name="Text Box 45">
            <a:extLst>
              <a:ext uri="{FF2B5EF4-FFF2-40B4-BE49-F238E27FC236}">
                <a16:creationId xmlns:a16="http://schemas.microsoft.com/office/drawing/2014/main" id="{EB50B7DE-7570-C84D-9131-29FB436830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62400" y="4953001"/>
            <a:ext cx="1219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en-US" sz="2000"/>
              <a:t>  True	</a:t>
            </a:r>
          </a:p>
        </p:txBody>
      </p:sp>
      <p:sp>
        <p:nvSpPr>
          <p:cNvPr id="10" name="Text Box 46">
            <a:extLst>
              <a:ext uri="{FF2B5EF4-FFF2-40B4-BE49-F238E27FC236}">
                <a16:creationId xmlns:a16="http://schemas.microsoft.com/office/drawing/2014/main" id="{71F25B7F-BE6D-EB46-A41F-C4004A0CC3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48400" y="3810001"/>
            <a:ext cx="1219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en-US" sz="2000" dirty="0"/>
              <a:t>  True	</a:t>
            </a:r>
          </a:p>
        </p:txBody>
      </p:sp>
      <p:sp>
        <p:nvSpPr>
          <p:cNvPr id="11" name="Text Box 47">
            <a:extLst>
              <a:ext uri="{FF2B5EF4-FFF2-40B4-BE49-F238E27FC236}">
                <a16:creationId xmlns:a16="http://schemas.microsoft.com/office/drawing/2014/main" id="{A9195F50-0521-4642-8F0F-479A47358D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48400" y="4175126"/>
            <a:ext cx="1219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en-US" sz="2000" dirty="0"/>
              <a:t>  False	</a:t>
            </a:r>
          </a:p>
        </p:txBody>
      </p:sp>
      <p:sp>
        <p:nvSpPr>
          <p:cNvPr id="12" name="Text Box 48">
            <a:extLst>
              <a:ext uri="{FF2B5EF4-FFF2-40B4-BE49-F238E27FC236}">
                <a16:creationId xmlns:a16="http://schemas.microsoft.com/office/drawing/2014/main" id="{ECF9C50A-1D32-EA4E-9271-25E7D89B1C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48400" y="4556126"/>
            <a:ext cx="1219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en-US" sz="2000"/>
              <a:t>  True	</a:t>
            </a:r>
          </a:p>
        </p:txBody>
      </p:sp>
      <p:sp>
        <p:nvSpPr>
          <p:cNvPr id="13" name="Text Box 49">
            <a:extLst>
              <a:ext uri="{FF2B5EF4-FFF2-40B4-BE49-F238E27FC236}">
                <a16:creationId xmlns:a16="http://schemas.microsoft.com/office/drawing/2014/main" id="{64A47421-129A-AE46-86EC-17B8A00CAD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48400" y="4953001"/>
            <a:ext cx="1219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en-US" sz="2000" dirty="0"/>
              <a:t>  True	</a:t>
            </a:r>
          </a:p>
        </p:txBody>
      </p:sp>
      <p:sp>
        <p:nvSpPr>
          <p:cNvPr id="14" name="Text Box 50">
            <a:extLst>
              <a:ext uri="{FF2B5EF4-FFF2-40B4-BE49-F238E27FC236}">
                <a16:creationId xmlns:a16="http://schemas.microsoft.com/office/drawing/2014/main" id="{CF15AA56-A0FC-2A46-BB94-067DF1A255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29600" y="3810001"/>
            <a:ext cx="1219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en-US" sz="2000"/>
              <a:t>  True	</a:t>
            </a:r>
          </a:p>
        </p:txBody>
      </p:sp>
      <p:sp>
        <p:nvSpPr>
          <p:cNvPr id="15" name="Text Box 51">
            <a:extLst>
              <a:ext uri="{FF2B5EF4-FFF2-40B4-BE49-F238E27FC236}">
                <a16:creationId xmlns:a16="http://schemas.microsoft.com/office/drawing/2014/main" id="{92492A17-289E-BA4E-B0F9-9D723F4FBB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29600" y="4175126"/>
            <a:ext cx="1219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en-US" sz="2000"/>
              <a:t>  True	</a:t>
            </a:r>
          </a:p>
        </p:txBody>
      </p:sp>
      <p:sp>
        <p:nvSpPr>
          <p:cNvPr id="16" name="Text Box 52">
            <a:extLst>
              <a:ext uri="{FF2B5EF4-FFF2-40B4-BE49-F238E27FC236}">
                <a16:creationId xmlns:a16="http://schemas.microsoft.com/office/drawing/2014/main" id="{C009E26C-1EC0-A847-A7CF-D7A45C4587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29600" y="4556126"/>
            <a:ext cx="1219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en-US" sz="2000"/>
              <a:t>  True	</a:t>
            </a:r>
          </a:p>
        </p:txBody>
      </p:sp>
      <p:sp>
        <p:nvSpPr>
          <p:cNvPr id="17" name="Text Box 53">
            <a:extLst>
              <a:ext uri="{FF2B5EF4-FFF2-40B4-BE49-F238E27FC236}">
                <a16:creationId xmlns:a16="http://schemas.microsoft.com/office/drawing/2014/main" id="{7B6DFC0F-9E4E-AB4B-B7E4-6B23A663BF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29600" y="4953001"/>
            <a:ext cx="1219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en-US" sz="2000"/>
              <a:t>  True	</a:t>
            </a:r>
          </a:p>
        </p:txBody>
      </p:sp>
      <p:sp>
        <p:nvSpPr>
          <p:cNvPr id="18" name="Text Box 42">
            <a:extLst>
              <a:ext uri="{FF2B5EF4-FFF2-40B4-BE49-F238E27FC236}">
                <a16:creationId xmlns:a16="http://schemas.microsoft.com/office/drawing/2014/main" id="{127CED33-E6FE-C842-9B50-A6350696E2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10138" y="3810001"/>
            <a:ext cx="1219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en-US" sz="2000" dirty="0"/>
              <a:t>  True	</a:t>
            </a:r>
          </a:p>
        </p:txBody>
      </p:sp>
      <p:sp>
        <p:nvSpPr>
          <p:cNvPr id="19" name="Text Box 43">
            <a:extLst>
              <a:ext uri="{FF2B5EF4-FFF2-40B4-BE49-F238E27FC236}">
                <a16:creationId xmlns:a16="http://schemas.microsoft.com/office/drawing/2014/main" id="{22A9BE85-7107-CE47-8F7C-F2D2718BA2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10138" y="4175126"/>
            <a:ext cx="1219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en-US" sz="2000"/>
              <a:t>  False	</a:t>
            </a:r>
          </a:p>
        </p:txBody>
      </p:sp>
      <p:sp>
        <p:nvSpPr>
          <p:cNvPr id="20" name="Text Box 44">
            <a:extLst>
              <a:ext uri="{FF2B5EF4-FFF2-40B4-BE49-F238E27FC236}">
                <a16:creationId xmlns:a16="http://schemas.microsoft.com/office/drawing/2014/main" id="{8DAD35B9-53DE-434C-9672-7079067012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10138" y="4556126"/>
            <a:ext cx="1219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en-US" sz="2000"/>
              <a:t>  True	</a:t>
            </a:r>
          </a:p>
        </p:txBody>
      </p:sp>
      <p:sp>
        <p:nvSpPr>
          <p:cNvPr id="21" name="Text Box 45">
            <a:extLst>
              <a:ext uri="{FF2B5EF4-FFF2-40B4-BE49-F238E27FC236}">
                <a16:creationId xmlns:a16="http://schemas.microsoft.com/office/drawing/2014/main" id="{352A7B8D-8280-9E4D-8106-DD884CD864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10138" y="4953001"/>
            <a:ext cx="1219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en-US" sz="2000"/>
              <a:t>  False	</a:t>
            </a:r>
          </a:p>
        </p:txBody>
      </p:sp>
    </p:spTree>
    <p:extLst>
      <p:ext uri="{BB962C8B-B14F-4D97-AF65-F5344CB8AC3E}">
        <p14:creationId xmlns:p14="http://schemas.microsoft.com/office/powerpoint/2010/main" val="34869422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FB83EC-C412-474C-9012-5051E6F0C2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Inference Rules for Prop. Logic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BAE4BB-640D-4E14-B32E-9CFB9D0ABD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u="sng" dirty="0"/>
              <a:t>Modus Ponens</a:t>
            </a:r>
            <a:r>
              <a:rPr lang="en-US" altLang="en-US" dirty="0"/>
              <a:t> </a:t>
            </a:r>
          </a:p>
          <a:p>
            <a:pPr lvl="1"/>
            <a:r>
              <a:rPr lang="en-US" altLang="en-US" dirty="0"/>
              <a:t>From implication and premise of implication, can infer conclusion</a:t>
            </a:r>
          </a:p>
          <a:p>
            <a:endParaRPr lang="en-US" dirty="0"/>
          </a:p>
        </p:txBody>
      </p:sp>
      <p:graphicFrame>
        <p:nvGraphicFramePr>
          <p:cNvPr id="4" name="Object 4">
            <a:extLst>
              <a:ext uri="{FF2B5EF4-FFF2-40B4-BE49-F238E27FC236}">
                <a16:creationId xmlns:a16="http://schemas.microsoft.com/office/drawing/2014/main" id="{8CCEDE54-DE07-4C55-8EC7-AF3ABA0F37D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728645" y="3444911"/>
          <a:ext cx="1812533" cy="10311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9" name="Equation" r:id="rId3" imgW="736600" imgH="419100" progId="Equation.DSMT4">
                  <p:embed/>
                </p:oleObj>
              </mc:Choice>
              <mc:Fallback>
                <p:oleObj name="Equation" r:id="rId3" imgW="736600" imgH="419100" progId="Equation.DSMT4">
                  <p:embed/>
                  <p:pic>
                    <p:nvPicPr>
                      <p:cNvPr id="4" name="Object 4">
                        <a:extLst>
                          <a:ext uri="{FF2B5EF4-FFF2-40B4-BE49-F238E27FC236}">
                            <a16:creationId xmlns:a16="http://schemas.microsoft.com/office/drawing/2014/main" id="{8CCEDE54-DE07-4C55-8EC7-AF3ABA0F37D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28645" y="3444911"/>
                        <a:ext cx="1812533" cy="103115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343774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1D22A4-0800-4CE6-A092-4D5AEBC0E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Inference Rules for Prop. Logic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563438-928C-45DC-962D-EB2B236801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u="sng" dirty="0"/>
              <a:t>And-Elimination</a:t>
            </a:r>
          </a:p>
          <a:p>
            <a:pPr lvl="1"/>
            <a:r>
              <a:rPr lang="en-US" altLang="en-US" dirty="0"/>
              <a:t>From conjunction, can infer any of the conjuncts</a:t>
            </a:r>
          </a:p>
          <a:p>
            <a:pPr lvl="1">
              <a:buFontTx/>
              <a:buNone/>
            </a:pPr>
            <a:endParaRPr lang="en-US" alt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F0E6F1-A3B8-4D33-B5FD-6FECF08C0F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1846" y="2839406"/>
            <a:ext cx="3608172" cy="1179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4028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FE0F18-CB3B-4421-B73B-F77242A5F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Inference Rules for Prop. Logic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42B384-4DAD-4A41-A2C1-EFDCB52786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u="sng" dirty="0"/>
              <a:t>And-Introduction</a:t>
            </a:r>
            <a:endParaRPr lang="en-US" altLang="en-US" dirty="0"/>
          </a:p>
          <a:p>
            <a:pPr lvl="1"/>
            <a:r>
              <a:rPr lang="en-US" altLang="en-US" dirty="0"/>
              <a:t>From list of sentences, can infer their conjunction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198E69-3A6A-4B24-A625-0404E50C59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0307" y="2721283"/>
            <a:ext cx="3963213" cy="1415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9567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9EF42E-F036-4E85-A306-FED9A9B53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Inference Rules for Prop. Logic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B6950C-C473-4079-86AC-527A8BEBCA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u="sng" dirty="0"/>
              <a:t>Or-Introduction</a:t>
            </a:r>
          </a:p>
          <a:p>
            <a:pPr lvl="1"/>
            <a:r>
              <a:rPr lang="en-US" altLang="en-US" dirty="0"/>
              <a:t>From sentence, can infer its disjunction with anything else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1866F0-4603-4B63-9D8C-6B4D87053F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3414" y="2819783"/>
            <a:ext cx="3621989" cy="1408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051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CD6DB-FBFF-4D34-9811-D6781C5C8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Inference Rules for Prop. Logic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2D9136-D76B-4AE1-9F27-34A786A1BF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u="sng" dirty="0"/>
              <a:t>Double-Negation Elimination</a:t>
            </a:r>
            <a:endParaRPr lang="en-US" altLang="en-US" dirty="0"/>
          </a:p>
          <a:p>
            <a:pPr lvl="1"/>
            <a:r>
              <a:rPr lang="en-US" altLang="en-US" dirty="0"/>
              <a:t>From doubly negated sentence, can infer a positive sentence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72E1AC2-1636-448E-80B2-20E924DA9D35}"/>
                  </a:ext>
                </a:extLst>
              </p:cNvPr>
              <p:cNvSpPr txBox="1"/>
              <p:nvPr/>
            </p:nvSpPr>
            <p:spPr>
              <a:xfrm>
                <a:off x="2114463" y="2908569"/>
                <a:ext cx="1280672" cy="10408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i="1" smtClean="0">
                              <a:latin typeface="Cambria Math"/>
                              <a:ea typeface="Cambria Math"/>
                            </a:rPr>
                            <m:t>¬¬</m:t>
                          </m:r>
                          <m:r>
                            <a:rPr lang="en-US" sz="3600" b="0" i="1" smtClean="0">
                              <a:latin typeface="Cambria Math"/>
                              <a:ea typeface="Cambria Math"/>
                            </a:rPr>
                            <m:t>𝛼</m:t>
                          </m:r>
                        </m:num>
                        <m:den>
                          <m:r>
                            <a:rPr lang="en-US" sz="3600" b="0" i="1" smtClean="0">
                              <a:latin typeface="Cambria Math"/>
                            </a:rPr>
                            <m:t>𝛼</m:t>
                          </m:r>
                        </m:den>
                      </m:f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72E1AC2-1636-448E-80B2-20E924DA9D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4463" y="2908569"/>
                <a:ext cx="1280672" cy="104086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9345805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DBC1D9-740F-458A-A670-2D5901339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Inference Rules for Prop. Logic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708330-2785-4C98-AF26-66489D86B4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u="sng" dirty="0"/>
              <a:t>Unit Resolution</a:t>
            </a:r>
          </a:p>
          <a:p>
            <a:pPr lvl="1"/>
            <a:r>
              <a:rPr lang="en-US" altLang="en-US" dirty="0"/>
              <a:t>From disjunction, if one of the disjuncts is false, can infer the other is true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5EE7E4-FA62-4A79-B432-6F9451DF11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7425" y="2848102"/>
            <a:ext cx="2587142" cy="1317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2770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F5DC66-A3D1-4749-98D1-044192000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Times New Roman"/>
                <a:cs typeface="Times New Roman"/>
                <a:sym typeface="Times New Roman"/>
              </a:rPr>
              <a:t>PEAS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3DC035-C0E2-B144-8E59-C417DEEFEF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4639" y="1612906"/>
            <a:ext cx="9441031" cy="4564057"/>
          </a:xfrm>
        </p:spPr>
        <p:txBody>
          <a:bodyPr/>
          <a:lstStyle/>
          <a:p>
            <a:pPr>
              <a:lnSpc>
                <a:spcPts val="2700"/>
              </a:lnSpc>
            </a:pPr>
            <a:r>
              <a:rPr lang="en-US" dirty="0"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600" b="1" dirty="0">
                <a:solidFill>
                  <a:srgbClr val="C00000"/>
                </a:solidFill>
                <a:ea typeface="Times New Roman"/>
                <a:cs typeface="Times New Roman"/>
                <a:sym typeface="Times New Roman"/>
              </a:rPr>
              <a:t>P</a:t>
            </a:r>
            <a:r>
              <a:rPr lang="en-US" dirty="0">
                <a:ea typeface="Times New Roman"/>
                <a:cs typeface="Times New Roman"/>
                <a:sym typeface="Times New Roman"/>
              </a:rPr>
              <a:t>erformance – measuring the agent’s success</a:t>
            </a:r>
          </a:p>
          <a:p>
            <a:pPr>
              <a:lnSpc>
                <a:spcPts val="1000"/>
              </a:lnSpc>
            </a:pPr>
            <a:endParaRPr lang="en-US" dirty="0">
              <a:ea typeface="Times New Roman"/>
              <a:cs typeface="Times New Roman"/>
              <a:sym typeface="Times New Roman"/>
            </a:endParaRPr>
          </a:p>
          <a:p>
            <a:pPr>
              <a:lnSpc>
                <a:spcPts val="800"/>
              </a:lnSpc>
            </a:pPr>
            <a:endParaRPr lang="en-US" dirty="0">
              <a:ea typeface="Times New Roman"/>
              <a:cs typeface="Times New Roman"/>
              <a:sym typeface="Times New Roman"/>
            </a:endParaRPr>
          </a:p>
          <a:p>
            <a:pPr>
              <a:lnSpc>
                <a:spcPts val="2700"/>
              </a:lnSpc>
            </a:pPr>
            <a:r>
              <a:rPr lang="en-US" sz="3600" b="1" dirty="0"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600" b="1" dirty="0">
                <a:solidFill>
                  <a:srgbClr val="C00000"/>
                </a:solidFill>
                <a:ea typeface="Times New Roman"/>
                <a:cs typeface="Times New Roman"/>
                <a:sym typeface="Times New Roman"/>
              </a:rPr>
              <a:t>E</a:t>
            </a:r>
            <a:r>
              <a:rPr lang="en-US" dirty="0">
                <a:ea typeface="Times New Roman"/>
                <a:cs typeface="Times New Roman"/>
                <a:sym typeface="Times New Roman"/>
              </a:rPr>
              <a:t>nvironment – what populates the problem’s world?</a:t>
            </a:r>
          </a:p>
          <a:p>
            <a:pPr>
              <a:lnSpc>
                <a:spcPts val="1000"/>
              </a:lnSpc>
            </a:pPr>
            <a:endParaRPr lang="en-US" dirty="0">
              <a:ea typeface="Times New Roman"/>
              <a:cs typeface="Times New Roman"/>
              <a:sym typeface="Times New Roman"/>
            </a:endParaRPr>
          </a:p>
          <a:p>
            <a:pPr>
              <a:lnSpc>
                <a:spcPts val="800"/>
              </a:lnSpc>
            </a:pPr>
            <a:endParaRPr lang="en-US" dirty="0">
              <a:ea typeface="Times New Roman"/>
              <a:cs typeface="Times New Roman"/>
              <a:sym typeface="Times New Roman"/>
            </a:endParaRPr>
          </a:p>
          <a:p>
            <a:pPr>
              <a:lnSpc>
                <a:spcPts val="2700"/>
              </a:lnSpc>
            </a:pPr>
            <a:r>
              <a:rPr lang="en-US" sz="3600" b="1" dirty="0"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600" b="1" dirty="0">
                <a:solidFill>
                  <a:srgbClr val="C00000"/>
                </a:solidFill>
                <a:ea typeface="Times New Roman"/>
                <a:cs typeface="Times New Roman"/>
                <a:sym typeface="Times New Roman"/>
              </a:rPr>
              <a:t>A</a:t>
            </a:r>
            <a:r>
              <a:rPr lang="en-US" dirty="0">
                <a:ea typeface="Times New Roman"/>
                <a:cs typeface="Times New Roman"/>
                <a:sym typeface="Times New Roman"/>
              </a:rPr>
              <a:t>ctuators – what can the agent act with?</a:t>
            </a:r>
          </a:p>
          <a:p>
            <a:pPr>
              <a:lnSpc>
                <a:spcPts val="1000"/>
              </a:lnSpc>
            </a:pPr>
            <a:endParaRPr lang="en-US" dirty="0">
              <a:ea typeface="Times New Roman"/>
              <a:cs typeface="Times New Roman"/>
              <a:sym typeface="Times New Roman"/>
            </a:endParaRPr>
          </a:p>
          <a:p>
            <a:pPr>
              <a:lnSpc>
                <a:spcPts val="900"/>
              </a:lnSpc>
            </a:pPr>
            <a:endParaRPr lang="en-US" dirty="0">
              <a:ea typeface="Times New Roman"/>
              <a:cs typeface="Times New Roman"/>
              <a:sym typeface="Times New Roman"/>
            </a:endParaRPr>
          </a:p>
          <a:p>
            <a:pPr>
              <a:lnSpc>
                <a:spcPts val="2700"/>
              </a:lnSpc>
            </a:pPr>
            <a:r>
              <a:rPr lang="en-US" sz="3600" b="1" dirty="0"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600" b="1" dirty="0">
                <a:solidFill>
                  <a:srgbClr val="C00000"/>
                </a:solidFill>
                <a:ea typeface="Times New Roman"/>
                <a:cs typeface="Times New Roman"/>
                <a:sym typeface="Times New Roman"/>
              </a:rPr>
              <a:t>S</a:t>
            </a:r>
            <a:r>
              <a:rPr lang="en-US" dirty="0">
                <a:ea typeface="Times New Roman"/>
                <a:cs typeface="Times New Roman"/>
                <a:sym typeface="Times New Roman"/>
              </a:rPr>
              <a:t>ensors – how can the agent perceive the world?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865352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F49E0C-F7D1-4D90-BD80-5AD31FB55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Inference Rules for Prop. Logic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557154-57D9-431D-957B-F20A430E88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u="sng" dirty="0"/>
              <a:t>Resolution</a:t>
            </a:r>
            <a:endParaRPr lang="en-US" altLang="en-US" dirty="0"/>
          </a:p>
          <a:p>
            <a:pPr lvl="1"/>
            <a:r>
              <a:rPr lang="en-US" altLang="en-US" dirty="0"/>
              <a:t>Most difficult because </a:t>
            </a:r>
            <a:r>
              <a:rPr lang="en-US" altLang="en-US" dirty="0">
                <a:sym typeface="Symbol" pitchFamily="18" charset="2"/>
              </a:rPr>
              <a:t> cannot be both true and false</a:t>
            </a:r>
          </a:p>
          <a:p>
            <a:pPr lvl="1"/>
            <a:r>
              <a:rPr lang="en-US" altLang="en-US" dirty="0">
                <a:sym typeface="Symbol" pitchFamily="18" charset="2"/>
              </a:rPr>
              <a:t>One of the other disjuncts must be true in one of the premises </a:t>
            </a:r>
          </a:p>
          <a:p>
            <a:pPr lvl="2"/>
            <a:r>
              <a:rPr lang="en-US" altLang="en-US" dirty="0">
                <a:sym typeface="Symbol" pitchFamily="18" charset="2"/>
              </a:rPr>
              <a:t>(implication is transitive)</a:t>
            </a:r>
            <a:endParaRPr lang="en-US" altLang="en-US" dirty="0"/>
          </a:p>
          <a:p>
            <a:endParaRPr lang="en-US" dirty="0"/>
          </a:p>
        </p:txBody>
      </p:sp>
      <p:graphicFrame>
        <p:nvGraphicFramePr>
          <p:cNvPr id="4" name="Object 4">
            <a:extLst>
              <a:ext uri="{FF2B5EF4-FFF2-40B4-BE49-F238E27FC236}">
                <a16:creationId xmlns:a16="http://schemas.microsoft.com/office/drawing/2014/main" id="{3F03F2BD-825A-461D-B4C8-28E4C63AD69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08050" y="3463925"/>
          <a:ext cx="1917700" cy="790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2" name="Equation" r:id="rId4" imgW="1016000" imgH="419100" progId="Equation.DSMT4">
                  <p:embed/>
                </p:oleObj>
              </mc:Choice>
              <mc:Fallback>
                <p:oleObj name="Equation" r:id="rId4" imgW="1016000" imgH="419100" progId="Equation.DSMT4">
                  <p:embed/>
                  <p:pic>
                    <p:nvPicPr>
                      <p:cNvPr id="4" name="Object 4">
                        <a:extLst>
                          <a:ext uri="{FF2B5EF4-FFF2-40B4-BE49-F238E27FC236}">
                            <a16:creationId xmlns:a16="http://schemas.microsoft.com/office/drawing/2014/main" id="{3F03F2BD-825A-461D-B4C8-28E4C63AD69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8050" y="3463925"/>
                        <a:ext cx="1917700" cy="790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878A5663-A4A2-4CCD-B2EF-B94642E6EF0A}"/>
              </a:ext>
            </a:extLst>
          </p:cNvPr>
          <p:cNvGrpSpPr/>
          <p:nvPr/>
        </p:nvGrpSpPr>
        <p:grpSpPr>
          <a:xfrm>
            <a:off x="127552" y="4699378"/>
            <a:ext cx="3479221" cy="1679292"/>
            <a:chOff x="6757943" y="4762786"/>
            <a:chExt cx="2023725" cy="1468195"/>
          </a:xfrm>
          <a:noFill/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F53CE09-7D3F-4472-85F9-E17C5B269120}"/>
                </a:ext>
              </a:extLst>
            </p:cNvPr>
            <p:cNvSpPr/>
            <p:nvPr/>
          </p:nvSpPr>
          <p:spPr bwMode="auto">
            <a:xfrm>
              <a:off x="6936681" y="4762786"/>
              <a:ext cx="1718630" cy="1468195"/>
            </a:xfrm>
            <a:prstGeom prst="rect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latin typeface="Times New Roman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0FDF420A-FBDD-4793-9BBB-F64ABB2A3933}"/>
                    </a:ext>
                  </a:extLst>
                </p:cNvPr>
                <p:cNvSpPr txBox="1"/>
                <p:nvPr/>
              </p:nvSpPr>
              <p:spPr>
                <a:xfrm>
                  <a:off x="6757943" y="5332438"/>
                  <a:ext cx="993990" cy="525978"/>
                </a:xfrm>
                <a:prstGeom prst="rect">
                  <a:avLst/>
                </a:prstGeom>
                <a:grp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∨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 ¬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" name="TextBox 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57943" y="5332438"/>
                  <a:ext cx="993990" cy="525978"/>
                </a:xfrm>
                <a:prstGeom prst="rect">
                  <a:avLst/>
                </a:prstGeom>
                <a:blipFill>
                  <a:blip r:embed="rId6"/>
                  <a:stretch>
                    <a:fillRect t="-41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2FC7035A-964D-4974-A388-F03176385184}"/>
                    </a:ext>
                  </a:extLst>
                </p:cNvPr>
                <p:cNvSpPr txBox="1"/>
                <p:nvPr/>
              </p:nvSpPr>
              <p:spPr>
                <a:xfrm>
                  <a:off x="7804477" y="5318982"/>
                  <a:ext cx="977191" cy="569323"/>
                </a:xfrm>
                <a:prstGeom prst="rect">
                  <a:avLst/>
                </a:prstGeom>
                <a:grp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¬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∨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𝛾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" name="TextBox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04477" y="5318982"/>
                  <a:ext cx="977191" cy="569323"/>
                </a:xfrm>
                <a:prstGeom prst="rect">
                  <a:avLst/>
                </a:prstGeom>
                <a:blipFill>
                  <a:blip r:embed="rId7"/>
                  <a:stretch>
                    <a:fillRect t="-192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8FD2520-8A5B-489E-87EA-CAB4591835D7}"/>
                </a:ext>
              </a:extLst>
            </p:cNvPr>
            <p:cNvSpPr txBox="1"/>
            <p:nvPr/>
          </p:nvSpPr>
          <p:spPr>
            <a:xfrm>
              <a:off x="7634879" y="5433230"/>
              <a:ext cx="270309" cy="26908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OR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A9C9393E-0DE0-4C62-B18F-5DCA2E18E6D8}"/>
                    </a:ext>
                  </a:extLst>
                </p:cNvPr>
                <p:cNvSpPr txBox="1"/>
                <p:nvPr/>
              </p:nvSpPr>
              <p:spPr>
                <a:xfrm>
                  <a:off x="7254938" y="4975991"/>
                  <a:ext cx="377283" cy="276999"/>
                </a:xfrm>
                <a:prstGeom prst="rect">
                  <a:avLst/>
                </a:prstGeom>
                <a:grp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¬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" name="TextBox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54938" y="4975991"/>
                  <a:ext cx="377283" cy="276999"/>
                </a:xfrm>
                <a:prstGeom prst="rect">
                  <a:avLst/>
                </a:prstGeom>
                <a:blipFill>
                  <a:blip r:embed="rId8"/>
                  <a:stretch>
                    <a:fillRect b="-1923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7B6972A-22E0-41F4-8585-5BC54A3F3FC8}"/>
                </a:ext>
              </a:extLst>
            </p:cNvPr>
            <p:cNvSpPr txBox="1"/>
            <p:nvPr/>
          </p:nvSpPr>
          <p:spPr>
            <a:xfrm>
              <a:off x="7643115" y="4980053"/>
              <a:ext cx="260934" cy="26908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OR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B0EC190D-BFB7-42C4-B70F-C3716C7C5814}"/>
                    </a:ext>
                  </a:extLst>
                </p:cNvPr>
                <p:cNvSpPr txBox="1"/>
                <p:nvPr/>
              </p:nvSpPr>
              <p:spPr>
                <a:xfrm>
                  <a:off x="7997017" y="4976150"/>
                  <a:ext cx="204158" cy="276999"/>
                </a:xfrm>
                <a:prstGeom prst="rect">
                  <a:avLst/>
                </a:prstGeom>
                <a:grp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" name="TextBox 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97017" y="4976150"/>
                  <a:ext cx="204158" cy="276999"/>
                </a:xfrm>
                <a:prstGeom prst="rect">
                  <a:avLst/>
                </a:prstGeom>
                <a:blipFill>
                  <a:blip r:embed="rId9"/>
                  <a:stretch>
                    <a:fillRect b="-1923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976CD7A4-50E7-4406-A2AD-87D2FE36D16B}"/>
                    </a:ext>
                  </a:extLst>
                </p:cNvPr>
                <p:cNvSpPr txBox="1"/>
                <p:nvPr/>
              </p:nvSpPr>
              <p:spPr>
                <a:xfrm>
                  <a:off x="7314771" y="5923205"/>
                  <a:ext cx="202555" cy="276999"/>
                </a:xfrm>
                <a:prstGeom prst="rect">
                  <a:avLst/>
                </a:prstGeom>
                <a:grp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𝛼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6" name="Text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14771" y="5923205"/>
                  <a:ext cx="202555" cy="276999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9D382D3C-6070-4A37-BDF8-C1A438A3070A}"/>
                    </a:ext>
                  </a:extLst>
                </p:cNvPr>
                <p:cNvSpPr txBox="1"/>
                <p:nvPr/>
              </p:nvSpPr>
              <p:spPr>
                <a:xfrm>
                  <a:off x="8021614" y="5923205"/>
                  <a:ext cx="185755" cy="276999"/>
                </a:xfrm>
                <a:prstGeom prst="rect">
                  <a:avLst/>
                </a:prstGeom>
                <a:grp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𝛾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7" name="TextBox 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21614" y="5923205"/>
                  <a:ext cx="185755" cy="276999"/>
                </a:xfrm>
                <a:prstGeom prst="rect">
                  <a:avLst/>
                </a:prstGeom>
                <a:blipFill>
                  <a:blip r:embed="rId11"/>
                  <a:stretch>
                    <a:fillRect b="-1153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DDA3A35-63B6-4913-B619-DA78DEBDBCF7}"/>
                </a:ext>
              </a:extLst>
            </p:cNvPr>
            <p:cNvSpPr txBox="1"/>
            <p:nvPr/>
          </p:nvSpPr>
          <p:spPr>
            <a:xfrm>
              <a:off x="7632221" y="5940044"/>
              <a:ext cx="322223" cy="26908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OR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6" name="Table 15">
                <a:extLst>
                  <a:ext uri="{FF2B5EF4-FFF2-40B4-BE49-F238E27FC236}">
                    <a16:creationId xmlns:a16="http://schemas.microsoft.com/office/drawing/2014/main" id="{8081D893-09C7-49F4-8692-5C6DB64ECF70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936446" y="3405485"/>
              <a:ext cx="8128002" cy="333756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354667">
                      <a:extLst>
                        <a:ext uri="{9D8B030D-6E8A-4147-A177-3AD203B41FA5}">
                          <a16:colId xmlns:a16="http://schemas.microsoft.com/office/drawing/2014/main" val="3061249560"/>
                        </a:ext>
                      </a:extLst>
                    </a:gridCol>
                    <a:gridCol w="1354667">
                      <a:extLst>
                        <a:ext uri="{9D8B030D-6E8A-4147-A177-3AD203B41FA5}">
                          <a16:colId xmlns:a16="http://schemas.microsoft.com/office/drawing/2014/main" val="1010115635"/>
                        </a:ext>
                      </a:extLst>
                    </a:gridCol>
                    <a:gridCol w="1354667">
                      <a:extLst>
                        <a:ext uri="{9D8B030D-6E8A-4147-A177-3AD203B41FA5}">
                          <a16:colId xmlns:a16="http://schemas.microsoft.com/office/drawing/2014/main" val="1149159972"/>
                        </a:ext>
                      </a:extLst>
                    </a:gridCol>
                    <a:gridCol w="1354667">
                      <a:extLst>
                        <a:ext uri="{9D8B030D-6E8A-4147-A177-3AD203B41FA5}">
                          <a16:colId xmlns:a16="http://schemas.microsoft.com/office/drawing/2014/main" val="881083481"/>
                        </a:ext>
                      </a:extLst>
                    </a:gridCol>
                    <a:gridCol w="1354667">
                      <a:extLst>
                        <a:ext uri="{9D8B030D-6E8A-4147-A177-3AD203B41FA5}">
                          <a16:colId xmlns:a16="http://schemas.microsoft.com/office/drawing/2014/main" val="5963105"/>
                        </a:ext>
                      </a:extLst>
                    </a:gridCol>
                    <a:gridCol w="1354667">
                      <a:extLst>
                        <a:ext uri="{9D8B030D-6E8A-4147-A177-3AD203B41FA5}">
                          <a16:colId xmlns:a16="http://schemas.microsoft.com/office/drawing/2014/main" val="139927687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𝛾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∨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¬</m:t>
                                </m:r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∨</m:t>
                                </m:r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𝛾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∨</m:t>
                                </m:r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𝛾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968836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642165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3229734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139372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7565252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804663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855605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1883536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9636405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6" name="Table 15">
                <a:extLst>
                  <a:ext uri="{FF2B5EF4-FFF2-40B4-BE49-F238E27FC236}">
                    <a16:creationId xmlns:a16="http://schemas.microsoft.com/office/drawing/2014/main" id="{8081D893-09C7-49F4-8692-5C6DB64ECF7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62530874"/>
                  </p:ext>
                </p:extLst>
              </p:nvPr>
            </p:nvGraphicFramePr>
            <p:xfrm>
              <a:off x="3936446" y="3405485"/>
              <a:ext cx="8128002" cy="333756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354667">
                      <a:extLst>
                        <a:ext uri="{9D8B030D-6E8A-4147-A177-3AD203B41FA5}">
                          <a16:colId xmlns:a16="http://schemas.microsoft.com/office/drawing/2014/main" val="3061249560"/>
                        </a:ext>
                      </a:extLst>
                    </a:gridCol>
                    <a:gridCol w="1354667">
                      <a:extLst>
                        <a:ext uri="{9D8B030D-6E8A-4147-A177-3AD203B41FA5}">
                          <a16:colId xmlns:a16="http://schemas.microsoft.com/office/drawing/2014/main" val="1010115635"/>
                        </a:ext>
                      </a:extLst>
                    </a:gridCol>
                    <a:gridCol w="1354667">
                      <a:extLst>
                        <a:ext uri="{9D8B030D-6E8A-4147-A177-3AD203B41FA5}">
                          <a16:colId xmlns:a16="http://schemas.microsoft.com/office/drawing/2014/main" val="1149159972"/>
                        </a:ext>
                      </a:extLst>
                    </a:gridCol>
                    <a:gridCol w="1354667">
                      <a:extLst>
                        <a:ext uri="{9D8B030D-6E8A-4147-A177-3AD203B41FA5}">
                          <a16:colId xmlns:a16="http://schemas.microsoft.com/office/drawing/2014/main" val="881083481"/>
                        </a:ext>
                      </a:extLst>
                    </a:gridCol>
                    <a:gridCol w="1354667">
                      <a:extLst>
                        <a:ext uri="{9D8B030D-6E8A-4147-A177-3AD203B41FA5}">
                          <a16:colId xmlns:a16="http://schemas.microsoft.com/office/drawing/2014/main" val="5963105"/>
                        </a:ext>
                      </a:extLst>
                    </a:gridCol>
                    <a:gridCol w="1354667">
                      <a:extLst>
                        <a:ext uri="{9D8B030D-6E8A-4147-A177-3AD203B41FA5}">
                          <a16:colId xmlns:a16="http://schemas.microsoft.com/office/drawing/2014/main" val="139927687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448" t="-1639" r="-499552" b="-8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100901" t="-1639" r="-401802" b="-8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200000" t="-1639" r="-300000" b="-8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301351" t="-1639" r="-201351" b="-8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399552" t="-1639" r="-100448" b="-8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501802" t="-1639" r="-901" b="-8229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968836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642165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3229734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139372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7565252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804663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855605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1883536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9636405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86061898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ABCFD-6A9B-8841-80D9-554A7A99E98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First Order Logic</a:t>
            </a:r>
          </a:p>
        </p:txBody>
      </p:sp>
    </p:spTree>
    <p:extLst>
      <p:ext uri="{BB962C8B-B14F-4D97-AF65-F5344CB8AC3E}">
        <p14:creationId xmlns:p14="http://schemas.microsoft.com/office/powerpoint/2010/main" val="269686104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C3BC6-E96C-4A35-8CE9-7D0B18877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First-Order Logic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CF3707-2D86-4F28-94ED-7E19003ACF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4641" y="1612906"/>
            <a:ext cx="10290454" cy="4824470"/>
          </a:xfrm>
        </p:spPr>
        <p:txBody>
          <a:bodyPr>
            <a:normAutofit lnSpcReduction="10000"/>
          </a:bodyPr>
          <a:lstStyle/>
          <a:p>
            <a:r>
              <a:rPr lang="en-US" altLang="en-US" dirty="0"/>
              <a:t>Also called </a:t>
            </a:r>
            <a:r>
              <a:rPr lang="en-US" altLang="en-US" u="sng" dirty="0"/>
              <a:t>first-order predicate calculus</a:t>
            </a:r>
            <a:endParaRPr lang="en-US" altLang="en-US" dirty="0"/>
          </a:p>
          <a:p>
            <a:pPr lvl="1"/>
            <a:r>
              <a:rPr lang="en-US" altLang="en-US" dirty="0"/>
              <a:t>FOL, FOPC</a:t>
            </a:r>
          </a:p>
          <a:p>
            <a:r>
              <a:rPr lang="en-US" altLang="en-US" dirty="0"/>
              <a:t>Makes stronger commitments</a:t>
            </a:r>
          </a:p>
          <a:p>
            <a:pPr lvl="1"/>
            <a:r>
              <a:rPr lang="en-US" altLang="en-US" dirty="0"/>
              <a:t>World consists of </a:t>
            </a:r>
            <a:r>
              <a:rPr lang="en-US" altLang="en-US" u="sng" dirty="0">
                <a:solidFill>
                  <a:srgbClr val="C00000"/>
                </a:solidFill>
              </a:rPr>
              <a:t>objects</a:t>
            </a:r>
          </a:p>
          <a:p>
            <a:pPr lvl="2"/>
            <a:r>
              <a:rPr lang="en-US" altLang="en-US" dirty="0"/>
              <a:t>Things with identities</a:t>
            </a:r>
          </a:p>
          <a:p>
            <a:pPr lvl="2"/>
            <a:r>
              <a:rPr lang="en-US" altLang="en-US" dirty="0"/>
              <a:t>e.g., people, houses, colors, …</a:t>
            </a:r>
          </a:p>
          <a:p>
            <a:pPr lvl="1"/>
            <a:r>
              <a:rPr lang="en-US" altLang="en-US" dirty="0"/>
              <a:t>Objects have </a:t>
            </a:r>
            <a:r>
              <a:rPr lang="en-US" altLang="en-US" u="sng" dirty="0">
                <a:solidFill>
                  <a:srgbClr val="C00000"/>
                </a:solidFill>
              </a:rPr>
              <a:t>properties/relations</a:t>
            </a:r>
            <a:r>
              <a:rPr lang="en-US" altLang="en-US" dirty="0">
                <a:solidFill>
                  <a:srgbClr val="C00000"/>
                </a:solidFill>
              </a:rPr>
              <a:t> </a:t>
            </a:r>
            <a:r>
              <a:rPr lang="en-US" altLang="en-US" dirty="0"/>
              <a:t>that distinguish them from other objects</a:t>
            </a:r>
          </a:p>
          <a:p>
            <a:pPr lvl="2"/>
            <a:r>
              <a:rPr lang="en-US" altLang="en-US" dirty="0"/>
              <a:t>e.g., Properties:  red, round, square, …</a:t>
            </a:r>
          </a:p>
          <a:p>
            <a:pPr lvl="2"/>
            <a:r>
              <a:rPr lang="en-US" altLang="en-US" dirty="0"/>
              <a:t>e.g., Relations:  brother of, bigger than, inside, …</a:t>
            </a:r>
          </a:p>
          <a:p>
            <a:pPr lvl="1"/>
            <a:r>
              <a:rPr lang="en-US" altLang="en-US" dirty="0"/>
              <a:t>Have </a:t>
            </a:r>
            <a:r>
              <a:rPr lang="en-US" altLang="en-US" u="sng" dirty="0">
                <a:solidFill>
                  <a:srgbClr val="C00000"/>
                </a:solidFill>
              </a:rPr>
              <a:t>functional</a:t>
            </a:r>
            <a:r>
              <a:rPr lang="en-US" altLang="en-US" dirty="0"/>
              <a:t> relations </a:t>
            </a:r>
          </a:p>
          <a:p>
            <a:pPr lvl="2"/>
            <a:r>
              <a:rPr lang="en-US" altLang="en-US" dirty="0"/>
              <a:t>Return the object with a certain relation</a:t>
            </a:r>
            <a:r>
              <a:rPr lang="en-US" altLang="ja-JP" dirty="0"/>
              <a:t> to given </a:t>
            </a:r>
            <a:r>
              <a:rPr lang="ja-JP" altLang="en-US" dirty="0"/>
              <a:t>“</a:t>
            </a:r>
            <a:r>
              <a:rPr lang="en-US" altLang="ja-JP" dirty="0"/>
              <a:t>input</a:t>
            </a:r>
            <a:r>
              <a:rPr lang="ja-JP" altLang="en-US" dirty="0"/>
              <a:t>” </a:t>
            </a:r>
            <a:r>
              <a:rPr lang="en-US" altLang="ja-JP" dirty="0"/>
              <a:t>object</a:t>
            </a:r>
          </a:p>
          <a:p>
            <a:pPr lvl="2"/>
            <a:r>
              <a:rPr lang="en-US" altLang="ja-JP" dirty="0"/>
              <a:t>The “inverse” of a (binary) relation</a:t>
            </a:r>
          </a:p>
          <a:p>
            <a:pPr lvl="2"/>
            <a:r>
              <a:rPr lang="en-US" altLang="en-US" dirty="0"/>
              <a:t>e.g., father of, best friend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316745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71C754-CF55-4B11-B50F-3F21696DC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Syntax of FOL: Basic Elements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B45A34-CAD8-4A1A-97B7-A1FF39B10F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4640" y="1612906"/>
            <a:ext cx="11724640" cy="5202063"/>
          </a:xfrm>
        </p:spPr>
        <p:txBody>
          <a:bodyPr>
            <a:normAutofit lnSpcReduction="10000"/>
          </a:bodyPr>
          <a:lstStyle/>
          <a:p>
            <a:r>
              <a:rPr lang="en-US" altLang="en-US" sz="2400" dirty="0"/>
              <a:t>Constant symbols for specific objects</a:t>
            </a:r>
          </a:p>
          <a:p>
            <a:pPr lvl="1">
              <a:buNone/>
            </a:pPr>
            <a:r>
              <a:rPr lang="en-US" altLang="en-US" sz="2000" i="1" dirty="0"/>
              <a:t>  </a:t>
            </a:r>
            <a:r>
              <a:rPr lang="en-US" altLang="en-US" sz="2000" i="1" dirty="0" err="1"/>
              <a:t>KingJohn</a:t>
            </a:r>
            <a:r>
              <a:rPr lang="en-US" altLang="en-US" sz="2000" dirty="0"/>
              <a:t>, 2, </a:t>
            </a:r>
            <a:r>
              <a:rPr lang="en-US" altLang="en-US" sz="2000" i="1" dirty="0"/>
              <a:t>OSU</a:t>
            </a:r>
            <a:r>
              <a:rPr lang="en-US" altLang="en-US" sz="2000" dirty="0"/>
              <a:t>, …</a:t>
            </a:r>
          </a:p>
          <a:p>
            <a:r>
              <a:rPr lang="en-US" altLang="en-US" sz="2400" dirty="0"/>
              <a:t>Variables</a:t>
            </a:r>
          </a:p>
          <a:p>
            <a:pPr lvl="1">
              <a:buNone/>
            </a:pPr>
            <a:r>
              <a:rPr lang="en-US" altLang="en-US" sz="2000" i="1" dirty="0"/>
              <a:t>  x</a:t>
            </a:r>
            <a:r>
              <a:rPr lang="en-US" altLang="en-US" sz="2000" dirty="0"/>
              <a:t>, </a:t>
            </a:r>
            <a:r>
              <a:rPr lang="en-US" altLang="en-US" sz="2000" i="1" dirty="0"/>
              <a:t>y</a:t>
            </a:r>
            <a:r>
              <a:rPr lang="en-US" altLang="en-US" sz="2000" dirty="0"/>
              <a:t>, </a:t>
            </a:r>
            <a:r>
              <a:rPr lang="en-US" altLang="en-US" sz="2000" i="1" dirty="0"/>
              <a:t>a</a:t>
            </a:r>
            <a:r>
              <a:rPr lang="en-US" altLang="en-US" sz="2000" dirty="0"/>
              <a:t>, </a:t>
            </a:r>
            <a:r>
              <a:rPr lang="en-US" altLang="en-US" sz="2000" i="1" dirty="0"/>
              <a:t>b</a:t>
            </a:r>
            <a:r>
              <a:rPr lang="en-US" altLang="en-US" sz="2000" dirty="0"/>
              <a:t>, …</a:t>
            </a:r>
            <a:endParaRPr lang="en-US" altLang="en-US" sz="2400" dirty="0"/>
          </a:p>
          <a:p>
            <a:r>
              <a:rPr lang="en-US" altLang="en-US" sz="2400" dirty="0"/>
              <a:t>Predicate properties (unary) / relations (pairwise or more)</a:t>
            </a:r>
          </a:p>
          <a:p>
            <a:pPr lvl="1">
              <a:buNone/>
            </a:pPr>
            <a:r>
              <a:rPr lang="en-US" altLang="en-US" sz="2000" i="1" dirty="0"/>
              <a:t>  Smart(), Brother(),</a:t>
            </a:r>
            <a:r>
              <a:rPr lang="en-US" altLang="en-US" sz="2000" dirty="0"/>
              <a:t> </a:t>
            </a:r>
            <a:r>
              <a:rPr lang="en-US" altLang="en-US" sz="2000" i="1" dirty="0"/>
              <a:t>Married(),</a:t>
            </a:r>
            <a:r>
              <a:rPr lang="en-US" altLang="en-US" sz="2000" dirty="0"/>
              <a:t> &gt;</a:t>
            </a:r>
            <a:r>
              <a:rPr lang="en-US" altLang="en-US" sz="2000" i="1" dirty="0"/>
              <a:t>,</a:t>
            </a:r>
            <a:r>
              <a:rPr lang="en-US" altLang="en-US" sz="2000" dirty="0"/>
              <a:t> …</a:t>
            </a:r>
          </a:p>
          <a:p>
            <a:r>
              <a:rPr lang="en-US" altLang="en-US" sz="2400" dirty="0"/>
              <a:t>Functions (return objects)</a:t>
            </a:r>
          </a:p>
          <a:p>
            <a:pPr lvl="1">
              <a:buNone/>
            </a:pPr>
            <a:r>
              <a:rPr lang="en-US" altLang="en-US" sz="2000" i="1" dirty="0"/>
              <a:t>  Sqrt()</a:t>
            </a:r>
            <a:r>
              <a:rPr lang="en-US" altLang="en-US" sz="2000" dirty="0"/>
              <a:t> , </a:t>
            </a:r>
            <a:r>
              <a:rPr lang="en-US" altLang="en-US" sz="2000" i="1" dirty="0" err="1"/>
              <a:t>LeftTo</a:t>
            </a:r>
            <a:r>
              <a:rPr lang="en-US" altLang="en-US" sz="2000" i="1" dirty="0"/>
              <a:t>()</a:t>
            </a:r>
            <a:r>
              <a:rPr lang="en-US" altLang="en-US" sz="2000" dirty="0"/>
              <a:t>, </a:t>
            </a:r>
            <a:r>
              <a:rPr lang="en-US" altLang="en-US" sz="2000" i="1" dirty="0" err="1"/>
              <a:t>FatherOf</a:t>
            </a:r>
            <a:r>
              <a:rPr lang="en-US" altLang="en-US" sz="2000" i="1" dirty="0"/>
              <a:t>(),</a:t>
            </a:r>
            <a:r>
              <a:rPr lang="en-US" altLang="en-US" sz="2000" dirty="0"/>
              <a:t> …</a:t>
            </a:r>
          </a:p>
          <a:p>
            <a:r>
              <a:rPr lang="en-US" altLang="en-US" sz="2400" dirty="0"/>
              <a:t>Connectives</a:t>
            </a:r>
          </a:p>
          <a:p>
            <a:pPr lvl="1">
              <a:buFontTx/>
              <a:buNone/>
            </a:pPr>
            <a:r>
              <a:rPr lang="en-US" altLang="en-US" sz="1800" dirty="0">
                <a:sym typeface="Symbol" pitchFamily="18" charset="2"/>
              </a:rPr>
              <a:t>          </a:t>
            </a:r>
          </a:p>
          <a:p>
            <a:r>
              <a:rPr lang="en-US" altLang="en-US" sz="2400" dirty="0"/>
              <a:t>Quantifiers</a:t>
            </a:r>
          </a:p>
          <a:p>
            <a:pPr lvl="1">
              <a:buFontTx/>
              <a:buNone/>
            </a:pPr>
            <a:r>
              <a:rPr lang="en-US" altLang="en-US" sz="1800" dirty="0">
                <a:sym typeface="Symbol" pitchFamily="18" charset="2"/>
              </a:rPr>
              <a:t>    </a:t>
            </a:r>
            <a:endParaRPr lang="en-US" altLang="en-US" dirty="0">
              <a:sym typeface="Symbol" pitchFamily="18" charset="2"/>
            </a:endParaRPr>
          </a:p>
          <a:p>
            <a:r>
              <a:rPr lang="en-US" altLang="en-US" sz="2400" dirty="0"/>
              <a:t>Equality</a:t>
            </a:r>
          </a:p>
          <a:p>
            <a:pPr lvl="1">
              <a:buFontTx/>
              <a:buNone/>
            </a:pPr>
            <a:r>
              <a:rPr lang="en-US" altLang="en-US" sz="1800" dirty="0"/>
              <a:t>  =</a:t>
            </a:r>
          </a:p>
        </p:txBody>
      </p:sp>
    </p:spTree>
    <p:extLst>
      <p:ext uri="{BB962C8B-B14F-4D97-AF65-F5344CB8AC3E}">
        <p14:creationId xmlns:p14="http://schemas.microsoft.com/office/powerpoint/2010/main" val="14413093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Atomic Sentences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Collection of terms and relation(s) together to state facts</a:t>
            </a:r>
          </a:p>
          <a:p>
            <a:r>
              <a:rPr lang="en-US" altLang="en-US" dirty="0"/>
              <a:t>Atomic sentence</a:t>
            </a:r>
          </a:p>
          <a:p>
            <a:pPr lvl="1"/>
            <a:r>
              <a:rPr lang="en-US" altLang="en-US" i="1" dirty="0"/>
              <a:t>predicate(term</a:t>
            </a:r>
            <a:r>
              <a:rPr lang="en-US" altLang="en-US" i="1" baseline="-25000" dirty="0"/>
              <a:t>1</a:t>
            </a:r>
            <a:r>
              <a:rPr lang="en-US" altLang="en-US" i="1" dirty="0"/>
              <a:t>, …, </a:t>
            </a:r>
            <a:r>
              <a:rPr lang="en-US" altLang="en-US" i="1" dirty="0" err="1"/>
              <a:t>term</a:t>
            </a:r>
            <a:r>
              <a:rPr lang="en-US" altLang="en-US" i="1" baseline="-25000" dirty="0" err="1"/>
              <a:t>n</a:t>
            </a:r>
            <a:r>
              <a:rPr lang="en-US" altLang="en-US" i="1" dirty="0"/>
              <a:t>)</a:t>
            </a:r>
          </a:p>
          <a:p>
            <a:pPr lvl="1"/>
            <a:r>
              <a:rPr lang="en-US" altLang="en-US" dirty="0"/>
              <a:t>Or</a:t>
            </a:r>
            <a:r>
              <a:rPr lang="en-US" altLang="en-US" i="1" dirty="0"/>
              <a:t>   term</a:t>
            </a:r>
            <a:r>
              <a:rPr lang="en-US" altLang="en-US" i="1" baseline="-25000" dirty="0"/>
              <a:t>1</a:t>
            </a:r>
            <a:r>
              <a:rPr lang="en-US" altLang="en-US" i="1" dirty="0"/>
              <a:t> = </a:t>
            </a:r>
            <a:r>
              <a:rPr lang="en-US" altLang="en-US" i="1" dirty="0" err="1"/>
              <a:t>term</a:t>
            </a:r>
            <a:r>
              <a:rPr lang="en-US" altLang="en-US" i="1" baseline="-25000" dirty="0" err="1"/>
              <a:t>n</a:t>
            </a:r>
            <a:endParaRPr lang="en-US" altLang="en-US" i="1" baseline="-25000" dirty="0"/>
          </a:p>
          <a:p>
            <a:r>
              <a:rPr lang="en-US" altLang="en-US" dirty="0"/>
              <a:t>Examples</a:t>
            </a:r>
          </a:p>
          <a:p>
            <a:pPr lvl="1">
              <a:buFontTx/>
              <a:buNone/>
            </a:pPr>
            <a:r>
              <a:rPr lang="en-US" altLang="en-US" i="1" dirty="0"/>
              <a:t>Brother(Richard, John)</a:t>
            </a:r>
          </a:p>
          <a:p>
            <a:pPr lvl="1">
              <a:buFontTx/>
              <a:buNone/>
            </a:pPr>
            <a:r>
              <a:rPr lang="en-US" altLang="en-US" i="1" dirty="0"/>
              <a:t>Married(</a:t>
            </a:r>
            <a:r>
              <a:rPr lang="en-US" altLang="en-US" i="1" dirty="0" err="1"/>
              <a:t>FatherOf</a:t>
            </a:r>
            <a:r>
              <a:rPr lang="en-US" altLang="en-US" i="1" dirty="0"/>
              <a:t>(Richard), </a:t>
            </a:r>
            <a:r>
              <a:rPr lang="en-US" altLang="en-US" i="1" dirty="0" err="1"/>
              <a:t>MotherOf</a:t>
            </a:r>
            <a:r>
              <a:rPr lang="en-US" altLang="en-US" i="1" dirty="0"/>
              <a:t>(John))</a:t>
            </a:r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00720418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Complex Sentences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Made from atomic sentences using </a:t>
            </a:r>
            <a:r>
              <a:rPr lang="en-US" altLang="en-US" u="sng" dirty="0"/>
              <a:t>logical connectives</a:t>
            </a:r>
          </a:p>
          <a:p>
            <a:pPr lvl="1">
              <a:buFontTx/>
              <a:buNone/>
            </a:pPr>
            <a:r>
              <a:rPr lang="en-US" altLang="en-US" dirty="0">
                <a:sym typeface="Symbol" pitchFamily="18" charset="2"/>
              </a:rPr>
              <a:t>  S,    S</a:t>
            </a:r>
            <a:r>
              <a:rPr lang="en-US" altLang="en-US" baseline="-25000" dirty="0">
                <a:sym typeface="Symbol" pitchFamily="18" charset="2"/>
              </a:rPr>
              <a:t>1</a:t>
            </a:r>
            <a:r>
              <a:rPr lang="en-US" altLang="en-US" dirty="0">
                <a:sym typeface="Symbol" pitchFamily="18" charset="2"/>
              </a:rPr>
              <a:t>  S</a:t>
            </a:r>
            <a:r>
              <a:rPr lang="en-US" altLang="en-US" baseline="-25000" dirty="0">
                <a:sym typeface="Symbol" pitchFamily="18" charset="2"/>
              </a:rPr>
              <a:t>2</a:t>
            </a:r>
            <a:r>
              <a:rPr lang="en-US" altLang="en-US" dirty="0">
                <a:sym typeface="Symbol" pitchFamily="18" charset="2"/>
              </a:rPr>
              <a:t>,    S</a:t>
            </a:r>
            <a:r>
              <a:rPr lang="en-US" altLang="en-US" baseline="-25000" dirty="0">
                <a:sym typeface="Symbol" pitchFamily="18" charset="2"/>
              </a:rPr>
              <a:t>1</a:t>
            </a:r>
            <a:r>
              <a:rPr lang="en-US" altLang="en-US" dirty="0">
                <a:sym typeface="Symbol" pitchFamily="18" charset="2"/>
              </a:rPr>
              <a:t>  S</a:t>
            </a:r>
            <a:r>
              <a:rPr lang="en-US" altLang="en-US" baseline="-25000" dirty="0">
                <a:sym typeface="Symbol" pitchFamily="18" charset="2"/>
              </a:rPr>
              <a:t>2</a:t>
            </a:r>
            <a:r>
              <a:rPr lang="en-US" altLang="en-US" dirty="0">
                <a:sym typeface="Symbol" pitchFamily="18" charset="2"/>
              </a:rPr>
              <a:t>,    S</a:t>
            </a:r>
            <a:r>
              <a:rPr lang="en-US" altLang="en-US" baseline="-25000" dirty="0">
                <a:sym typeface="Symbol" pitchFamily="18" charset="2"/>
              </a:rPr>
              <a:t>1</a:t>
            </a:r>
            <a:r>
              <a:rPr lang="en-US" altLang="en-US" dirty="0">
                <a:sym typeface="Symbol" pitchFamily="18" charset="2"/>
              </a:rPr>
              <a:t>  S</a:t>
            </a:r>
            <a:r>
              <a:rPr lang="en-US" altLang="en-US" baseline="-25000" dirty="0">
                <a:sym typeface="Symbol" pitchFamily="18" charset="2"/>
              </a:rPr>
              <a:t>2</a:t>
            </a:r>
            <a:r>
              <a:rPr lang="en-US" altLang="en-US" dirty="0">
                <a:sym typeface="Symbol" pitchFamily="18" charset="2"/>
              </a:rPr>
              <a:t>,    S</a:t>
            </a:r>
            <a:r>
              <a:rPr lang="en-US" altLang="en-US" baseline="-25000" dirty="0">
                <a:sym typeface="Symbol" pitchFamily="18" charset="2"/>
              </a:rPr>
              <a:t>1</a:t>
            </a:r>
            <a:r>
              <a:rPr lang="en-US" altLang="en-US" dirty="0">
                <a:sym typeface="Symbol" pitchFamily="18" charset="2"/>
              </a:rPr>
              <a:t>  S</a:t>
            </a:r>
            <a:r>
              <a:rPr lang="en-US" altLang="en-US" baseline="-25000" dirty="0">
                <a:sym typeface="Symbol" pitchFamily="18" charset="2"/>
              </a:rPr>
              <a:t>2</a:t>
            </a:r>
          </a:p>
          <a:p>
            <a:pPr lvl="1">
              <a:buFontTx/>
              <a:buNone/>
            </a:pPr>
            <a:endParaRPr lang="en-US" altLang="en-US" baseline="-25000" dirty="0">
              <a:sym typeface="Symbol" pitchFamily="18" charset="2"/>
            </a:endParaRPr>
          </a:p>
          <a:p>
            <a:pPr lvl="1"/>
            <a:r>
              <a:rPr lang="en-US" altLang="en-US" dirty="0">
                <a:sym typeface="Symbol" pitchFamily="18" charset="2"/>
              </a:rPr>
              <a:t>Examples:</a:t>
            </a:r>
          </a:p>
          <a:p>
            <a:pPr lvl="2"/>
            <a:r>
              <a:rPr lang="en-US" altLang="en-US" i="1" dirty="0">
                <a:sym typeface="Symbol" pitchFamily="18" charset="2"/>
              </a:rPr>
              <a:t>Older(John, 30) </a:t>
            </a:r>
            <a:r>
              <a:rPr lang="en-US" altLang="en-US" dirty="0">
                <a:sym typeface="Symbol" pitchFamily="18" charset="2"/>
              </a:rPr>
              <a:t></a:t>
            </a:r>
            <a:r>
              <a:rPr lang="en-US" altLang="en-US" i="1" dirty="0">
                <a:sym typeface="Symbol" pitchFamily="18" charset="2"/>
              </a:rPr>
              <a:t> </a:t>
            </a:r>
            <a:r>
              <a:rPr lang="en-US" altLang="en-US" dirty="0">
                <a:sym typeface="Symbol" pitchFamily="18" charset="2"/>
              </a:rPr>
              <a:t></a:t>
            </a:r>
            <a:r>
              <a:rPr lang="en-US" altLang="en-US" i="1" dirty="0">
                <a:sym typeface="Symbol" pitchFamily="18" charset="2"/>
              </a:rPr>
              <a:t>Younger(John, 30)</a:t>
            </a:r>
          </a:p>
          <a:p>
            <a:pPr lvl="2"/>
            <a:r>
              <a:rPr lang="en-US" altLang="en-US" dirty="0">
                <a:sym typeface="Symbol" pitchFamily="18" charset="2"/>
              </a:rPr>
              <a:t>&gt; (1,2)    (1,2)</a:t>
            </a:r>
          </a:p>
          <a:p>
            <a:pPr lvl="1">
              <a:buFontTx/>
              <a:buNone/>
            </a:pPr>
            <a:endParaRPr lang="en-US" altLang="en-US" dirty="0">
              <a:sym typeface="Symbol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2199523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Quantifiers</a:t>
            </a:r>
          </a:p>
        </p:txBody>
      </p:sp>
      <p:sp>
        <p:nvSpPr>
          <p:cNvPr id="22531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Currently have logic that allows objects</a:t>
            </a:r>
          </a:p>
          <a:p>
            <a:r>
              <a:rPr lang="en-US" altLang="en-US"/>
              <a:t>Now want to express properties of entire </a:t>
            </a:r>
            <a:r>
              <a:rPr lang="en-US" altLang="en-US" u="sng"/>
              <a:t>collections of objects</a:t>
            </a:r>
          </a:p>
          <a:p>
            <a:pPr lvl="1"/>
            <a:r>
              <a:rPr lang="en-US" altLang="en-US"/>
              <a:t>Rather than enumerate the objects by name</a:t>
            </a:r>
          </a:p>
          <a:p>
            <a:r>
              <a:rPr lang="en-US" altLang="en-US"/>
              <a:t>Two standard quantifiers</a:t>
            </a:r>
          </a:p>
          <a:p>
            <a:pPr lvl="1"/>
            <a:r>
              <a:rPr lang="en-US" altLang="en-US"/>
              <a:t>Universal </a:t>
            </a:r>
            <a:r>
              <a:rPr lang="en-US" altLang="en-US">
                <a:sym typeface="Symbol" pitchFamily="18" charset="2"/>
              </a:rPr>
              <a:t></a:t>
            </a:r>
            <a:endParaRPr lang="en-US" altLang="en-US"/>
          </a:p>
          <a:p>
            <a:pPr lvl="1"/>
            <a:r>
              <a:rPr lang="en-US" altLang="en-US"/>
              <a:t>Existential </a:t>
            </a:r>
            <a:r>
              <a:rPr lang="en-US" altLang="en-US">
                <a:sym typeface="Symbol" pitchFamily="18" charset="2"/>
              </a:rPr>
              <a:t></a:t>
            </a:r>
          </a:p>
        </p:txBody>
      </p:sp>
    </p:spTree>
    <p:extLst>
      <p:ext uri="{BB962C8B-B14F-4D97-AF65-F5344CB8AC3E}">
        <p14:creationId xmlns:p14="http://schemas.microsoft.com/office/powerpoint/2010/main" val="352946930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18E8CB-9539-4E27-A68A-717C8C3D4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Universal Qualification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B079FA-BF26-4DFA-974C-C58EC84415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>
                <a:sym typeface="Symbol" pitchFamily="18" charset="2"/>
              </a:rPr>
              <a:t>“</a:t>
            </a:r>
            <a:r>
              <a:rPr lang="en-US" altLang="ja-JP" dirty="0">
                <a:sym typeface="Symbol" pitchFamily="18" charset="2"/>
              </a:rPr>
              <a:t>For all …</a:t>
            </a:r>
            <a:r>
              <a:rPr lang="ja-JP" altLang="en-US" dirty="0">
                <a:sym typeface="Symbol" pitchFamily="18" charset="2"/>
              </a:rPr>
              <a:t>”</a:t>
            </a:r>
            <a:r>
              <a:rPr lang="en-US" altLang="ja-JP" dirty="0">
                <a:sym typeface="Symbol" pitchFamily="18" charset="2"/>
              </a:rPr>
              <a:t> (typically use implication )</a:t>
            </a:r>
          </a:p>
          <a:p>
            <a:pPr lvl="1"/>
            <a:r>
              <a:rPr lang="en-US" altLang="en-US" dirty="0">
                <a:sym typeface="Symbol" pitchFamily="18" charset="2"/>
              </a:rPr>
              <a:t>Allows for </a:t>
            </a:r>
            <a:r>
              <a:rPr lang="ja-JP" altLang="en-US" dirty="0">
                <a:sym typeface="Symbol" pitchFamily="18" charset="2"/>
              </a:rPr>
              <a:t>“</a:t>
            </a:r>
            <a:r>
              <a:rPr lang="en-US" altLang="ja-JP" dirty="0">
                <a:sym typeface="Symbol" pitchFamily="18" charset="2"/>
              </a:rPr>
              <a:t>rules</a:t>
            </a:r>
            <a:r>
              <a:rPr lang="ja-JP" altLang="en-US" dirty="0">
                <a:sym typeface="Symbol" pitchFamily="18" charset="2"/>
              </a:rPr>
              <a:t>”</a:t>
            </a:r>
            <a:r>
              <a:rPr lang="en-US" altLang="ja-JP" dirty="0">
                <a:sym typeface="Symbol" pitchFamily="18" charset="2"/>
              </a:rPr>
              <a:t> to be constructed</a:t>
            </a:r>
          </a:p>
          <a:p>
            <a:r>
              <a:rPr lang="en-US" altLang="en-US" dirty="0">
                <a:sym typeface="Symbol" pitchFamily="18" charset="2"/>
              </a:rPr>
              <a:t> </a:t>
            </a:r>
            <a:r>
              <a:rPr lang="en-US" altLang="en-US" i="1" dirty="0">
                <a:sym typeface="Symbol" pitchFamily="18" charset="2"/>
              </a:rPr>
              <a:t>&lt;variables&gt; &lt;sentence&gt;</a:t>
            </a:r>
            <a:r>
              <a:rPr lang="en-US" altLang="en-US" dirty="0">
                <a:sym typeface="Symbol" pitchFamily="18" charset="2"/>
              </a:rPr>
              <a:t>  </a:t>
            </a:r>
          </a:p>
          <a:p>
            <a:pPr lvl="1"/>
            <a:r>
              <a:rPr lang="en-US" altLang="en-US" dirty="0">
                <a:sym typeface="Symbol" pitchFamily="18" charset="2"/>
              </a:rPr>
              <a:t>Everyone at OSU is smart</a:t>
            </a:r>
          </a:p>
          <a:p>
            <a:pPr lvl="2"/>
            <a:r>
              <a:rPr lang="en-US" altLang="en-US" dirty="0">
                <a:sym typeface="Symbol" pitchFamily="18" charset="2"/>
              </a:rPr>
              <a:t></a:t>
            </a:r>
            <a:r>
              <a:rPr lang="en-US" altLang="en-US" i="1" dirty="0">
                <a:sym typeface="Symbol" pitchFamily="18" charset="2"/>
              </a:rPr>
              <a:t>x</a:t>
            </a:r>
            <a:r>
              <a:rPr lang="en-US" altLang="en-US" dirty="0">
                <a:sym typeface="Symbol" pitchFamily="18" charset="2"/>
              </a:rPr>
              <a:t>  </a:t>
            </a:r>
            <a:r>
              <a:rPr lang="en-US" altLang="en-US" i="1" dirty="0">
                <a:sym typeface="Symbol" pitchFamily="18" charset="2"/>
              </a:rPr>
              <a:t>At(x, OSU)</a:t>
            </a:r>
            <a:r>
              <a:rPr lang="en-US" altLang="en-US" dirty="0">
                <a:sym typeface="Symbol" pitchFamily="18" charset="2"/>
              </a:rPr>
              <a:t>    </a:t>
            </a:r>
            <a:r>
              <a:rPr lang="en-US" altLang="en-US" i="1" dirty="0">
                <a:sym typeface="Symbol" pitchFamily="18" charset="2"/>
              </a:rPr>
              <a:t>Smart(x)</a:t>
            </a:r>
          </a:p>
          <a:p>
            <a:r>
              <a:rPr lang="en-US" altLang="en-US" dirty="0">
                <a:sym typeface="Symbol" pitchFamily="18" charset="2"/>
              </a:rPr>
              <a:t></a:t>
            </a:r>
            <a:r>
              <a:rPr lang="en-US" altLang="en-US" i="1" dirty="0">
                <a:sym typeface="Symbol" pitchFamily="18" charset="2"/>
              </a:rPr>
              <a:t>x P</a:t>
            </a:r>
            <a:r>
              <a:rPr lang="en-US" altLang="en-US" dirty="0">
                <a:sym typeface="Symbol" pitchFamily="18" charset="2"/>
              </a:rPr>
              <a:t>  is equivalent to </a:t>
            </a:r>
            <a:r>
              <a:rPr lang="en-US" altLang="en-US" u="sng" dirty="0">
                <a:sym typeface="Symbol" pitchFamily="18" charset="2"/>
              </a:rPr>
              <a:t>conjunction</a:t>
            </a:r>
            <a:r>
              <a:rPr lang="en-US" altLang="en-US" dirty="0">
                <a:sym typeface="Symbol" pitchFamily="18" charset="2"/>
              </a:rPr>
              <a:t> of all </a:t>
            </a:r>
            <a:r>
              <a:rPr lang="en-US" altLang="en-US" u="sng" dirty="0">
                <a:sym typeface="Symbol" pitchFamily="18" charset="2"/>
              </a:rPr>
              <a:t>instantiations</a:t>
            </a:r>
            <a:r>
              <a:rPr lang="en-US" altLang="en-US" dirty="0">
                <a:sym typeface="Symbol" pitchFamily="18" charset="2"/>
              </a:rPr>
              <a:t> of </a:t>
            </a:r>
            <a:r>
              <a:rPr lang="en-US" altLang="en-US" i="1" dirty="0">
                <a:sym typeface="Symbol" pitchFamily="18" charset="2"/>
              </a:rPr>
              <a:t>P</a:t>
            </a:r>
          </a:p>
          <a:p>
            <a:pPr lvl="2"/>
            <a:r>
              <a:rPr lang="en-US" altLang="en-US" i="1" dirty="0">
                <a:sym typeface="Symbol" pitchFamily="18" charset="2"/>
              </a:rPr>
              <a:t>(At(John, OSU)</a:t>
            </a:r>
            <a:r>
              <a:rPr lang="en-US" altLang="en-US" dirty="0">
                <a:sym typeface="Symbol" pitchFamily="18" charset="2"/>
              </a:rPr>
              <a:t>  </a:t>
            </a:r>
            <a:r>
              <a:rPr lang="en-US" altLang="en-US" i="1" dirty="0">
                <a:sym typeface="Symbol" pitchFamily="18" charset="2"/>
              </a:rPr>
              <a:t>Smart(John))</a:t>
            </a:r>
            <a:br>
              <a:rPr lang="en-US" altLang="en-US" i="1" dirty="0">
                <a:sym typeface="Symbol" pitchFamily="18" charset="2"/>
              </a:rPr>
            </a:br>
            <a:r>
              <a:rPr lang="en-US" altLang="en-US" dirty="0">
                <a:sym typeface="Symbol" pitchFamily="18" charset="2"/>
              </a:rPr>
              <a:t></a:t>
            </a:r>
            <a:r>
              <a:rPr lang="en-US" altLang="en-US" i="1" dirty="0">
                <a:sym typeface="Symbol" pitchFamily="18" charset="2"/>
              </a:rPr>
              <a:t>  (At(Bob, OSU)</a:t>
            </a:r>
            <a:r>
              <a:rPr lang="en-US" altLang="en-US" dirty="0">
                <a:sym typeface="Symbol" pitchFamily="18" charset="2"/>
              </a:rPr>
              <a:t>  </a:t>
            </a:r>
            <a:r>
              <a:rPr lang="en-US" altLang="en-US" i="1" dirty="0">
                <a:sym typeface="Symbol" pitchFamily="18" charset="2"/>
              </a:rPr>
              <a:t>Smart(Bob)</a:t>
            </a:r>
            <a:br>
              <a:rPr lang="en-US" altLang="en-US" i="1" dirty="0">
                <a:sym typeface="Symbol" pitchFamily="18" charset="2"/>
              </a:rPr>
            </a:br>
            <a:r>
              <a:rPr lang="en-US" altLang="en-US" dirty="0">
                <a:sym typeface="Symbol" pitchFamily="18" charset="2"/>
              </a:rPr>
              <a:t></a:t>
            </a:r>
            <a:r>
              <a:rPr lang="en-US" altLang="en-US" i="1" dirty="0">
                <a:sym typeface="Symbol" pitchFamily="18" charset="2"/>
              </a:rPr>
              <a:t>  (At(Mary, OSU)</a:t>
            </a:r>
            <a:r>
              <a:rPr lang="en-US" altLang="en-US" dirty="0">
                <a:sym typeface="Symbol" pitchFamily="18" charset="2"/>
              </a:rPr>
              <a:t>  </a:t>
            </a:r>
            <a:r>
              <a:rPr lang="en-US" altLang="en-US" i="1" dirty="0">
                <a:sym typeface="Symbol" pitchFamily="18" charset="2"/>
              </a:rPr>
              <a:t>Smart(Mary)) </a:t>
            </a:r>
            <a:r>
              <a:rPr lang="en-US" altLang="en-US" dirty="0">
                <a:sym typeface="Symbol" pitchFamily="18" charset="2"/>
              </a:rPr>
              <a:t></a:t>
            </a:r>
            <a:r>
              <a:rPr lang="en-US" altLang="en-US" i="1" dirty="0">
                <a:sym typeface="Symbol" pitchFamily="18" charset="2"/>
              </a:rPr>
              <a:t>  …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9210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BA670-3366-4563-9049-43B2466F2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Existential Quantification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867675-584D-46DA-8C8B-9022DCDD76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>
                <a:sym typeface="Symbol" pitchFamily="18" charset="2"/>
              </a:rPr>
              <a:t>“</a:t>
            </a:r>
            <a:r>
              <a:rPr lang="en-US" altLang="ja-JP" dirty="0">
                <a:sym typeface="Symbol" pitchFamily="18" charset="2"/>
              </a:rPr>
              <a:t>There exists …</a:t>
            </a:r>
            <a:r>
              <a:rPr lang="ja-JP" altLang="en-US" dirty="0">
                <a:sym typeface="Symbol" pitchFamily="18" charset="2"/>
              </a:rPr>
              <a:t>”</a:t>
            </a:r>
            <a:r>
              <a:rPr lang="en-US" altLang="ja-JP" dirty="0">
                <a:sym typeface="Symbol" pitchFamily="18" charset="2"/>
              </a:rPr>
              <a:t> (typically use conjunction )</a:t>
            </a:r>
          </a:p>
          <a:p>
            <a:pPr lvl="1"/>
            <a:r>
              <a:rPr lang="en-US" altLang="en-US" dirty="0">
                <a:sym typeface="Symbol" pitchFamily="18" charset="2"/>
              </a:rPr>
              <a:t>Makes a statement about </a:t>
            </a:r>
            <a:r>
              <a:rPr lang="en-US" altLang="en-US" u="sng" dirty="0">
                <a:sym typeface="Symbol" pitchFamily="18" charset="2"/>
              </a:rPr>
              <a:t>some</a:t>
            </a:r>
            <a:r>
              <a:rPr lang="en-US" altLang="en-US" dirty="0">
                <a:sym typeface="Symbol" pitchFamily="18" charset="2"/>
              </a:rPr>
              <a:t> object (not all)</a:t>
            </a:r>
          </a:p>
          <a:p>
            <a:r>
              <a:rPr lang="en-US" altLang="en-US" dirty="0">
                <a:sym typeface="Symbol" pitchFamily="18" charset="2"/>
              </a:rPr>
              <a:t> </a:t>
            </a:r>
            <a:r>
              <a:rPr lang="en-US" altLang="en-US" i="1" dirty="0">
                <a:sym typeface="Symbol" pitchFamily="18" charset="2"/>
              </a:rPr>
              <a:t>&lt;variables&gt; &lt;sentences&gt;</a:t>
            </a:r>
          </a:p>
          <a:p>
            <a:pPr lvl="1"/>
            <a:r>
              <a:rPr lang="en-US" altLang="en-US" dirty="0">
                <a:sym typeface="Symbol" pitchFamily="18" charset="2"/>
              </a:rPr>
              <a:t>Someone at OSU is smart</a:t>
            </a:r>
          </a:p>
          <a:p>
            <a:pPr lvl="2"/>
            <a:r>
              <a:rPr lang="en-US" altLang="en-US" dirty="0">
                <a:sym typeface="Symbol" pitchFamily="18" charset="2"/>
              </a:rPr>
              <a:t></a:t>
            </a:r>
            <a:r>
              <a:rPr lang="en-US" altLang="en-US" i="1" dirty="0">
                <a:sym typeface="Symbol" pitchFamily="18" charset="2"/>
              </a:rPr>
              <a:t>x  At(x, OSU)</a:t>
            </a:r>
            <a:r>
              <a:rPr lang="en-US" altLang="en-US" dirty="0">
                <a:sym typeface="Symbol" pitchFamily="18" charset="2"/>
              </a:rPr>
              <a:t>  </a:t>
            </a:r>
            <a:r>
              <a:rPr lang="en-US" altLang="en-US" i="1" dirty="0">
                <a:sym typeface="Symbol" pitchFamily="18" charset="2"/>
              </a:rPr>
              <a:t>Smart(x)</a:t>
            </a:r>
          </a:p>
          <a:p>
            <a:r>
              <a:rPr lang="en-US" altLang="en-US" dirty="0">
                <a:sym typeface="Symbol" pitchFamily="18" charset="2"/>
              </a:rPr>
              <a:t> </a:t>
            </a:r>
            <a:r>
              <a:rPr lang="en-US" altLang="en-US" i="1" dirty="0">
                <a:sym typeface="Symbol" pitchFamily="18" charset="2"/>
              </a:rPr>
              <a:t>x P</a:t>
            </a:r>
            <a:r>
              <a:rPr lang="en-US" altLang="en-US" dirty="0">
                <a:sym typeface="Symbol" pitchFamily="18" charset="2"/>
              </a:rPr>
              <a:t>  is equivalent to </a:t>
            </a:r>
            <a:r>
              <a:rPr lang="en-US" altLang="en-US" u="sng" dirty="0">
                <a:sym typeface="Symbol" pitchFamily="18" charset="2"/>
              </a:rPr>
              <a:t>disjunction</a:t>
            </a:r>
            <a:r>
              <a:rPr lang="en-US" altLang="en-US" dirty="0">
                <a:sym typeface="Symbol" pitchFamily="18" charset="2"/>
              </a:rPr>
              <a:t> of all </a:t>
            </a:r>
            <a:r>
              <a:rPr lang="en-US" altLang="en-US" u="sng" dirty="0">
                <a:sym typeface="Symbol" pitchFamily="18" charset="2"/>
              </a:rPr>
              <a:t>instantiations</a:t>
            </a:r>
            <a:r>
              <a:rPr lang="en-US" altLang="en-US" dirty="0">
                <a:sym typeface="Symbol" pitchFamily="18" charset="2"/>
              </a:rPr>
              <a:t> of </a:t>
            </a:r>
            <a:r>
              <a:rPr lang="en-US" altLang="en-US" i="1" dirty="0">
                <a:sym typeface="Symbol" pitchFamily="18" charset="2"/>
              </a:rPr>
              <a:t>P</a:t>
            </a:r>
          </a:p>
          <a:p>
            <a:pPr lvl="2"/>
            <a:r>
              <a:rPr lang="en-US" altLang="en-US" i="1" dirty="0">
                <a:sym typeface="Symbol" pitchFamily="18" charset="2"/>
              </a:rPr>
              <a:t> (At(John, OSU)</a:t>
            </a:r>
            <a:r>
              <a:rPr lang="en-US" altLang="en-US" dirty="0">
                <a:sym typeface="Symbol" pitchFamily="18" charset="2"/>
              </a:rPr>
              <a:t>  </a:t>
            </a:r>
            <a:r>
              <a:rPr lang="en-US" altLang="en-US" i="1" dirty="0">
                <a:sym typeface="Symbol" pitchFamily="18" charset="2"/>
              </a:rPr>
              <a:t>Smart(John))</a:t>
            </a:r>
            <a:br>
              <a:rPr lang="en-US" altLang="en-US" i="1" dirty="0">
                <a:sym typeface="Symbol" pitchFamily="18" charset="2"/>
              </a:rPr>
            </a:br>
            <a:r>
              <a:rPr lang="en-US" altLang="en-US" dirty="0">
                <a:sym typeface="Symbol" pitchFamily="18" charset="2"/>
              </a:rPr>
              <a:t></a:t>
            </a:r>
            <a:r>
              <a:rPr lang="en-US" altLang="en-US" i="1" dirty="0">
                <a:sym typeface="Symbol" pitchFamily="18" charset="2"/>
              </a:rPr>
              <a:t>  (At(Bob, OSU)</a:t>
            </a:r>
            <a:r>
              <a:rPr lang="en-US" altLang="en-US" dirty="0">
                <a:sym typeface="Symbol" pitchFamily="18" charset="2"/>
              </a:rPr>
              <a:t>  </a:t>
            </a:r>
            <a:r>
              <a:rPr lang="en-US" altLang="en-US" i="1" dirty="0">
                <a:sym typeface="Symbol" pitchFamily="18" charset="2"/>
              </a:rPr>
              <a:t>Smart(Bob)) </a:t>
            </a:r>
            <a:br>
              <a:rPr lang="en-US" altLang="en-US" i="1" dirty="0">
                <a:sym typeface="Symbol" pitchFamily="18" charset="2"/>
              </a:rPr>
            </a:br>
            <a:r>
              <a:rPr lang="en-US" altLang="en-US" i="1" dirty="0">
                <a:sym typeface="Symbol" pitchFamily="18" charset="2"/>
              </a:rPr>
              <a:t>(At(Mary, OSU)</a:t>
            </a:r>
            <a:r>
              <a:rPr lang="en-US" altLang="en-US" dirty="0">
                <a:sym typeface="Symbol" pitchFamily="18" charset="2"/>
              </a:rPr>
              <a:t>  </a:t>
            </a:r>
            <a:r>
              <a:rPr lang="en-US" altLang="en-US" i="1" dirty="0">
                <a:sym typeface="Symbol" pitchFamily="18" charset="2"/>
              </a:rPr>
              <a:t>Smart(Mary))  </a:t>
            </a:r>
            <a:r>
              <a:rPr lang="en-US" altLang="en-US" dirty="0">
                <a:sym typeface="Symbol" pitchFamily="18" charset="2"/>
              </a:rPr>
              <a:t></a:t>
            </a:r>
            <a:r>
              <a:rPr lang="en-US" altLang="en-US" i="1" dirty="0">
                <a:sym typeface="Symbol" pitchFamily="18" charset="2"/>
              </a:rPr>
              <a:t>  …</a:t>
            </a:r>
          </a:p>
          <a:p>
            <a:r>
              <a:rPr lang="en-US" altLang="en-US" dirty="0">
                <a:sym typeface="Symbol" pitchFamily="18" charset="2"/>
              </a:rPr>
              <a:t>Uniqueness quantifier</a:t>
            </a:r>
          </a:p>
          <a:p>
            <a:pPr lvl="1"/>
            <a:r>
              <a:rPr lang="en-US" altLang="en-US" dirty="0">
                <a:sym typeface="Symbol" pitchFamily="18" charset="2"/>
              </a:rPr>
              <a:t>! </a:t>
            </a:r>
            <a:r>
              <a:rPr lang="en-US" altLang="en-US" i="1" dirty="0">
                <a:sym typeface="Symbol" pitchFamily="18" charset="2"/>
              </a:rPr>
              <a:t>x  </a:t>
            </a:r>
            <a:r>
              <a:rPr lang="en-US" altLang="en-US" dirty="0">
                <a:sym typeface="Symbol" pitchFamily="18" charset="2"/>
              </a:rPr>
              <a:t>says a </a:t>
            </a:r>
            <a:r>
              <a:rPr lang="en-US" altLang="en-US" u="sng" dirty="0">
                <a:sym typeface="Symbol" pitchFamily="18" charset="2"/>
              </a:rPr>
              <a:t>unique</a:t>
            </a:r>
            <a:r>
              <a:rPr lang="en-US" altLang="en-US" dirty="0">
                <a:sym typeface="Symbol" pitchFamily="18" charset="2"/>
              </a:rPr>
              <a:t> object exists (i.e. there is exactly one)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2759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081B09-4417-4C35-87C2-C2318093C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Properties of Quantifiers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1C4635-24EE-4FD9-8D87-D085A98232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Quantifier duality:  Each can be expressed using the other</a:t>
            </a:r>
          </a:p>
          <a:p>
            <a:pPr lvl="1"/>
            <a:r>
              <a:rPr lang="en-US" altLang="en-US" dirty="0">
                <a:sym typeface="Symbol" pitchFamily="18" charset="2"/>
              </a:rPr>
              <a:t></a:t>
            </a:r>
            <a:r>
              <a:rPr lang="en-US" altLang="en-US" i="1" dirty="0">
                <a:sym typeface="Symbol" pitchFamily="18" charset="2"/>
              </a:rPr>
              <a:t>x  Person(x) </a:t>
            </a:r>
            <a:r>
              <a:rPr lang="en-US" altLang="en-US" dirty="0">
                <a:sym typeface="Symbol" pitchFamily="18" charset="2"/>
              </a:rPr>
              <a:t></a:t>
            </a:r>
            <a:r>
              <a:rPr lang="en-US" altLang="en-US" i="1" dirty="0">
                <a:sym typeface="Symbol" pitchFamily="18" charset="2"/>
              </a:rPr>
              <a:t> Likes(x, </a:t>
            </a:r>
            <a:r>
              <a:rPr lang="en-US" altLang="en-US" i="1" dirty="0" err="1">
                <a:sym typeface="Symbol" pitchFamily="18" charset="2"/>
              </a:rPr>
              <a:t>IceCream</a:t>
            </a:r>
            <a:r>
              <a:rPr lang="en-US" altLang="en-US" i="1" dirty="0">
                <a:sym typeface="Symbol" pitchFamily="18" charset="2"/>
              </a:rPr>
              <a:t>)   </a:t>
            </a:r>
            <a:r>
              <a:rPr lang="ja-JP" altLang="en-US" dirty="0">
                <a:sym typeface="Symbol" pitchFamily="18" charset="2"/>
              </a:rPr>
              <a:t>“</a:t>
            </a:r>
            <a:r>
              <a:rPr lang="en-US" altLang="ja-JP" dirty="0">
                <a:sym typeface="Symbol" pitchFamily="18" charset="2"/>
              </a:rPr>
              <a:t>Everybody likes ice cream</a:t>
            </a:r>
            <a:r>
              <a:rPr lang="ja-JP" altLang="en-US" dirty="0">
                <a:sym typeface="Symbol" pitchFamily="18" charset="2"/>
              </a:rPr>
              <a:t>”</a:t>
            </a:r>
            <a:r>
              <a:rPr lang="en-US" altLang="ja-JP" dirty="0">
                <a:sym typeface="Symbol" pitchFamily="18" charset="2"/>
              </a:rPr>
              <a:t> </a:t>
            </a:r>
            <a:br>
              <a:rPr lang="en-US" altLang="ja-JP" dirty="0">
                <a:sym typeface="Symbol" pitchFamily="18" charset="2"/>
              </a:rPr>
            </a:br>
            <a:endParaRPr lang="en-US" altLang="ja-JP" dirty="0">
              <a:sym typeface="Symbol" pitchFamily="18" charset="2"/>
            </a:endParaRPr>
          </a:p>
          <a:p>
            <a:pPr lvl="1"/>
            <a:r>
              <a:rPr lang="en-US" altLang="en-US" dirty="0">
                <a:sym typeface="Symbol" pitchFamily="18" charset="2"/>
              </a:rPr>
              <a:t></a:t>
            </a:r>
            <a:r>
              <a:rPr lang="en-US" altLang="en-US" i="1" dirty="0">
                <a:sym typeface="Symbol" pitchFamily="18" charset="2"/>
              </a:rPr>
              <a:t>x  Person(x) </a:t>
            </a:r>
            <a:r>
              <a:rPr lang="en-US" altLang="en-US" dirty="0">
                <a:sym typeface="Symbol" pitchFamily="18" charset="2"/>
              </a:rPr>
              <a:t></a:t>
            </a:r>
            <a:r>
              <a:rPr lang="en-US" altLang="en-US" i="1" dirty="0">
                <a:sym typeface="Symbol" pitchFamily="18" charset="2"/>
              </a:rPr>
              <a:t> </a:t>
            </a:r>
            <a:r>
              <a:rPr lang="en-US" altLang="en-US" dirty="0">
                <a:sym typeface="Symbol" pitchFamily="18" charset="2"/>
              </a:rPr>
              <a:t></a:t>
            </a:r>
            <a:r>
              <a:rPr lang="en-US" altLang="en-US" i="1" dirty="0">
                <a:sym typeface="Symbol" pitchFamily="18" charset="2"/>
              </a:rPr>
              <a:t>Likes(x, </a:t>
            </a:r>
            <a:r>
              <a:rPr lang="en-US" altLang="en-US" i="1" dirty="0" err="1">
                <a:sym typeface="Symbol" pitchFamily="18" charset="2"/>
              </a:rPr>
              <a:t>IceCream</a:t>
            </a:r>
            <a:r>
              <a:rPr lang="en-US" altLang="en-US" i="1" dirty="0">
                <a:sym typeface="Symbol" pitchFamily="18" charset="2"/>
              </a:rPr>
              <a:t>)</a:t>
            </a:r>
            <a:r>
              <a:rPr lang="en-US" altLang="en-US" dirty="0">
                <a:sym typeface="Symbol" pitchFamily="18" charset="2"/>
              </a:rPr>
              <a:t>    </a:t>
            </a:r>
            <a:r>
              <a:rPr lang="ja-JP" altLang="en-US" dirty="0">
                <a:sym typeface="Symbol" pitchFamily="18" charset="2"/>
              </a:rPr>
              <a:t>“</a:t>
            </a:r>
            <a:r>
              <a:rPr lang="en-US" altLang="ja-JP" dirty="0">
                <a:sym typeface="Symbol" pitchFamily="18" charset="2"/>
              </a:rPr>
              <a:t>Not exist anyone who does  not like ice cream</a:t>
            </a:r>
            <a:r>
              <a:rPr lang="ja-JP" altLang="en-US" dirty="0">
                <a:sym typeface="Symbol" pitchFamily="18" charset="2"/>
              </a:rPr>
              <a:t>”</a:t>
            </a:r>
            <a:br>
              <a:rPr lang="en-US" altLang="ja-JP" dirty="0">
                <a:sym typeface="Symbol" pitchFamily="18" charset="2"/>
              </a:rPr>
            </a:br>
            <a:endParaRPr lang="en-US" altLang="en-US" dirty="0">
              <a:sym typeface="Symbol" pitchFamily="18" charset="2"/>
            </a:endParaRPr>
          </a:p>
          <a:p>
            <a:pPr lvl="1"/>
            <a:r>
              <a:rPr lang="en-US" altLang="en-US" dirty="0">
                <a:sym typeface="Symbol" pitchFamily="18" charset="2"/>
              </a:rPr>
              <a:t>  </a:t>
            </a:r>
            <a:r>
              <a:rPr lang="en-US" altLang="en-US" i="1" dirty="0">
                <a:sym typeface="Symbol" pitchFamily="18" charset="2"/>
              </a:rPr>
              <a:t>x Person(x) </a:t>
            </a:r>
            <a:r>
              <a:rPr lang="en-US" altLang="en-US" dirty="0">
                <a:sym typeface="Symbol" pitchFamily="18" charset="2"/>
              </a:rPr>
              <a:t></a:t>
            </a:r>
            <a:r>
              <a:rPr lang="en-US" altLang="en-US" i="1" dirty="0">
                <a:sym typeface="Symbol" pitchFamily="18" charset="2"/>
              </a:rPr>
              <a:t> Likes(x, Broccoli)        </a:t>
            </a:r>
            <a:r>
              <a:rPr lang="ja-JP" altLang="en-US" dirty="0">
                <a:sym typeface="Symbol" pitchFamily="18" charset="2"/>
              </a:rPr>
              <a:t>“</a:t>
            </a:r>
            <a:r>
              <a:rPr lang="en-US" altLang="ja-JP" dirty="0">
                <a:sym typeface="Symbol" pitchFamily="18" charset="2"/>
              </a:rPr>
              <a:t>Someone likes broccoli</a:t>
            </a:r>
            <a:r>
              <a:rPr lang="ja-JP" altLang="en-US" dirty="0">
                <a:sym typeface="Symbol" pitchFamily="18" charset="2"/>
              </a:rPr>
              <a:t>”</a:t>
            </a:r>
            <a:br>
              <a:rPr lang="en-US" altLang="ja-JP" dirty="0">
                <a:sym typeface="Symbol" pitchFamily="18" charset="2"/>
              </a:rPr>
            </a:br>
            <a:endParaRPr lang="en-US" altLang="ja-JP" dirty="0">
              <a:sym typeface="Symbol" pitchFamily="18" charset="2"/>
            </a:endParaRPr>
          </a:p>
          <a:p>
            <a:pPr lvl="1"/>
            <a:r>
              <a:rPr lang="en-US" altLang="en-US" dirty="0">
                <a:sym typeface="Symbol" pitchFamily="18" charset="2"/>
              </a:rPr>
              <a:t></a:t>
            </a:r>
            <a:r>
              <a:rPr lang="en-US" altLang="en-US" i="1" dirty="0">
                <a:sym typeface="Symbol" pitchFamily="18" charset="2"/>
              </a:rPr>
              <a:t>x Person(x) </a:t>
            </a:r>
            <a:r>
              <a:rPr lang="en-US" altLang="en-US" dirty="0">
                <a:sym typeface="Symbol" pitchFamily="18" charset="2"/>
              </a:rPr>
              <a:t></a:t>
            </a:r>
            <a:r>
              <a:rPr lang="en-US" altLang="en-US" i="1" dirty="0">
                <a:sym typeface="Symbol" pitchFamily="18" charset="2"/>
              </a:rPr>
              <a:t> </a:t>
            </a:r>
            <a:r>
              <a:rPr lang="en-US" altLang="en-US" dirty="0">
                <a:sym typeface="Symbol" pitchFamily="18" charset="2"/>
              </a:rPr>
              <a:t></a:t>
            </a:r>
            <a:r>
              <a:rPr lang="en-US" altLang="en-US" i="1" dirty="0">
                <a:sym typeface="Symbol" pitchFamily="18" charset="2"/>
              </a:rPr>
              <a:t>Likes(x, Broccoli)     </a:t>
            </a:r>
            <a:r>
              <a:rPr lang="ja-JP" altLang="en-US" dirty="0">
                <a:sym typeface="Symbol" pitchFamily="18" charset="2"/>
              </a:rPr>
              <a:t>“</a:t>
            </a:r>
            <a:r>
              <a:rPr lang="en-US" altLang="ja-JP" dirty="0">
                <a:sym typeface="Symbol" pitchFamily="18" charset="2"/>
              </a:rPr>
              <a:t>Not the case that everyone does not like broccoli”</a:t>
            </a:r>
            <a:endParaRPr lang="en-US" alt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1144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74CB2A-84AF-4D1F-8F8A-580189F1B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Times New Roman"/>
                <a:cs typeface="Times New Roman"/>
                <a:sym typeface="Times New Roman"/>
              </a:rPr>
              <a:t>Peas: Examples</a:t>
            </a:r>
            <a:endParaRPr lang="en-US" dirty="0"/>
          </a:p>
        </p:txBody>
      </p:sp>
      <p:graphicFrame>
        <p:nvGraphicFramePr>
          <p:cNvPr id="4" name="Group 77">
            <a:extLst>
              <a:ext uri="{FF2B5EF4-FFF2-40B4-BE49-F238E27FC236}">
                <a16:creationId xmlns:a16="http://schemas.microsoft.com/office/drawing/2014/main" id="{33F0F93D-268D-4D65-82CD-15F5C6F90AD0}"/>
              </a:ext>
            </a:extLst>
          </p:cNvPr>
          <p:cNvGraphicFramePr>
            <a:graphicFrameLocks noGrp="1"/>
          </p:cNvGraphicFramePr>
          <p:nvPr/>
        </p:nvGraphicFramePr>
        <p:xfrm>
          <a:off x="399570" y="1602101"/>
          <a:ext cx="11456893" cy="5003800"/>
        </p:xfrm>
        <a:graphic>
          <a:graphicData uri="http://schemas.openxmlformats.org/drawingml/2006/table">
            <a:tbl>
              <a:tblPr/>
              <a:tblGrid>
                <a:gridCol w="22918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918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895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9184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9184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80972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MS PGothic" pitchFamily="34" charset="-128"/>
                        </a:rPr>
                        <a:t>Agent Type</a:t>
                      </a:r>
                    </a:p>
                  </a:txBody>
                  <a:tcPr marT="45714" marB="45714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MS PGothic" pitchFamily="34" charset="-128"/>
                        </a:rPr>
                        <a:t>Perf. Measure</a:t>
                      </a:r>
                    </a:p>
                  </a:txBody>
                  <a:tcPr marT="45714" marB="45714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MS PGothic" pitchFamily="34" charset="-128"/>
                        </a:rPr>
                        <a:t>Environment</a:t>
                      </a:r>
                    </a:p>
                  </a:txBody>
                  <a:tcPr marT="45714" marB="4571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MS PGothic" pitchFamily="34" charset="-128"/>
                        </a:rPr>
                        <a:t>Actuators</a:t>
                      </a:r>
                    </a:p>
                  </a:txBody>
                  <a:tcPr marT="45714" marB="4571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MS PGothic" pitchFamily="34" charset="-128"/>
                        </a:rPr>
                        <a:t>Sensors</a:t>
                      </a:r>
                    </a:p>
                  </a:txBody>
                  <a:tcPr marT="45714" marB="4571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4485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MS PGothic" pitchFamily="34" charset="-128"/>
                        </a:rPr>
                        <a:t>Medical diagnosis system</a:t>
                      </a:r>
                    </a:p>
                  </a:txBody>
                  <a:tcPr marT="45714" marB="4571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MS PGothic" pitchFamily="34" charset="-128"/>
                        </a:rPr>
                        <a:t>Healthy patient, minimize costs/lawsuits</a:t>
                      </a:r>
                    </a:p>
                  </a:txBody>
                  <a:tcPr marT="45714" marB="45714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MS PGothic" pitchFamily="34" charset="-128"/>
                        </a:rPr>
                        <a:t>Patient, hospital, staff</a:t>
                      </a:r>
                    </a:p>
                  </a:txBody>
                  <a:tcPr marT="45714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MS PGothic" pitchFamily="34" charset="-128"/>
                        </a:rPr>
                        <a:t>Display questions, tests, diagnoses, treatments, referrals</a:t>
                      </a:r>
                    </a:p>
                  </a:txBody>
                  <a:tcPr marT="45714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MS PGothic" pitchFamily="34" charset="-128"/>
                        </a:rPr>
                        <a:t>Keyboard entry of symptoms, findings, patient</a:t>
                      </a:r>
                      <a:r>
                        <a:rPr kumimoji="0" lang="ja-JP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MS PGothic" pitchFamily="34" charset="-128"/>
                        </a:rPr>
                        <a:t>’</a:t>
                      </a:r>
                      <a:r>
                        <a:rPr kumimoji="0" lang="en-US" altLang="ja-JP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MS PGothic" pitchFamily="34" charset="-128"/>
                        </a:rPr>
                        <a:t>s answers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MS PGothic" pitchFamily="34" charset="-128"/>
                      </a:endParaRPr>
                    </a:p>
                  </a:txBody>
                  <a:tcPr marT="45714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1909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MS PGothic" pitchFamily="34" charset="-128"/>
                        </a:rPr>
                        <a:t>Satellite image analysis system</a:t>
                      </a:r>
                    </a:p>
                  </a:txBody>
                  <a:tcPr marT="45714" marB="4571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MS PGothic" pitchFamily="34" charset="-128"/>
                        </a:rPr>
                        <a:t>Correct image classification</a:t>
                      </a:r>
                    </a:p>
                  </a:txBody>
                  <a:tcPr marT="45714" marB="45714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MS PGothic" pitchFamily="34" charset="-128"/>
                        </a:rPr>
                        <a:t>Downlink from orbiting satellite</a:t>
                      </a:r>
                    </a:p>
                  </a:txBody>
                  <a:tcPr marT="45714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MS PGothic" pitchFamily="34" charset="-128"/>
                        </a:rPr>
                        <a:t>Display classification of scene</a:t>
                      </a:r>
                    </a:p>
                  </a:txBody>
                  <a:tcPr marT="45714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MS PGothic" pitchFamily="34" charset="-128"/>
                        </a:rPr>
                        <a:t>Color pixel arrays (cameras)</a:t>
                      </a:r>
                    </a:p>
                  </a:txBody>
                  <a:tcPr marT="45714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20682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MS PGothic" pitchFamily="34" charset="-128"/>
                        </a:rPr>
                        <a:t>Part-picking robot</a:t>
                      </a:r>
                    </a:p>
                  </a:txBody>
                  <a:tcPr marT="45714" marB="4571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MS PGothic" pitchFamily="34" charset="-128"/>
                        </a:rPr>
                        <a:t>Percentage of parts in correct bins</a:t>
                      </a:r>
                    </a:p>
                  </a:txBody>
                  <a:tcPr marT="45714" marB="45714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MS PGothic" pitchFamily="34" charset="-128"/>
                        </a:rPr>
                        <a:t>Conveyor belt with parts, bins</a:t>
                      </a:r>
                    </a:p>
                  </a:txBody>
                  <a:tcPr marT="45714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MS PGothic" pitchFamily="34" charset="-128"/>
                        </a:rPr>
                        <a:t>Jointed arm and hand</a:t>
                      </a:r>
                    </a:p>
                  </a:txBody>
                  <a:tcPr marT="45714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MS PGothic" pitchFamily="34" charset="-128"/>
                        </a:rPr>
                        <a:t>Camera, joint angle sensors</a:t>
                      </a:r>
                    </a:p>
                  </a:txBody>
                  <a:tcPr marT="45714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1909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MS PGothic" pitchFamily="34" charset="-128"/>
                        </a:rPr>
                        <a:t>Refinery controller</a:t>
                      </a:r>
                    </a:p>
                  </a:txBody>
                  <a:tcPr marT="45714" marB="4571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MS PGothic" pitchFamily="34" charset="-128"/>
                        </a:rPr>
                        <a:t>Maximize purity, yield, safety</a:t>
                      </a:r>
                    </a:p>
                  </a:txBody>
                  <a:tcPr marT="45714" marB="45714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MS PGothic" pitchFamily="34" charset="-128"/>
                        </a:rPr>
                        <a:t>Refinery, operators</a:t>
                      </a:r>
                    </a:p>
                  </a:txBody>
                  <a:tcPr marT="45714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MS PGothic" pitchFamily="34" charset="-128"/>
                        </a:rPr>
                        <a:t>Valves, pumps, heaters, displays</a:t>
                      </a:r>
                    </a:p>
                  </a:txBody>
                  <a:tcPr marT="45714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MS PGothic" pitchFamily="34" charset="-128"/>
                        </a:rPr>
                        <a:t>Temperature, pressure, chemical sensors</a:t>
                      </a:r>
                    </a:p>
                  </a:txBody>
                  <a:tcPr marT="45714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1909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MS PGothic" pitchFamily="34" charset="-128"/>
                        </a:rPr>
                        <a:t>Interactive English tutor</a:t>
                      </a:r>
                    </a:p>
                  </a:txBody>
                  <a:tcPr marT="45714" marB="4571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MS PGothic" pitchFamily="34" charset="-128"/>
                        </a:rPr>
                        <a:t>Maximize student’</a:t>
                      </a:r>
                      <a:r>
                        <a:rPr kumimoji="0" lang="en-US" altLang="ja-JP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MS PGothic" pitchFamily="34" charset="-128"/>
                        </a:rPr>
                        <a:t>s score on test</a:t>
                      </a:r>
                      <a:endParaRPr kumimoji="0" lang="en-US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MS PGothic" pitchFamily="34" charset="-128"/>
                      </a:endParaRPr>
                    </a:p>
                  </a:txBody>
                  <a:tcPr marT="45714" marB="45714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MS PGothic" pitchFamily="34" charset="-128"/>
                        </a:rPr>
                        <a:t>Set of students, testing agency</a:t>
                      </a:r>
                    </a:p>
                  </a:txBody>
                  <a:tcPr marT="45714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MS PGothic" pitchFamily="34" charset="-128"/>
                        </a:rPr>
                        <a:t>Display exercises, suggestions, corrections</a:t>
                      </a:r>
                    </a:p>
                  </a:txBody>
                  <a:tcPr marT="45714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MS PGothic" pitchFamily="34" charset="-128"/>
                        </a:rPr>
                        <a:t>Keyboard entry</a:t>
                      </a:r>
                    </a:p>
                  </a:txBody>
                  <a:tcPr marT="45714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3791194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66328-8D7A-481F-B6C9-A41F7F1267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Properties of Quantifiers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4B6396-55DE-4C14-B1CE-7ADD408A0F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Important relations</a:t>
            </a:r>
            <a:endParaRPr lang="en-US" altLang="en-US" sz="1600" dirty="0"/>
          </a:p>
          <a:p>
            <a:pPr lvl="1"/>
            <a:r>
              <a:rPr lang="en-US" altLang="en-US" dirty="0">
                <a:sym typeface="Symbol" pitchFamily="18" charset="2"/>
              </a:rPr>
              <a:t></a:t>
            </a:r>
            <a:r>
              <a:rPr lang="en-US" altLang="en-US" i="1" dirty="0">
                <a:sym typeface="Symbol" pitchFamily="18" charset="2"/>
              </a:rPr>
              <a:t>x  P(x)  =  </a:t>
            </a:r>
            <a:r>
              <a:rPr lang="en-US" altLang="en-US" dirty="0">
                <a:sym typeface="Symbol" pitchFamily="18" charset="2"/>
              </a:rPr>
              <a:t></a:t>
            </a:r>
            <a:r>
              <a:rPr lang="en-US" altLang="en-US" i="1" dirty="0">
                <a:sym typeface="Symbol" pitchFamily="18" charset="2"/>
              </a:rPr>
              <a:t>x  </a:t>
            </a:r>
            <a:r>
              <a:rPr lang="en-US" altLang="en-US" dirty="0">
                <a:sym typeface="Symbol" pitchFamily="18" charset="2"/>
              </a:rPr>
              <a:t></a:t>
            </a:r>
            <a:r>
              <a:rPr lang="en-US" altLang="en-US" i="1" dirty="0">
                <a:sym typeface="Symbol" pitchFamily="18" charset="2"/>
              </a:rPr>
              <a:t>P(x)</a:t>
            </a:r>
            <a:br>
              <a:rPr lang="en-US" altLang="en-US" i="1" dirty="0">
                <a:sym typeface="Symbol" pitchFamily="18" charset="2"/>
              </a:rPr>
            </a:br>
            <a:endParaRPr lang="en-US" altLang="en-US" dirty="0">
              <a:sym typeface="Symbol" pitchFamily="18" charset="2"/>
            </a:endParaRPr>
          </a:p>
          <a:p>
            <a:pPr lvl="1"/>
            <a:r>
              <a:rPr lang="en-US" altLang="en-US" dirty="0">
                <a:sym typeface="Symbol" pitchFamily="18" charset="2"/>
              </a:rPr>
              <a:t></a:t>
            </a:r>
            <a:r>
              <a:rPr lang="en-US" altLang="en-US" i="1" dirty="0">
                <a:sym typeface="Symbol" pitchFamily="18" charset="2"/>
              </a:rPr>
              <a:t>x  P(x)  =  </a:t>
            </a:r>
            <a:r>
              <a:rPr lang="en-US" altLang="en-US" dirty="0">
                <a:sym typeface="Symbol" pitchFamily="18" charset="2"/>
              </a:rPr>
              <a:t></a:t>
            </a:r>
            <a:r>
              <a:rPr lang="en-US" altLang="en-US" i="1" dirty="0">
                <a:sym typeface="Symbol" pitchFamily="18" charset="2"/>
              </a:rPr>
              <a:t>x </a:t>
            </a:r>
            <a:r>
              <a:rPr lang="en-US" altLang="en-US" dirty="0">
                <a:sym typeface="Symbol" pitchFamily="18" charset="2"/>
              </a:rPr>
              <a:t></a:t>
            </a:r>
            <a:r>
              <a:rPr lang="en-US" altLang="en-US" i="1" dirty="0">
                <a:sym typeface="Symbol" pitchFamily="18" charset="2"/>
              </a:rPr>
              <a:t>P(x)</a:t>
            </a:r>
          </a:p>
          <a:p>
            <a:pPr lvl="1"/>
            <a:endParaRPr lang="en-US" altLang="en-US" i="1" dirty="0">
              <a:sym typeface="Symbol" pitchFamily="18" charset="2"/>
            </a:endParaRPr>
          </a:p>
          <a:p>
            <a:pPr lvl="1"/>
            <a:r>
              <a:rPr lang="en-US" altLang="en-US" i="1" dirty="0">
                <a:sym typeface="Symbol" pitchFamily="18" charset="2"/>
              </a:rPr>
              <a:t>P(x) </a:t>
            </a:r>
            <a:r>
              <a:rPr lang="en-US" altLang="en-US" dirty="0">
                <a:sym typeface="Symbol" pitchFamily="18" charset="2"/>
              </a:rPr>
              <a:t> </a:t>
            </a:r>
            <a:r>
              <a:rPr lang="en-US" altLang="en-US" i="1" dirty="0">
                <a:sym typeface="Symbol" pitchFamily="18" charset="2"/>
              </a:rPr>
              <a:t>Q(x)    </a:t>
            </a:r>
            <a:r>
              <a:rPr lang="en-US" altLang="en-US" dirty="0">
                <a:sym typeface="Symbol" pitchFamily="18" charset="2"/>
              </a:rPr>
              <a:t>is same as</a:t>
            </a:r>
            <a:r>
              <a:rPr lang="en-US" altLang="en-US" i="1" dirty="0">
                <a:sym typeface="Symbol" pitchFamily="18" charset="2"/>
              </a:rPr>
              <a:t>   </a:t>
            </a:r>
            <a:r>
              <a:rPr lang="en-US" altLang="en-US" dirty="0">
                <a:sym typeface="Symbol" pitchFamily="18" charset="2"/>
              </a:rPr>
              <a:t></a:t>
            </a:r>
            <a:r>
              <a:rPr lang="en-US" altLang="en-US" i="1" dirty="0">
                <a:sym typeface="Symbol" pitchFamily="18" charset="2"/>
              </a:rPr>
              <a:t>P(x)</a:t>
            </a:r>
            <a:r>
              <a:rPr lang="en-US" altLang="en-US" dirty="0">
                <a:sym typeface="Symbol" pitchFamily="18" charset="2"/>
              </a:rPr>
              <a:t>  </a:t>
            </a:r>
            <a:r>
              <a:rPr lang="en-US" altLang="en-US" i="1" dirty="0">
                <a:sym typeface="Symbol" pitchFamily="18" charset="2"/>
              </a:rPr>
              <a:t>Q(x)</a:t>
            </a:r>
          </a:p>
          <a:p>
            <a:pPr lvl="1"/>
            <a:endParaRPr lang="en-US" altLang="en-US" i="1" dirty="0">
              <a:sym typeface="Symbol" pitchFamily="18" charset="2"/>
            </a:endParaRPr>
          </a:p>
          <a:p>
            <a:pPr lvl="1"/>
            <a:r>
              <a:rPr lang="en-US" altLang="en-US" dirty="0">
                <a:sym typeface="Symbol" pitchFamily="18" charset="2"/>
              </a:rPr>
              <a:t> (</a:t>
            </a:r>
            <a:r>
              <a:rPr lang="en-US" altLang="en-US" i="1" dirty="0">
                <a:sym typeface="Symbol" pitchFamily="18" charset="2"/>
              </a:rPr>
              <a:t>P(x)</a:t>
            </a:r>
            <a:r>
              <a:rPr lang="en-US" altLang="en-US" dirty="0">
                <a:sym typeface="Symbol" pitchFamily="18" charset="2"/>
              </a:rPr>
              <a:t>  </a:t>
            </a:r>
            <a:r>
              <a:rPr lang="en-US" altLang="en-US" i="1" dirty="0">
                <a:sym typeface="Symbol" pitchFamily="18" charset="2"/>
              </a:rPr>
              <a:t>Q(x))   </a:t>
            </a:r>
            <a:r>
              <a:rPr lang="en-US" altLang="en-US" dirty="0">
                <a:sym typeface="Symbol" pitchFamily="18" charset="2"/>
              </a:rPr>
              <a:t>is same as</a:t>
            </a:r>
            <a:r>
              <a:rPr lang="en-US" altLang="en-US" i="1" dirty="0">
                <a:sym typeface="Symbol" pitchFamily="18" charset="2"/>
              </a:rPr>
              <a:t>   </a:t>
            </a:r>
            <a:r>
              <a:rPr lang="en-US" altLang="en-US" dirty="0">
                <a:sym typeface="Symbol" pitchFamily="18" charset="2"/>
              </a:rPr>
              <a:t></a:t>
            </a:r>
            <a:r>
              <a:rPr lang="en-US" altLang="en-US" i="1" dirty="0">
                <a:sym typeface="Symbol" pitchFamily="18" charset="2"/>
              </a:rPr>
              <a:t>P(x)</a:t>
            </a:r>
            <a:r>
              <a:rPr lang="en-US" altLang="en-US" dirty="0">
                <a:sym typeface="Symbol" pitchFamily="18" charset="2"/>
              </a:rPr>
              <a:t>  </a:t>
            </a:r>
            <a:r>
              <a:rPr lang="en-US" altLang="en-US" i="1" dirty="0">
                <a:sym typeface="Symbol" pitchFamily="18" charset="2"/>
              </a:rPr>
              <a:t>Q(x)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249723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DB97A9-AD12-47AC-B30E-CB0E79A9B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Universal </a:t>
            </a:r>
            <a:r>
              <a:rPr lang="en-US" altLang="en-US" dirty="0"/>
              <a:t>Quantifiers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18DE48-5201-43BB-A3B3-FE1D41F04F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>
                <a:sym typeface="Symbol" pitchFamily="18" charset="2"/>
              </a:rPr>
              <a:t></a:t>
            </a:r>
            <a:r>
              <a:rPr lang="en-US" altLang="en-US" i="1" dirty="0">
                <a:sym typeface="Symbol" pitchFamily="18" charset="2"/>
              </a:rPr>
              <a:t>x </a:t>
            </a:r>
            <a:r>
              <a:rPr lang="en-US" altLang="en-US" dirty="0">
                <a:sym typeface="Symbol" pitchFamily="18" charset="2"/>
              </a:rPr>
              <a:t></a:t>
            </a:r>
            <a:r>
              <a:rPr lang="en-US" altLang="en-US" i="1" dirty="0">
                <a:sym typeface="Symbol" pitchFamily="18" charset="2"/>
              </a:rPr>
              <a:t>y   </a:t>
            </a:r>
            <a:r>
              <a:rPr lang="en-US" altLang="en-US" dirty="0">
                <a:sym typeface="Symbol" pitchFamily="18" charset="2"/>
              </a:rPr>
              <a:t>is same as</a:t>
            </a:r>
            <a:r>
              <a:rPr lang="en-US" altLang="en-US" i="1" dirty="0">
                <a:sym typeface="Symbol" pitchFamily="18" charset="2"/>
              </a:rPr>
              <a:t>         </a:t>
            </a:r>
            <a:r>
              <a:rPr lang="en-US" altLang="en-US" dirty="0">
                <a:sym typeface="Symbol" pitchFamily="18" charset="2"/>
              </a:rPr>
              <a:t></a:t>
            </a:r>
            <a:r>
              <a:rPr lang="en-US" altLang="en-US" i="1" dirty="0">
                <a:sym typeface="Symbol" pitchFamily="18" charset="2"/>
              </a:rPr>
              <a:t>y </a:t>
            </a:r>
            <a:r>
              <a:rPr lang="en-US" altLang="en-US" dirty="0">
                <a:sym typeface="Symbol" pitchFamily="18" charset="2"/>
              </a:rPr>
              <a:t></a:t>
            </a:r>
            <a:r>
              <a:rPr lang="en-US" altLang="en-US" i="1" dirty="0">
                <a:sym typeface="Symbol" pitchFamily="18" charset="2"/>
              </a:rPr>
              <a:t>x 	</a:t>
            </a:r>
            <a:r>
              <a:rPr lang="en-US" altLang="en-US" dirty="0">
                <a:sym typeface="Symbol" pitchFamily="18" charset="2"/>
              </a:rPr>
              <a:t>( </a:t>
            </a:r>
            <a:r>
              <a:rPr lang="en-US" altLang="en-US" i="1" dirty="0" err="1">
                <a:sym typeface="Symbol" pitchFamily="18" charset="2"/>
              </a:rPr>
              <a:t>x</a:t>
            </a:r>
            <a:r>
              <a:rPr lang="en-US" altLang="en-US" dirty="0" err="1">
                <a:sym typeface="Symbol" pitchFamily="18" charset="2"/>
              </a:rPr>
              <a:t>,</a:t>
            </a:r>
            <a:r>
              <a:rPr lang="en-US" altLang="en-US" i="1" dirty="0" err="1">
                <a:sym typeface="Symbol" pitchFamily="18" charset="2"/>
              </a:rPr>
              <a:t>y</a:t>
            </a:r>
            <a:r>
              <a:rPr lang="en-US" altLang="en-US" i="1" dirty="0">
                <a:sym typeface="Symbol" pitchFamily="18" charset="2"/>
              </a:rPr>
              <a:t> </a:t>
            </a:r>
            <a:r>
              <a:rPr lang="en-US" altLang="en-US" dirty="0">
                <a:sym typeface="Symbol" pitchFamily="18" charset="2"/>
              </a:rPr>
              <a:t>)</a:t>
            </a:r>
            <a:endParaRPr lang="en-US" altLang="en-US" i="1" dirty="0">
              <a:sym typeface="Symbol" pitchFamily="18" charset="2"/>
            </a:endParaRPr>
          </a:p>
          <a:p>
            <a:pPr>
              <a:buFontTx/>
              <a:buNone/>
            </a:pPr>
            <a:endParaRPr lang="en-US" altLang="en-US" sz="1400" i="1" dirty="0">
              <a:sym typeface="Symbol" pitchFamily="18" charset="2"/>
            </a:endParaRPr>
          </a:p>
          <a:p>
            <a:r>
              <a:rPr lang="en-US" altLang="en-US" dirty="0">
                <a:sym typeface="Symbol" pitchFamily="18" charset="2"/>
              </a:rPr>
              <a:t> </a:t>
            </a:r>
            <a:r>
              <a:rPr lang="en-US" altLang="en-US" i="1" dirty="0">
                <a:sym typeface="Symbol" pitchFamily="18" charset="2"/>
              </a:rPr>
              <a:t>x </a:t>
            </a:r>
            <a:r>
              <a:rPr lang="en-US" altLang="en-US" dirty="0">
                <a:sym typeface="Symbol" pitchFamily="18" charset="2"/>
              </a:rPr>
              <a:t> </a:t>
            </a:r>
            <a:r>
              <a:rPr lang="en-US" altLang="en-US" i="1" dirty="0">
                <a:sym typeface="Symbol" pitchFamily="18" charset="2"/>
              </a:rPr>
              <a:t>y   </a:t>
            </a:r>
            <a:r>
              <a:rPr lang="en-US" altLang="en-US" dirty="0">
                <a:sym typeface="Symbol" pitchFamily="18" charset="2"/>
              </a:rPr>
              <a:t>is same as</a:t>
            </a:r>
            <a:r>
              <a:rPr lang="en-US" altLang="en-US" i="1" dirty="0">
                <a:sym typeface="Symbol" pitchFamily="18" charset="2"/>
              </a:rPr>
              <a:t>        </a:t>
            </a:r>
            <a:r>
              <a:rPr lang="en-US" altLang="en-US" dirty="0">
                <a:sym typeface="Symbol" pitchFamily="18" charset="2"/>
              </a:rPr>
              <a:t> </a:t>
            </a:r>
            <a:r>
              <a:rPr lang="en-US" altLang="en-US" i="1" dirty="0">
                <a:sym typeface="Symbol" pitchFamily="18" charset="2"/>
              </a:rPr>
              <a:t>y </a:t>
            </a:r>
            <a:r>
              <a:rPr lang="en-US" altLang="en-US" dirty="0">
                <a:sym typeface="Symbol" pitchFamily="18" charset="2"/>
              </a:rPr>
              <a:t> </a:t>
            </a:r>
            <a:r>
              <a:rPr lang="en-US" altLang="en-US" i="1" dirty="0">
                <a:sym typeface="Symbol" pitchFamily="18" charset="2"/>
              </a:rPr>
              <a:t>x 	</a:t>
            </a:r>
            <a:r>
              <a:rPr lang="en-US" altLang="en-US" dirty="0">
                <a:sym typeface="Symbol" pitchFamily="18" charset="2"/>
              </a:rPr>
              <a:t>(  </a:t>
            </a:r>
            <a:r>
              <a:rPr lang="en-US" altLang="en-US" i="1" dirty="0" err="1">
                <a:sym typeface="Symbol" pitchFamily="18" charset="2"/>
              </a:rPr>
              <a:t>x</a:t>
            </a:r>
            <a:r>
              <a:rPr lang="en-US" altLang="en-US" dirty="0" err="1">
                <a:sym typeface="Symbol" pitchFamily="18" charset="2"/>
              </a:rPr>
              <a:t>,</a:t>
            </a:r>
            <a:r>
              <a:rPr lang="en-US" altLang="en-US" i="1" dirty="0" err="1">
                <a:sym typeface="Symbol" pitchFamily="18" charset="2"/>
              </a:rPr>
              <a:t>y</a:t>
            </a:r>
            <a:r>
              <a:rPr lang="en-US" altLang="en-US" i="1" dirty="0">
                <a:sym typeface="Symbol" pitchFamily="18" charset="2"/>
              </a:rPr>
              <a:t> </a:t>
            </a:r>
            <a:r>
              <a:rPr lang="en-US" altLang="en-US" dirty="0">
                <a:sym typeface="Symbol" pitchFamily="18" charset="2"/>
              </a:rPr>
              <a:t>)</a:t>
            </a:r>
            <a:endParaRPr lang="en-US" altLang="en-US" i="1" dirty="0">
              <a:sym typeface="Symbol" pitchFamily="18" charset="2"/>
            </a:endParaRPr>
          </a:p>
          <a:p>
            <a:pPr>
              <a:buFontTx/>
              <a:buNone/>
            </a:pPr>
            <a:endParaRPr lang="en-US" altLang="en-US" sz="1400" i="1" dirty="0">
              <a:sym typeface="Symbol" pitchFamily="18" charset="2"/>
            </a:endParaRPr>
          </a:p>
          <a:p>
            <a:r>
              <a:rPr lang="en-US" altLang="en-US" dirty="0">
                <a:sym typeface="Symbol" pitchFamily="18" charset="2"/>
              </a:rPr>
              <a:t> </a:t>
            </a:r>
            <a:r>
              <a:rPr lang="en-US" altLang="en-US" i="1" dirty="0">
                <a:sym typeface="Symbol" pitchFamily="18" charset="2"/>
              </a:rPr>
              <a:t>x </a:t>
            </a:r>
            <a:r>
              <a:rPr lang="en-US" altLang="en-US" dirty="0">
                <a:sym typeface="Symbol" pitchFamily="18" charset="2"/>
              </a:rPr>
              <a:t></a:t>
            </a:r>
            <a:r>
              <a:rPr lang="en-US" altLang="en-US" i="1" dirty="0">
                <a:sym typeface="Symbol" pitchFamily="18" charset="2"/>
              </a:rPr>
              <a:t>y   </a:t>
            </a:r>
            <a:r>
              <a:rPr lang="en-US" altLang="en-US" dirty="0">
                <a:sym typeface="Symbol" pitchFamily="18" charset="2"/>
              </a:rPr>
              <a:t>is </a:t>
            </a:r>
            <a:r>
              <a:rPr lang="en-US" altLang="en-US" u="sng" dirty="0">
                <a:sym typeface="Symbol" pitchFamily="18" charset="2"/>
              </a:rPr>
              <a:t>not same</a:t>
            </a:r>
            <a:r>
              <a:rPr lang="en-US" altLang="en-US" dirty="0">
                <a:sym typeface="Symbol" pitchFamily="18" charset="2"/>
              </a:rPr>
              <a:t> as</a:t>
            </a:r>
            <a:r>
              <a:rPr lang="en-US" altLang="en-US" i="1" dirty="0">
                <a:sym typeface="Symbol" pitchFamily="18" charset="2"/>
              </a:rPr>
              <a:t>  </a:t>
            </a:r>
            <a:r>
              <a:rPr lang="en-US" altLang="en-US" dirty="0">
                <a:sym typeface="Symbol" pitchFamily="18" charset="2"/>
              </a:rPr>
              <a:t></a:t>
            </a:r>
            <a:r>
              <a:rPr lang="en-US" altLang="en-US" i="1" dirty="0">
                <a:sym typeface="Symbol" pitchFamily="18" charset="2"/>
              </a:rPr>
              <a:t>y </a:t>
            </a:r>
            <a:r>
              <a:rPr lang="en-US" altLang="en-US" dirty="0">
                <a:sym typeface="Symbol" pitchFamily="18" charset="2"/>
              </a:rPr>
              <a:t> </a:t>
            </a:r>
            <a:r>
              <a:rPr lang="en-US" altLang="en-US" i="1" dirty="0">
                <a:sym typeface="Symbol" pitchFamily="18" charset="2"/>
              </a:rPr>
              <a:t>x </a:t>
            </a:r>
            <a:br>
              <a:rPr lang="en-US" altLang="en-US" i="1" dirty="0">
                <a:sym typeface="Symbol" pitchFamily="18" charset="2"/>
              </a:rPr>
            </a:br>
            <a:endParaRPr lang="en-US" altLang="en-US" i="1" dirty="0">
              <a:sym typeface="Symbol" pitchFamily="18" charset="2"/>
            </a:endParaRPr>
          </a:p>
          <a:p>
            <a:pPr lvl="1"/>
            <a:r>
              <a:rPr lang="en-US" altLang="en-US" i="1" dirty="0">
                <a:sym typeface="Symbol" pitchFamily="18" charset="2"/>
              </a:rPr>
              <a:t> </a:t>
            </a:r>
            <a:r>
              <a:rPr lang="en-US" altLang="en-US" dirty="0">
                <a:sym typeface="Symbol" pitchFamily="18" charset="2"/>
              </a:rPr>
              <a:t> </a:t>
            </a:r>
            <a:r>
              <a:rPr lang="en-US" altLang="en-US" i="1" dirty="0">
                <a:sym typeface="Symbol" pitchFamily="18" charset="2"/>
              </a:rPr>
              <a:t>y Person(y) </a:t>
            </a:r>
            <a:r>
              <a:rPr lang="en-US" altLang="en-US" dirty="0">
                <a:sym typeface="Symbol" pitchFamily="18" charset="2"/>
              </a:rPr>
              <a:t></a:t>
            </a:r>
            <a:r>
              <a:rPr lang="en-US" altLang="en-US" i="1" dirty="0">
                <a:sym typeface="Symbol" pitchFamily="18" charset="2"/>
              </a:rPr>
              <a:t> (</a:t>
            </a:r>
            <a:r>
              <a:rPr lang="en-US" altLang="en-US" dirty="0">
                <a:sym typeface="Symbol" pitchFamily="18" charset="2"/>
              </a:rPr>
              <a:t></a:t>
            </a:r>
            <a:r>
              <a:rPr lang="en-US" altLang="en-US" i="1" dirty="0">
                <a:sym typeface="Symbol" pitchFamily="18" charset="2"/>
              </a:rPr>
              <a:t>x Person(x) </a:t>
            </a:r>
            <a:r>
              <a:rPr lang="en-US" altLang="en-US" dirty="0">
                <a:sym typeface="Symbol" pitchFamily="18" charset="2"/>
              </a:rPr>
              <a:t></a:t>
            </a:r>
            <a:r>
              <a:rPr lang="en-US" altLang="en-US" i="1" dirty="0">
                <a:sym typeface="Symbol" pitchFamily="18" charset="2"/>
              </a:rPr>
              <a:t> Loves(</a:t>
            </a:r>
            <a:r>
              <a:rPr lang="en-US" altLang="en-US" i="1" dirty="0" err="1">
                <a:sym typeface="Symbol" pitchFamily="18" charset="2"/>
              </a:rPr>
              <a:t>x,y</a:t>
            </a:r>
            <a:r>
              <a:rPr lang="en-US" altLang="en-US" i="1" dirty="0">
                <a:sym typeface="Symbol" pitchFamily="18" charset="2"/>
              </a:rPr>
              <a:t>))</a:t>
            </a:r>
          </a:p>
          <a:p>
            <a:pPr lvl="2"/>
            <a:r>
              <a:rPr lang="ja-JP" altLang="en-US" dirty="0">
                <a:sym typeface="Symbol" pitchFamily="18" charset="2"/>
              </a:rPr>
              <a:t>“</a:t>
            </a:r>
            <a:r>
              <a:rPr lang="en-US" altLang="ja-JP" dirty="0">
                <a:sym typeface="Symbol" pitchFamily="18" charset="2"/>
              </a:rPr>
              <a:t>There is someone who is loved by everyone</a:t>
            </a:r>
            <a:r>
              <a:rPr lang="ja-JP" altLang="en-US" dirty="0">
                <a:sym typeface="Symbol" pitchFamily="18" charset="2"/>
              </a:rPr>
              <a:t>”</a:t>
            </a:r>
            <a:br>
              <a:rPr lang="en-US" altLang="ja-JP" dirty="0">
                <a:sym typeface="Symbol" pitchFamily="18" charset="2"/>
              </a:rPr>
            </a:br>
            <a:endParaRPr lang="en-US" altLang="ja-JP" dirty="0">
              <a:sym typeface="Symbol" pitchFamily="18" charset="2"/>
            </a:endParaRPr>
          </a:p>
          <a:p>
            <a:pPr lvl="1"/>
            <a:r>
              <a:rPr lang="en-US" altLang="en-US" dirty="0">
                <a:sym typeface="Symbol" pitchFamily="18" charset="2"/>
              </a:rPr>
              <a:t> </a:t>
            </a:r>
            <a:r>
              <a:rPr lang="en-US" altLang="en-US" i="1" dirty="0">
                <a:sym typeface="Symbol" pitchFamily="18" charset="2"/>
              </a:rPr>
              <a:t>x Person(x) </a:t>
            </a:r>
            <a:r>
              <a:rPr lang="en-US" altLang="en-US" dirty="0">
                <a:sym typeface="Symbol" pitchFamily="18" charset="2"/>
              </a:rPr>
              <a:t></a:t>
            </a:r>
            <a:r>
              <a:rPr lang="en-US" altLang="en-US" i="1" dirty="0">
                <a:sym typeface="Symbol" pitchFamily="18" charset="2"/>
              </a:rPr>
              <a:t> </a:t>
            </a:r>
            <a:r>
              <a:rPr lang="en-US" altLang="en-US" dirty="0">
                <a:sym typeface="Symbol" pitchFamily="18" charset="2"/>
              </a:rPr>
              <a:t></a:t>
            </a:r>
            <a:r>
              <a:rPr lang="en-US" altLang="en-US" i="1" dirty="0">
                <a:sym typeface="Symbol" pitchFamily="18" charset="2"/>
              </a:rPr>
              <a:t>y Person(y) </a:t>
            </a:r>
            <a:r>
              <a:rPr lang="en-US" altLang="en-US" dirty="0">
                <a:sym typeface="Symbol" pitchFamily="18" charset="2"/>
              </a:rPr>
              <a:t></a:t>
            </a:r>
            <a:r>
              <a:rPr lang="en-US" altLang="en-US" i="1" dirty="0">
                <a:sym typeface="Symbol" pitchFamily="18" charset="2"/>
              </a:rPr>
              <a:t> Loves(</a:t>
            </a:r>
            <a:r>
              <a:rPr lang="en-US" altLang="en-US" i="1" dirty="0" err="1">
                <a:sym typeface="Symbol" pitchFamily="18" charset="2"/>
              </a:rPr>
              <a:t>x,y</a:t>
            </a:r>
            <a:r>
              <a:rPr lang="en-US" altLang="en-US" i="1" dirty="0">
                <a:sym typeface="Symbol" pitchFamily="18" charset="2"/>
              </a:rPr>
              <a:t>)</a:t>
            </a:r>
          </a:p>
          <a:p>
            <a:pPr lvl="2"/>
            <a:r>
              <a:rPr lang="ja-JP" altLang="en-US" dirty="0">
                <a:sym typeface="Symbol" pitchFamily="18" charset="2"/>
              </a:rPr>
              <a:t>“</a:t>
            </a:r>
            <a:r>
              <a:rPr lang="en-US" altLang="ja-JP" dirty="0">
                <a:sym typeface="Symbol" pitchFamily="18" charset="2"/>
              </a:rPr>
              <a:t>Everybody loves somebody</a:t>
            </a:r>
            <a:r>
              <a:rPr lang="ja-JP" altLang="en-US" dirty="0">
                <a:sym typeface="Symbol" pitchFamily="18" charset="2"/>
              </a:rPr>
              <a:t>”</a:t>
            </a:r>
            <a:r>
              <a:rPr lang="en-US" altLang="ja-JP" dirty="0">
                <a:sym typeface="Symbol" pitchFamily="18" charset="2"/>
              </a:rPr>
              <a:t> </a:t>
            </a:r>
            <a:br>
              <a:rPr lang="en-US" altLang="ja-JP" dirty="0">
                <a:sym typeface="Symbol" pitchFamily="18" charset="2"/>
              </a:rPr>
            </a:br>
            <a:r>
              <a:rPr lang="en-US" altLang="en-US" dirty="0">
                <a:sym typeface="Symbol" pitchFamily="18" charset="2"/>
              </a:rPr>
              <a:t>(not guaranteed to be the same person)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2821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How to do inference in FOPC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en-US" dirty="0"/>
              <a:t>Reduction of first-order inference to propositional inference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First-order inference algorithms</a:t>
            </a:r>
          </a:p>
          <a:p>
            <a:pPr lvl="1">
              <a:lnSpc>
                <a:spcPct val="90000"/>
              </a:lnSpc>
            </a:pPr>
            <a:r>
              <a:rPr lang="en-US" altLang="en-US" sz="2800" dirty="0"/>
              <a:t>Generalized Modus Ponens</a:t>
            </a:r>
          </a:p>
          <a:p>
            <a:pPr lvl="1">
              <a:lnSpc>
                <a:spcPct val="90000"/>
              </a:lnSpc>
            </a:pPr>
            <a:r>
              <a:rPr lang="en-US" altLang="en-US" sz="2800" dirty="0"/>
              <a:t>Forward chaining ***</a:t>
            </a:r>
          </a:p>
          <a:p>
            <a:pPr lvl="1">
              <a:lnSpc>
                <a:spcPct val="90000"/>
              </a:lnSpc>
            </a:pPr>
            <a:r>
              <a:rPr lang="en-US" altLang="en-US" sz="2800" dirty="0"/>
              <a:t>Backward chaining ***</a:t>
            </a:r>
          </a:p>
          <a:p>
            <a:pPr lvl="1">
              <a:lnSpc>
                <a:spcPct val="90000"/>
              </a:lnSpc>
            </a:pPr>
            <a:r>
              <a:rPr lang="en-US" altLang="en-US" sz="2800" dirty="0"/>
              <a:t>Resolution-based theorem proving ***</a:t>
            </a:r>
          </a:p>
        </p:txBody>
      </p:sp>
    </p:spTree>
    <p:extLst>
      <p:ext uri="{BB962C8B-B14F-4D97-AF65-F5344CB8AC3E}">
        <p14:creationId xmlns:p14="http://schemas.microsoft.com/office/powerpoint/2010/main" val="380432834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9BF0DB-C3FD-446C-970F-22B9BDFDE0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Reduction to Propositional Inference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3E55B9-BA81-48BA-99FC-ABE366E472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Universal Quantifiers (</a:t>
            </a:r>
            <a:r>
              <a:rPr lang="en-US" altLang="en-US" dirty="0">
                <a:sym typeface="Symbol" pitchFamily="18" charset="2"/>
              </a:rPr>
              <a:t>)</a:t>
            </a:r>
          </a:p>
          <a:p>
            <a:pPr lvl="1"/>
            <a:r>
              <a:rPr lang="en-US" altLang="en-US" dirty="0">
                <a:sym typeface="Symbol" pitchFamily="18" charset="2"/>
              </a:rPr>
              <a:t>Recall: Sentence must be true </a:t>
            </a:r>
            <a:r>
              <a:rPr lang="en-US" altLang="en-US" i="1" dirty="0">
                <a:sym typeface="Symbol" pitchFamily="18" charset="2"/>
              </a:rPr>
              <a:t>for all</a:t>
            </a:r>
            <a:r>
              <a:rPr lang="en-US" altLang="en-US" dirty="0">
                <a:sym typeface="Symbol" pitchFamily="18" charset="2"/>
              </a:rPr>
              <a:t> objects in the world (all values of variable)</a:t>
            </a:r>
          </a:p>
          <a:p>
            <a:pPr lvl="1"/>
            <a:r>
              <a:rPr lang="en-US" altLang="en-US" dirty="0">
                <a:sym typeface="Symbol" pitchFamily="18" charset="2"/>
              </a:rPr>
              <a:t>So substituting any object must be valid (Universal Instantiation, UI)</a:t>
            </a:r>
          </a:p>
          <a:p>
            <a:r>
              <a:rPr lang="en-US" altLang="en-US" dirty="0">
                <a:sym typeface="Symbol" pitchFamily="18" charset="2"/>
              </a:rPr>
              <a:t>Example</a:t>
            </a:r>
          </a:p>
          <a:p>
            <a:pPr lvl="1"/>
            <a:r>
              <a:rPr lang="en-US" altLang="en-US" dirty="0">
                <a:sym typeface="Symbol" pitchFamily="18" charset="2"/>
              </a:rPr>
              <a:t></a:t>
            </a:r>
            <a:r>
              <a:rPr lang="en-US" altLang="en-US" i="1" dirty="0">
                <a:sym typeface="Symbol" pitchFamily="18" charset="2"/>
              </a:rPr>
              <a:t>x</a:t>
            </a:r>
            <a:r>
              <a:rPr lang="en-US" altLang="en-US" dirty="0">
                <a:sym typeface="Symbol" pitchFamily="18" charset="2"/>
              </a:rPr>
              <a:t>  </a:t>
            </a:r>
            <a:r>
              <a:rPr lang="en-US" altLang="en-US" i="1" dirty="0">
                <a:sym typeface="Symbol" pitchFamily="18" charset="2"/>
              </a:rPr>
              <a:t>Person</a:t>
            </a:r>
            <a:r>
              <a:rPr lang="en-US" altLang="en-US" dirty="0">
                <a:sym typeface="Symbol" pitchFamily="18" charset="2"/>
              </a:rPr>
              <a:t>(</a:t>
            </a:r>
            <a:r>
              <a:rPr lang="en-US" altLang="en-US" i="1" dirty="0">
                <a:sym typeface="Symbol" pitchFamily="18" charset="2"/>
              </a:rPr>
              <a:t>x</a:t>
            </a:r>
            <a:r>
              <a:rPr lang="en-US" altLang="en-US" dirty="0">
                <a:sym typeface="Symbol" pitchFamily="18" charset="2"/>
              </a:rPr>
              <a:t>)  </a:t>
            </a:r>
            <a:r>
              <a:rPr lang="en-US" altLang="en-US" i="1" dirty="0">
                <a:sym typeface="Symbol" pitchFamily="18" charset="2"/>
              </a:rPr>
              <a:t>Likes</a:t>
            </a:r>
            <a:r>
              <a:rPr lang="en-US" altLang="en-US" dirty="0">
                <a:sym typeface="Symbol" pitchFamily="18" charset="2"/>
              </a:rPr>
              <a:t>(</a:t>
            </a:r>
            <a:r>
              <a:rPr lang="en-US" altLang="en-US" i="1" dirty="0" err="1">
                <a:sym typeface="Symbol" pitchFamily="18" charset="2"/>
              </a:rPr>
              <a:t>x,IceCream</a:t>
            </a:r>
            <a:r>
              <a:rPr lang="en-US" altLang="en-US" dirty="0">
                <a:sym typeface="Symbol" pitchFamily="18" charset="2"/>
              </a:rPr>
              <a:t>)</a:t>
            </a:r>
          </a:p>
          <a:p>
            <a:pPr lvl="2"/>
            <a:r>
              <a:rPr lang="en-US" altLang="en-US" dirty="0">
                <a:sym typeface="Symbol" pitchFamily="18" charset="2"/>
              </a:rPr>
              <a:t>Substituting: (1), {</a:t>
            </a:r>
            <a:r>
              <a:rPr lang="en-US" altLang="en-US" i="1" dirty="0">
                <a:sym typeface="Symbol" pitchFamily="18" charset="2"/>
              </a:rPr>
              <a:t>x</a:t>
            </a:r>
            <a:r>
              <a:rPr lang="en-US" altLang="en-US" dirty="0">
                <a:sym typeface="Symbol" pitchFamily="18" charset="2"/>
              </a:rPr>
              <a:t>/</a:t>
            </a:r>
            <a:r>
              <a:rPr lang="en-US" altLang="en-US" i="1" dirty="0">
                <a:sym typeface="Symbol" pitchFamily="18" charset="2"/>
              </a:rPr>
              <a:t>Jack</a:t>
            </a:r>
            <a:r>
              <a:rPr lang="en-US" altLang="en-US" dirty="0">
                <a:sym typeface="Symbol" pitchFamily="18" charset="2"/>
              </a:rPr>
              <a:t>}</a:t>
            </a:r>
          </a:p>
          <a:p>
            <a:pPr lvl="1"/>
            <a:r>
              <a:rPr lang="en-US" altLang="en-US" i="1" dirty="0">
                <a:sym typeface="Symbol" pitchFamily="18" charset="2"/>
              </a:rPr>
              <a:t>Person(Jack) </a:t>
            </a:r>
            <a:r>
              <a:rPr lang="en-US" altLang="en-US" dirty="0">
                <a:sym typeface="Symbol" pitchFamily="18" charset="2"/>
              </a:rPr>
              <a:t> </a:t>
            </a:r>
            <a:r>
              <a:rPr lang="en-US" altLang="en-US" i="1" dirty="0">
                <a:sym typeface="Symbol" pitchFamily="18" charset="2"/>
              </a:rPr>
              <a:t>Likes(</a:t>
            </a:r>
            <a:r>
              <a:rPr lang="en-US" altLang="en-US" i="1" dirty="0" err="1">
                <a:sym typeface="Symbol" pitchFamily="18" charset="2"/>
              </a:rPr>
              <a:t>Jack,IceCream</a:t>
            </a:r>
            <a:r>
              <a:rPr lang="en-US" altLang="en-US" i="1" dirty="0">
                <a:sym typeface="Symbol" pitchFamily="18" charset="2"/>
              </a:rPr>
              <a:t>)</a:t>
            </a:r>
            <a:endParaRPr lang="en-US" alt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971202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3E4E25-3A8C-417E-B02A-ECA7E91D4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Reduction to Propositional Inference (con</a:t>
            </a:r>
            <a:r>
              <a:rPr lang="ja-JP" altLang="en-US" dirty="0"/>
              <a:t>’</a:t>
            </a:r>
            <a:r>
              <a:rPr lang="en-US" altLang="ja-JP" dirty="0"/>
              <a:t>t)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38857C-629A-4A53-A755-06DF5F511D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4640" y="1612906"/>
            <a:ext cx="11724640" cy="5046078"/>
          </a:xfrm>
        </p:spPr>
        <p:txBody>
          <a:bodyPr>
            <a:normAutofit/>
          </a:bodyPr>
          <a:lstStyle/>
          <a:p>
            <a:r>
              <a:rPr lang="en-US" altLang="en-US" dirty="0"/>
              <a:t>Existential Quantifiers (</a:t>
            </a:r>
            <a:r>
              <a:rPr lang="en-US" altLang="en-US" dirty="0">
                <a:sym typeface="Symbol" pitchFamily="18" charset="2"/>
              </a:rPr>
              <a:t>)</a:t>
            </a:r>
          </a:p>
          <a:p>
            <a:pPr lvl="1"/>
            <a:r>
              <a:rPr lang="en-US" altLang="en-US" dirty="0">
                <a:sym typeface="Symbol" pitchFamily="18" charset="2"/>
              </a:rPr>
              <a:t>Recall: Sentence must be true </a:t>
            </a:r>
            <a:r>
              <a:rPr lang="en-US" altLang="en-US" i="1" dirty="0">
                <a:sym typeface="Symbol" pitchFamily="18" charset="2"/>
              </a:rPr>
              <a:t>for some</a:t>
            </a:r>
            <a:r>
              <a:rPr lang="en-US" altLang="en-US" dirty="0">
                <a:sym typeface="Symbol" pitchFamily="18" charset="2"/>
              </a:rPr>
              <a:t> object in the world (or objects)</a:t>
            </a:r>
          </a:p>
          <a:p>
            <a:pPr lvl="1"/>
            <a:r>
              <a:rPr lang="en-US" altLang="en-US" dirty="0">
                <a:sym typeface="Symbol" pitchFamily="18" charset="2"/>
              </a:rPr>
              <a:t>Assume we know this object and give it an arbitrary (unique!) name (Existential Instantiation, EI)</a:t>
            </a:r>
          </a:p>
          <a:p>
            <a:pPr lvl="1"/>
            <a:r>
              <a:rPr lang="en-US" altLang="en-US" dirty="0">
                <a:sym typeface="Symbol" pitchFamily="18" charset="2"/>
              </a:rPr>
              <a:t>Known as </a:t>
            </a:r>
            <a:r>
              <a:rPr lang="en-US" altLang="en-US" u="sng" dirty="0" err="1">
                <a:sym typeface="Symbol" pitchFamily="18" charset="2"/>
              </a:rPr>
              <a:t>Skolem</a:t>
            </a:r>
            <a:r>
              <a:rPr lang="en-US" altLang="en-US" u="sng" dirty="0">
                <a:sym typeface="Symbol" pitchFamily="18" charset="2"/>
              </a:rPr>
              <a:t> constant</a:t>
            </a:r>
            <a:r>
              <a:rPr lang="en-US" altLang="en-US" dirty="0">
                <a:sym typeface="Symbol" pitchFamily="18" charset="2"/>
              </a:rPr>
              <a:t> (SK1, SK2, …)</a:t>
            </a:r>
          </a:p>
          <a:p>
            <a:r>
              <a:rPr lang="en-US" altLang="en-US" dirty="0">
                <a:sym typeface="Symbol" pitchFamily="18" charset="2"/>
              </a:rPr>
              <a:t>Example</a:t>
            </a:r>
          </a:p>
          <a:p>
            <a:pPr lvl="1"/>
            <a:r>
              <a:rPr lang="en-US" altLang="en-US" dirty="0">
                <a:sym typeface="Symbol" pitchFamily="18" charset="2"/>
              </a:rPr>
              <a:t></a:t>
            </a:r>
            <a:r>
              <a:rPr lang="en-US" altLang="en-US" i="1" dirty="0">
                <a:sym typeface="Symbol" pitchFamily="18" charset="2"/>
              </a:rPr>
              <a:t>x</a:t>
            </a:r>
            <a:r>
              <a:rPr lang="en-US" altLang="en-US" dirty="0">
                <a:sym typeface="Symbol" pitchFamily="18" charset="2"/>
              </a:rPr>
              <a:t>  </a:t>
            </a:r>
            <a:r>
              <a:rPr lang="en-US" altLang="en-US" i="1" dirty="0">
                <a:sym typeface="Symbol" pitchFamily="18" charset="2"/>
              </a:rPr>
              <a:t>Person</a:t>
            </a:r>
            <a:r>
              <a:rPr lang="en-US" altLang="en-US" dirty="0">
                <a:sym typeface="Symbol" pitchFamily="18" charset="2"/>
              </a:rPr>
              <a:t>(</a:t>
            </a:r>
            <a:r>
              <a:rPr lang="en-US" altLang="en-US" i="1" dirty="0">
                <a:sym typeface="Symbol" pitchFamily="18" charset="2"/>
              </a:rPr>
              <a:t>x</a:t>
            </a:r>
            <a:r>
              <a:rPr lang="en-US" altLang="en-US" dirty="0">
                <a:sym typeface="Symbol" pitchFamily="18" charset="2"/>
              </a:rPr>
              <a:t>)  </a:t>
            </a:r>
            <a:r>
              <a:rPr lang="en-US" altLang="en-US" i="1" dirty="0">
                <a:sym typeface="Symbol" pitchFamily="18" charset="2"/>
              </a:rPr>
              <a:t>Likes</a:t>
            </a:r>
            <a:r>
              <a:rPr lang="en-US" altLang="en-US" dirty="0">
                <a:sym typeface="Symbol" pitchFamily="18" charset="2"/>
              </a:rPr>
              <a:t>(</a:t>
            </a:r>
            <a:r>
              <a:rPr lang="en-US" altLang="en-US" i="1" dirty="0" err="1">
                <a:sym typeface="Symbol" pitchFamily="18" charset="2"/>
              </a:rPr>
              <a:t>x,IceCream</a:t>
            </a:r>
            <a:r>
              <a:rPr lang="en-US" altLang="en-US" dirty="0">
                <a:sym typeface="Symbol" pitchFamily="18" charset="2"/>
              </a:rPr>
              <a:t>)</a:t>
            </a:r>
          </a:p>
          <a:p>
            <a:pPr lvl="2"/>
            <a:r>
              <a:rPr lang="en-US" altLang="en-US" dirty="0">
                <a:sym typeface="Symbol" pitchFamily="18" charset="2"/>
              </a:rPr>
              <a:t>Substituting: (1), {</a:t>
            </a:r>
            <a:r>
              <a:rPr lang="en-US" altLang="en-US" i="1" dirty="0">
                <a:sym typeface="Symbol" pitchFamily="18" charset="2"/>
              </a:rPr>
              <a:t>x</a:t>
            </a:r>
            <a:r>
              <a:rPr lang="en-US" altLang="en-US" dirty="0">
                <a:sym typeface="Symbol" pitchFamily="18" charset="2"/>
              </a:rPr>
              <a:t>/</a:t>
            </a:r>
            <a:r>
              <a:rPr lang="en-US" altLang="en-US" i="1" dirty="0">
                <a:sym typeface="Symbol" pitchFamily="18" charset="2"/>
              </a:rPr>
              <a:t>SK1</a:t>
            </a:r>
            <a:r>
              <a:rPr lang="en-US" altLang="en-US" dirty="0">
                <a:sym typeface="Symbol" pitchFamily="18" charset="2"/>
              </a:rPr>
              <a:t>}</a:t>
            </a:r>
          </a:p>
          <a:p>
            <a:pPr lvl="1"/>
            <a:r>
              <a:rPr lang="en-US" altLang="en-US" i="1" dirty="0">
                <a:sym typeface="Symbol" pitchFamily="18" charset="2"/>
              </a:rPr>
              <a:t>Person(SK1) </a:t>
            </a:r>
            <a:r>
              <a:rPr lang="en-US" altLang="en-US" dirty="0">
                <a:sym typeface="Symbol" pitchFamily="18" charset="2"/>
              </a:rPr>
              <a:t> </a:t>
            </a:r>
            <a:r>
              <a:rPr lang="en-US" altLang="en-US" i="1" dirty="0">
                <a:sym typeface="Symbol" pitchFamily="18" charset="2"/>
              </a:rPr>
              <a:t>Likes(SK1,IceCream)</a:t>
            </a:r>
          </a:p>
          <a:p>
            <a:r>
              <a:rPr lang="en-US" altLang="en-US" dirty="0">
                <a:sym typeface="Symbol" pitchFamily="18" charset="2"/>
              </a:rPr>
              <a:t>We don’t know who “SK1” is (and usually can’t), but we know they must exist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245555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F58E80-72CF-4E66-88B9-93A7B7FB5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Reduction to Propositional Inference (con</a:t>
            </a:r>
            <a:r>
              <a:rPr lang="ja-JP" altLang="en-US" dirty="0"/>
              <a:t>’</a:t>
            </a:r>
            <a:r>
              <a:rPr lang="en-US" altLang="ja-JP" dirty="0"/>
              <a:t>t)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D3E01-3B8B-4F7D-BFA3-ADA1C2861E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4640" y="1612906"/>
            <a:ext cx="11724640" cy="4949259"/>
          </a:xfrm>
        </p:spPr>
        <p:txBody>
          <a:bodyPr/>
          <a:lstStyle/>
          <a:p>
            <a:r>
              <a:rPr lang="en-US" altLang="en-US" dirty="0"/>
              <a:t>Multiple Quantifiers</a:t>
            </a:r>
            <a:endParaRPr lang="en-US" altLang="en-US" dirty="0">
              <a:sym typeface="Symbol" pitchFamily="18" charset="2"/>
            </a:endParaRPr>
          </a:p>
          <a:p>
            <a:pPr lvl="1"/>
            <a:r>
              <a:rPr lang="en-US" altLang="en-US" dirty="0">
                <a:sym typeface="Symbol" pitchFamily="18" charset="2"/>
              </a:rPr>
              <a:t>No problem if same type (</a:t>
            </a:r>
            <a:r>
              <a:rPr lang="en-US" altLang="en-US" i="1" dirty="0" err="1">
                <a:sym typeface="Symbol" pitchFamily="18" charset="2"/>
              </a:rPr>
              <a:t>x</a:t>
            </a:r>
            <a:r>
              <a:rPr lang="en-US" altLang="en-US" dirty="0" err="1">
                <a:sym typeface="Symbol" pitchFamily="18" charset="2"/>
              </a:rPr>
              <a:t>,</a:t>
            </a:r>
            <a:r>
              <a:rPr lang="en-US" altLang="en-US" i="1" dirty="0" err="1">
                <a:sym typeface="Symbol" pitchFamily="18" charset="2"/>
              </a:rPr>
              <a:t>y</a:t>
            </a:r>
            <a:r>
              <a:rPr lang="en-US" altLang="en-US" dirty="0">
                <a:sym typeface="Symbol" pitchFamily="18" charset="2"/>
              </a:rPr>
              <a:t> or </a:t>
            </a:r>
            <a:r>
              <a:rPr lang="en-US" altLang="en-US" i="1" dirty="0" err="1">
                <a:sym typeface="Symbol" pitchFamily="18" charset="2"/>
              </a:rPr>
              <a:t>x</a:t>
            </a:r>
            <a:r>
              <a:rPr lang="en-US" altLang="en-US" dirty="0" err="1">
                <a:sym typeface="Symbol" pitchFamily="18" charset="2"/>
              </a:rPr>
              <a:t>,</a:t>
            </a:r>
            <a:r>
              <a:rPr lang="en-US" altLang="en-US" i="1" dirty="0" err="1">
                <a:sym typeface="Symbol" pitchFamily="18" charset="2"/>
              </a:rPr>
              <a:t>y</a:t>
            </a:r>
            <a:r>
              <a:rPr lang="en-US" altLang="en-US" dirty="0">
                <a:sym typeface="Symbol" pitchFamily="18" charset="2"/>
              </a:rPr>
              <a:t>)</a:t>
            </a:r>
            <a:endParaRPr lang="en-US" altLang="en-US" i="1" dirty="0">
              <a:sym typeface="Symbol" pitchFamily="18" charset="2"/>
            </a:endParaRPr>
          </a:p>
          <a:p>
            <a:pPr lvl="1"/>
            <a:r>
              <a:rPr lang="en-US" altLang="en-US" dirty="0">
                <a:sym typeface="Symbol" pitchFamily="18" charset="2"/>
              </a:rPr>
              <a:t>Also no problem if: </a:t>
            </a:r>
            <a:r>
              <a:rPr lang="en-US" altLang="en-US" i="1" dirty="0">
                <a:sym typeface="Symbol" pitchFamily="18" charset="2"/>
              </a:rPr>
              <a:t>x</a:t>
            </a:r>
            <a:r>
              <a:rPr lang="en-US" altLang="en-US" dirty="0">
                <a:sym typeface="Symbol" pitchFamily="18" charset="2"/>
              </a:rPr>
              <a:t> </a:t>
            </a:r>
            <a:r>
              <a:rPr lang="en-US" altLang="en-US" i="1" dirty="0">
                <a:sym typeface="Symbol" pitchFamily="18" charset="2"/>
              </a:rPr>
              <a:t>y</a:t>
            </a:r>
          </a:p>
          <a:p>
            <a:pPr lvl="2"/>
            <a:r>
              <a:rPr lang="en-US" altLang="en-US" sz="1800" dirty="0">
                <a:sym typeface="Symbol" pitchFamily="18" charset="2"/>
              </a:rPr>
              <a:t>There must be some </a:t>
            </a:r>
            <a:r>
              <a:rPr lang="en-US" altLang="en-US" sz="1800" i="1" dirty="0">
                <a:sym typeface="Symbol" pitchFamily="18" charset="2"/>
              </a:rPr>
              <a:t>x</a:t>
            </a:r>
            <a:r>
              <a:rPr lang="en-US" altLang="en-US" sz="1800" dirty="0">
                <a:sym typeface="Symbol" pitchFamily="18" charset="2"/>
              </a:rPr>
              <a:t> for which the sentence is true with every possible </a:t>
            </a:r>
            <a:r>
              <a:rPr lang="en-US" altLang="en-US" sz="1800" i="1" dirty="0">
                <a:sym typeface="Symbol" pitchFamily="18" charset="2"/>
              </a:rPr>
              <a:t>y</a:t>
            </a:r>
            <a:endParaRPr lang="en-US" altLang="en-US" sz="1800" dirty="0">
              <a:sym typeface="Symbol" pitchFamily="18" charset="2"/>
            </a:endParaRPr>
          </a:p>
          <a:p>
            <a:pPr lvl="2"/>
            <a:r>
              <a:rPr lang="en-US" altLang="en-US" sz="1800" dirty="0" err="1">
                <a:sym typeface="Symbol" pitchFamily="18" charset="2"/>
              </a:rPr>
              <a:t>Skolem</a:t>
            </a:r>
            <a:r>
              <a:rPr lang="en-US" altLang="en-US" sz="1800" dirty="0">
                <a:sym typeface="Symbol" pitchFamily="18" charset="2"/>
              </a:rPr>
              <a:t> constant still works (for </a:t>
            </a:r>
            <a:r>
              <a:rPr lang="en-US" altLang="en-US" sz="1800" i="1" dirty="0">
                <a:sym typeface="Symbol" pitchFamily="18" charset="2"/>
              </a:rPr>
              <a:t>x</a:t>
            </a:r>
            <a:r>
              <a:rPr lang="en-US" altLang="en-US" sz="1800" dirty="0">
                <a:sym typeface="Symbol" pitchFamily="18" charset="2"/>
              </a:rPr>
              <a:t>)</a:t>
            </a:r>
          </a:p>
          <a:p>
            <a:r>
              <a:rPr lang="en-US" altLang="en-US" dirty="0">
                <a:sym typeface="Symbol" pitchFamily="18" charset="2"/>
              </a:rPr>
              <a:t>Problem with </a:t>
            </a:r>
            <a:r>
              <a:rPr lang="en-US" altLang="en-US" i="1" dirty="0">
                <a:sym typeface="Symbol" pitchFamily="18" charset="2"/>
              </a:rPr>
              <a:t>x</a:t>
            </a:r>
            <a:r>
              <a:rPr lang="en-US" altLang="en-US" dirty="0">
                <a:sym typeface="Symbol" pitchFamily="18" charset="2"/>
              </a:rPr>
              <a:t> </a:t>
            </a:r>
            <a:r>
              <a:rPr lang="en-US" altLang="en-US" i="1" dirty="0">
                <a:sym typeface="Symbol" pitchFamily="18" charset="2"/>
              </a:rPr>
              <a:t>y</a:t>
            </a:r>
            <a:endParaRPr lang="en-US" altLang="en-US" dirty="0">
              <a:sym typeface="Symbol" pitchFamily="18" charset="2"/>
            </a:endParaRPr>
          </a:p>
          <a:p>
            <a:pPr lvl="1"/>
            <a:r>
              <a:rPr lang="en-US" altLang="en-US" dirty="0">
                <a:sym typeface="Symbol" pitchFamily="18" charset="2"/>
              </a:rPr>
              <a:t>For every possible </a:t>
            </a:r>
            <a:r>
              <a:rPr lang="en-US" altLang="en-US" i="1" dirty="0">
                <a:sym typeface="Symbol" pitchFamily="18" charset="2"/>
              </a:rPr>
              <a:t>x</a:t>
            </a:r>
            <a:r>
              <a:rPr lang="en-US" altLang="en-US" dirty="0">
                <a:sym typeface="Symbol" pitchFamily="18" charset="2"/>
              </a:rPr>
              <a:t>, there must be some </a:t>
            </a:r>
            <a:r>
              <a:rPr lang="en-US" altLang="en-US" i="1" dirty="0">
                <a:sym typeface="Symbol" pitchFamily="18" charset="2"/>
              </a:rPr>
              <a:t>y</a:t>
            </a:r>
            <a:r>
              <a:rPr lang="en-US" altLang="en-US" dirty="0">
                <a:sym typeface="Symbol" pitchFamily="18" charset="2"/>
              </a:rPr>
              <a:t> that satisfies the sentence</a:t>
            </a:r>
            <a:endParaRPr lang="en-US" altLang="en-US" u="sng" dirty="0">
              <a:sym typeface="Symbol" pitchFamily="18" charset="2"/>
            </a:endParaRPr>
          </a:p>
          <a:p>
            <a:pPr lvl="1"/>
            <a:r>
              <a:rPr lang="en-US" altLang="en-US" u="sng" dirty="0">
                <a:sym typeface="Symbol" pitchFamily="18" charset="2"/>
              </a:rPr>
              <a:t>Could be different </a:t>
            </a:r>
            <a:r>
              <a:rPr lang="en-US" altLang="en-US" i="1" u="sng" dirty="0">
                <a:sym typeface="Symbol" pitchFamily="18" charset="2"/>
              </a:rPr>
              <a:t>y</a:t>
            </a:r>
            <a:r>
              <a:rPr lang="en-US" altLang="en-US" dirty="0">
                <a:sym typeface="Symbol" pitchFamily="18" charset="2"/>
              </a:rPr>
              <a:t> value to satisfy for each </a:t>
            </a:r>
            <a:r>
              <a:rPr lang="en-US" altLang="en-US" i="1" dirty="0">
                <a:sym typeface="Symbol" pitchFamily="18" charset="2"/>
              </a:rPr>
              <a:t>x</a:t>
            </a:r>
            <a:r>
              <a:rPr lang="en-US" altLang="en-US" dirty="0">
                <a:sym typeface="Symbol" pitchFamily="18" charset="2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10227987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AD30DA-2924-4CDA-83EF-30955C68B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Reduction to Propositional Inference (con</a:t>
            </a:r>
            <a:r>
              <a:rPr lang="ja-JP" altLang="en-US" dirty="0"/>
              <a:t>’</a:t>
            </a:r>
            <a:r>
              <a:rPr lang="en-US" altLang="ja-JP" dirty="0"/>
              <a:t>t)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91CAA2-9E76-4E5F-BC64-D52292932E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4640" y="1612906"/>
            <a:ext cx="11724640" cy="4991094"/>
          </a:xfrm>
        </p:spPr>
        <p:txBody>
          <a:bodyPr>
            <a:normAutofit/>
          </a:bodyPr>
          <a:lstStyle/>
          <a:p>
            <a:r>
              <a:rPr lang="en-US" altLang="en-US" dirty="0">
                <a:sym typeface="Symbol" pitchFamily="18" charset="2"/>
              </a:rPr>
              <a:t>Problem with </a:t>
            </a:r>
            <a:r>
              <a:rPr lang="en-US" altLang="en-US" i="1" dirty="0">
                <a:sym typeface="Symbol" pitchFamily="18" charset="2"/>
              </a:rPr>
              <a:t>x</a:t>
            </a:r>
            <a:r>
              <a:rPr lang="en-US" altLang="en-US" dirty="0">
                <a:sym typeface="Symbol" pitchFamily="18" charset="2"/>
              </a:rPr>
              <a:t> </a:t>
            </a:r>
            <a:r>
              <a:rPr lang="en-US" altLang="en-US" i="1" dirty="0">
                <a:sym typeface="Symbol" pitchFamily="18" charset="2"/>
              </a:rPr>
              <a:t>y</a:t>
            </a:r>
            <a:r>
              <a:rPr lang="en-US" altLang="en-US" dirty="0">
                <a:sym typeface="Symbol" pitchFamily="18" charset="2"/>
              </a:rPr>
              <a:t> (</a:t>
            </a:r>
            <a:r>
              <a:rPr lang="en-US" altLang="en-US" dirty="0" err="1">
                <a:sym typeface="Symbol" pitchFamily="18" charset="2"/>
              </a:rPr>
              <a:t>con’t</a:t>
            </a:r>
            <a:r>
              <a:rPr lang="en-US" altLang="en-US" dirty="0">
                <a:sym typeface="Symbol" pitchFamily="18" charset="2"/>
              </a:rPr>
              <a:t>)</a:t>
            </a:r>
          </a:p>
          <a:p>
            <a:pPr lvl="1"/>
            <a:r>
              <a:rPr lang="en-US" altLang="en-US" dirty="0">
                <a:sym typeface="Symbol" pitchFamily="18" charset="2"/>
              </a:rPr>
              <a:t>The value we substitute for </a:t>
            </a:r>
            <a:r>
              <a:rPr lang="en-US" altLang="en-US" i="1" dirty="0">
                <a:sym typeface="Symbol" pitchFamily="18" charset="2"/>
              </a:rPr>
              <a:t>y</a:t>
            </a:r>
            <a:r>
              <a:rPr lang="en-US" altLang="en-US" dirty="0">
                <a:sym typeface="Symbol" pitchFamily="18" charset="2"/>
              </a:rPr>
              <a:t> </a:t>
            </a:r>
            <a:r>
              <a:rPr lang="en-US" altLang="en-US" u="sng" dirty="0">
                <a:sym typeface="Symbol" pitchFamily="18" charset="2"/>
              </a:rPr>
              <a:t>must depend on</a:t>
            </a:r>
            <a:r>
              <a:rPr lang="en-US" altLang="en-US" dirty="0">
                <a:sym typeface="Symbol" pitchFamily="18" charset="2"/>
              </a:rPr>
              <a:t> </a:t>
            </a:r>
            <a:r>
              <a:rPr lang="en-US" altLang="en-US" i="1" dirty="0">
                <a:sym typeface="Symbol" pitchFamily="18" charset="2"/>
              </a:rPr>
              <a:t>x</a:t>
            </a:r>
          </a:p>
          <a:p>
            <a:pPr lvl="1"/>
            <a:r>
              <a:rPr lang="en-US" altLang="en-US" dirty="0">
                <a:sym typeface="Symbol" pitchFamily="18" charset="2"/>
              </a:rPr>
              <a:t>Use a </a:t>
            </a:r>
            <a:r>
              <a:rPr lang="en-US" altLang="en-US" dirty="0" err="1">
                <a:sym typeface="Symbol" pitchFamily="18" charset="2"/>
              </a:rPr>
              <a:t>Skolem</a:t>
            </a:r>
            <a:r>
              <a:rPr lang="en-US" altLang="en-US" dirty="0">
                <a:sym typeface="Symbol" pitchFamily="18" charset="2"/>
              </a:rPr>
              <a:t> </a:t>
            </a:r>
            <a:r>
              <a:rPr lang="en-US" altLang="en-US" u="sng" dirty="0">
                <a:sym typeface="Symbol" pitchFamily="18" charset="2"/>
              </a:rPr>
              <a:t>function</a:t>
            </a:r>
            <a:r>
              <a:rPr lang="en-US" altLang="en-US" dirty="0">
                <a:sym typeface="Symbol" pitchFamily="18" charset="2"/>
              </a:rPr>
              <a:t> instead</a:t>
            </a:r>
          </a:p>
          <a:p>
            <a:r>
              <a:rPr lang="en-US" altLang="en-US" dirty="0">
                <a:sym typeface="Symbol" pitchFamily="18" charset="2"/>
              </a:rPr>
              <a:t>Example</a:t>
            </a:r>
          </a:p>
          <a:p>
            <a:pPr lvl="1"/>
            <a:r>
              <a:rPr lang="en-US" altLang="en-US" dirty="0">
                <a:sym typeface="Symbol" pitchFamily="18" charset="2"/>
              </a:rPr>
              <a:t>x </a:t>
            </a:r>
            <a:r>
              <a:rPr lang="en-US" altLang="en-US" i="1" dirty="0">
                <a:sym typeface="Symbol" pitchFamily="18" charset="2"/>
              </a:rPr>
              <a:t>y Person</a:t>
            </a:r>
            <a:r>
              <a:rPr lang="en-US" altLang="en-US" dirty="0">
                <a:sym typeface="Symbol" pitchFamily="18" charset="2"/>
              </a:rPr>
              <a:t>(</a:t>
            </a:r>
            <a:r>
              <a:rPr lang="en-US" altLang="en-US" i="1" dirty="0">
                <a:sym typeface="Symbol" pitchFamily="18" charset="2"/>
              </a:rPr>
              <a:t>x) </a:t>
            </a:r>
            <a:r>
              <a:rPr lang="en-US" altLang="en-US" dirty="0">
                <a:sym typeface="Symbol" pitchFamily="18" charset="2"/>
              </a:rPr>
              <a:t> </a:t>
            </a:r>
            <a:r>
              <a:rPr lang="en-US" altLang="en-US" i="1" dirty="0">
                <a:sym typeface="Symbol" pitchFamily="18" charset="2"/>
              </a:rPr>
              <a:t>Loves</a:t>
            </a:r>
            <a:r>
              <a:rPr lang="en-US" altLang="en-US" dirty="0">
                <a:sym typeface="Symbol" pitchFamily="18" charset="2"/>
              </a:rPr>
              <a:t>(</a:t>
            </a:r>
            <a:r>
              <a:rPr lang="en-US" altLang="en-US" i="1" dirty="0" err="1">
                <a:sym typeface="Symbol" pitchFamily="18" charset="2"/>
              </a:rPr>
              <a:t>x,y</a:t>
            </a:r>
            <a:r>
              <a:rPr lang="en-US" altLang="en-US" dirty="0">
                <a:sym typeface="Symbol" pitchFamily="18" charset="2"/>
              </a:rPr>
              <a:t>)</a:t>
            </a:r>
          </a:p>
          <a:p>
            <a:pPr lvl="2"/>
            <a:r>
              <a:rPr lang="en-US" altLang="en-US" dirty="0">
                <a:sym typeface="Symbol" pitchFamily="18" charset="2"/>
              </a:rPr>
              <a:t>Substitute: (1), {</a:t>
            </a:r>
            <a:r>
              <a:rPr lang="en-US" altLang="en-US" i="1" dirty="0">
                <a:sym typeface="Symbol" pitchFamily="18" charset="2"/>
              </a:rPr>
              <a:t>y</a:t>
            </a:r>
            <a:r>
              <a:rPr lang="en-US" altLang="en-US" dirty="0">
                <a:sym typeface="Symbol" pitchFamily="18" charset="2"/>
              </a:rPr>
              <a:t>/</a:t>
            </a:r>
            <a:r>
              <a:rPr lang="en-US" altLang="en-US" i="1" dirty="0">
                <a:sym typeface="Symbol" pitchFamily="18" charset="2"/>
              </a:rPr>
              <a:t>SK1</a:t>
            </a:r>
            <a:r>
              <a:rPr lang="en-US" altLang="en-US" dirty="0">
                <a:sym typeface="Symbol" pitchFamily="18" charset="2"/>
              </a:rPr>
              <a:t>(</a:t>
            </a:r>
            <a:r>
              <a:rPr lang="en-US" altLang="en-US" i="1" dirty="0">
                <a:sym typeface="Symbol" pitchFamily="18" charset="2"/>
              </a:rPr>
              <a:t>x</a:t>
            </a:r>
            <a:r>
              <a:rPr lang="en-US" altLang="en-US" dirty="0">
                <a:sym typeface="Symbol" pitchFamily="18" charset="2"/>
              </a:rPr>
              <a:t>)}</a:t>
            </a:r>
          </a:p>
          <a:p>
            <a:pPr lvl="1"/>
            <a:r>
              <a:rPr lang="en-US" altLang="en-US" dirty="0">
                <a:sym typeface="Symbol" pitchFamily="18" charset="2"/>
              </a:rPr>
              <a:t>x </a:t>
            </a:r>
            <a:r>
              <a:rPr lang="en-US" altLang="en-US" i="1" dirty="0">
                <a:sym typeface="Symbol" pitchFamily="18" charset="2"/>
              </a:rPr>
              <a:t>Person</a:t>
            </a:r>
            <a:r>
              <a:rPr lang="en-US" altLang="en-US" dirty="0">
                <a:sym typeface="Symbol" pitchFamily="18" charset="2"/>
              </a:rPr>
              <a:t>(</a:t>
            </a:r>
            <a:r>
              <a:rPr lang="en-US" altLang="en-US" i="1" dirty="0">
                <a:sym typeface="Symbol" pitchFamily="18" charset="2"/>
              </a:rPr>
              <a:t>x) </a:t>
            </a:r>
            <a:r>
              <a:rPr lang="en-US" altLang="en-US" dirty="0">
                <a:sym typeface="Symbol" pitchFamily="18" charset="2"/>
              </a:rPr>
              <a:t> </a:t>
            </a:r>
            <a:r>
              <a:rPr lang="en-US" altLang="en-US" i="1" dirty="0">
                <a:sym typeface="Symbol" pitchFamily="18" charset="2"/>
              </a:rPr>
              <a:t>Loves</a:t>
            </a:r>
            <a:r>
              <a:rPr lang="en-US" altLang="en-US" dirty="0">
                <a:sym typeface="Symbol" pitchFamily="18" charset="2"/>
              </a:rPr>
              <a:t>(</a:t>
            </a:r>
            <a:r>
              <a:rPr lang="en-US" altLang="en-US" i="1" dirty="0">
                <a:sym typeface="Symbol" pitchFamily="18" charset="2"/>
              </a:rPr>
              <a:t>x,SK1(x</a:t>
            </a:r>
            <a:r>
              <a:rPr lang="en-US" altLang="en-US" dirty="0">
                <a:sym typeface="Symbol" pitchFamily="18" charset="2"/>
              </a:rPr>
              <a:t>))</a:t>
            </a:r>
          </a:p>
          <a:p>
            <a:pPr lvl="2"/>
            <a:r>
              <a:rPr lang="en-US" altLang="en-US" dirty="0">
                <a:sym typeface="Symbol" pitchFamily="18" charset="2"/>
              </a:rPr>
              <a:t>Then: (2), {x/</a:t>
            </a:r>
            <a:r>
              <a:rPr lang="en-US" altLang="en-US" i="1" dirty="0">
                <a:sym typeface="Symbol" pitchFamily="18" charset="2"/>
              </a:rPr>
              <a:t>Jack</a:t>
            </a:r>
            <a:r>
              <a:rPr lang="en-US" altLang="en-US" dirty="0">
                <a:sym typeface="Symbol" pitchFamily="18" charset="2"/>
              </a:rPr>
              <a:t>}</a:t>
            </a:r>
          </a:p>
          <a:p>
            <a:pPr lvl="1"/>
            <a:r>
              <a:rPr lang="en-US" altLang="en-US" i="1" dirty="0">
                <a:sym typeface="Symbol" pitchFamily="18" charset="2"/>
              </a:rPr>
              <a:t>Person</a:t>
            </a:r>
            <a:r>
              <a:rPr lang="en-US" altLang="en-US" dirty="0">
                <a:sym typeface="Symbol" pitchFamily="18" charset="2"/>
              </a:rPr>
              <a:t>(</a:t>
            </a:r>
            <a:r>
              <a:rPr lang="en-US" altLang="en-US" i="1" dirty="0">
                <a:sym typeface="Symbol" pitchFamily="18" charset="2"/>
              </a:rPr>
              <a:t>Jack) </a:t>
            </a:r>
            <a:r>
              <a:rPr lang="en-US" altLang="en-US" dirty="0">
                <a:sym typeface="Symbol" pitchFamily="18" charset="2"/>
              </a:rPr>
              <a:t> </a:t>
            </a:r>
            <a:r>
              <a:rPr lang="en-US" altLang="en-US" i="1" dirty="0">
                <a:sym typeface="Symbol" pitchFamily="18" charset="2"/>
              </a:rPr>
              <a:t>Loves</a:t>
            </a:r>
            <a:r>
              <a:rPr lang="en-US" altLang="en-US" dirty="0">
                <a:sym typeface="Symbol" pitchFamily="18" charset="2"/>
              </a:rPr>
              <a:t>(</a:t>
            </a:r>
            <a:r>
              <a:rPr lang="en-US" altLang="en-US" i="1" dirty="0">
                <a:sym typeface="Symbol" pitchFamily="18" charset="2"/>
              </a:rPr>
              <a:t>Jack,SK1(Jack</a:t>
            </a:r>
            <a:r>
              <a:rPr lang="en-US" altLang="en-US" dirty="0">
                <a:sym typeface="Symbol" pitchFamily="18" charset="2"/>
              </a:rPr>
              <a:t>))</a:t>
            </a:r>
          </a:p>
          <a:p>
            <a:r>
              <a:rPr lang="en-US" altLang="en-US" i="1" dirty="0">
                <a:sym typeface="Symbol" pitchFamily="18" charset="2"/>
              </a:rPr>
              <a:t>SK1</a:t>
            </a:r>
            <a:r>
              <a:rPr lang="en-US" altLang="en-US" dirty="0">
                <a:sym typeface="Symbol" pitchFamily="18" charset="2"/>
              </a:rPr>
              <a:t>(</a:t>
            </a:r>
            <a:r>
              <a:rPr lang="en-US" altLang="en-US" i="1" dirty="0">
                <a:sym typeface="Symbol" pitchFamily="18" charset="2"/>
              </a:rPr>
              <a:t>x</a:t>
            </a:r>
            <a:r>
              <a:rPr lang="en-US" altLang="en-US" dirty="0">
                <a:sym typeface="Symbol" pitchFamily="18" charset="2"/>
              </a:rPr>
              <a:t>) is </a:t>
            </a:r>
            <a:r>
              <a:rPr lang="en-US" altLang="en-US" i="1" dirty="0">
                <a:sym typeface="Symbol" pitchFamily="18" charset="2"/>
              </a:rPr>
              <a:t>effectively</a:t>
            </a:r>
            <a:r>
              <a:rPr lang="en-US" altLang="en-US" dirty="0">
                <a:sym typeface="Symbol" pitchFamily="18" charset="2"/>
              </a:rPr>
              <a:t> a function which returns a person that </a:t>
            </a:r>
            <a:r>
              <a:rPr lang="en-US" altLang="en-US" i="1" dirty="0">
                <a:sym typeface="Symbol" pitchFamily="18" charset="2"/>
              </a:rPr>
              <a:t>x</a:t>
            </a:r>
            <a:r>
              <a:rPr lang="en-US" altLang="en-US" dirty="0">
                <a:sym typeface="Symbol" pitchFamily="18" charset="2"/>
              </a:rPr>
              <a:t> loves. But, again, we can’t generally know the specific value it returns.</a:t>
            </a:r>
          </a:p>
          <a:p>
            <a:pPr marL="0" indent="0">
              <a:buNone/>
            </a:pP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68226948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1E2BC-664F-4CD4-A0B9-A4EB4F0DB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Reduction to Propositional Inference (con</a:t>
            </a:r>
            <a:r>
              <a:rPr lang="ja-JP" altLang="en-US" dirty="0"/>
              <a:t>’</a:t>
            </a:r>
            <a:r>
              <a:rPr lang="en-US" altLang="ja-JP" dirty="0"/>
              <a:t>t)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E53AC7-4F17-427C-B939-9BE5468905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4640" y="1612906"/>
            <a:ext cx="11724640" cy="5245094"/>
          </a:xfrm>
        </p:spPr>
        <p:txBody>
          <a:bodyPr>
            <a:normAutofit/>
          </a:bodyPr>
          <a:lstStyle/>
          <a:p>
            <a:r>
              <a:rPr lang="en-US" altLang="en-US" dirty="0"/>
              <a:t>Internal Quantifiers</a:t>
            </a:r>
          </a:p>
          <a:p>
            <a:pPr lvl="1"/>
            <a:r>
              <a:rPr lang="en-US" altLang="en-US" dirty="0">
                <a:sym typeface="Symbol" pitchFamily="18" charset="2"/>
              </a:rPr>
              <a:t>Previous rules only work if quantifiers are external (left-most)</a:t>
            </a:r>
          </a:p>
          <a:p>
            <a:pPr lvl="1"/>
            <a:r>
              <a:rPr lang="en-US" altLang="en-US" dirty="0">
                <a:sym typeface="Symbol" pitchFamily="18" charset="2"/>
              </a:rPr>
              <a:t>Consider: </a:t>
            </a:r>
            <a:r>
              <a:rPr lang="en-US" altLang="en-US" i="1" dirty="0">
                <a:sym typeface="Symbol" pitchFamily="18" charset="2"/>
              </a:rPr>
              <a:t>x</a:t>
            </a:r>
            <a:r>
              <a:rPr lang="en-US" altLang="en-US" dirty="0">
                <a:sym typeface="Symbol" pitchFamily="18" charset="2"/>
              </a:rPr>
              <a:t> (</a:t>
            </a:r>
            <a:r>
              <a:rPr lang="en-US" altLang="en-US" i="1" dirty="0">
                <a:sym typeface="Symbol" pitchFamily="18" charset="2"/>
              </a:rPr>
              <a:t>y Loves</a:t>
            </a:r>
            <a:r>
              <a:rPr lang="en-US" altLang="en-US" dirty="0">
                <a:sym typeface="Symbol" pitchFamily="18" charset="2"/>
              </a:rPr>
              <a:t>(</a:t>
            </a:r>
            <a:r>
              <a:rPr lang="en-US" altLang="en-US" i="1" dirty="0" err="1">
                <a:sym typeface="Symbol" pitchFamily="18" charset="2"/>
              </a:rPr>
              <a:t>x,y</a:t>
            </a:r>
            <a:r>
              <a:rPr lang="en-US" altLang="en-US" dirty="0">
                <a:sym typeface="Symbol" pitchFamily="18" charset="2"/>
              </a:rPr>
              <a:t>))  </a:t>
            </a:r>
            <a:r>
              <a:rPr lang="en-US" altLang="en-US" i="1" dirty="0">
                <a:sym typeface="Symbol" pitchFamily="18" charset="2"/>
              </a:rPr>
              <a:t>Person</a:t>
            </a:r>
            <a:r>
              <a:rPr lang="en-US" altLang="en-US" dirty="0">
                <a:sym typeface="Symbol" pitchFamily="18" charset="2"/>
              </a:rPr>
              <a:t>(</a:t>
            </a:r>
            <a:r>
              <a:rPr lang="en-US" altLang="en-US" i="1" dirty="0">
                <a:sym typeface="Symbol" pitchFamily="18" charset="2"/>
              </a:rPr>
              <a:t>x</a:t>
            </a:r>
            <a:r>
              <a:rPr lang="en-US" altLang="en-US" dirty="0">
                <a:sym typeface="Symbol" pitchFamily="18" charset="2"/>
              </a:rPr>
              <a:t>)</a:t>
            </a:r>
          </a:p>
          <a:p>
            <a:pPr lvl="1"/>
            <a:r>
              <a:rPr lang="en-US" altLang="en-US" dirty="0">
                <a:sym typeface="Symbol" pitchFamily="18" charset="2"/>
              </a:rPr>
              <a:t>“For all </a:t>
            </a:r>
            <a:r>
              <a:rPr lang="en-US" altLang="en-US" i="1" dirty="0">
                <a:sym typeface="Symbol" pitchFamily="18" charset="2"/>
              </a:rPr>
              <a:t>x</a:t>
            </a:r>
            <a:r>
              <a:rPr lang="en-US" altLang="en-US" dirty="0">
                <a:sym typeface="Symbol" pitchFamily="18" charset="2"/>
              </a:rPr>
              <a:t>, if there is some </a:t>
            </a:r>
            <a:r>
              <a:rPr lang="en-US" altLang="en-US" i="1" dirty="0">
                <a:sym typeface="Symbol" pitchFamily="18" charset="2"/>
              </a:rPr>
              <a:t>y</a:t>
            </a:r>
            <a:r>
              <a:rPr lang="en-US" altLang="en-US" dirty="0">
                <a:sym typeface="Symbol" pitchFamily="18" charset="2"/>
              </a:rPr>
              <a:t> that </a:t>
            </a:r>
            <a:r>
              <a:rPr lang="en-US" altLang="en-US" i="1" dirty="0">
                <a:sym typeface="Symbol" pitchFamily="18" charset="2"/>
              </a:rPr>
              <a:t>x</a:t>
            </a:r>
            <a:r>
              <a:rPr lang="en-US" altLang="en-US" dirty="0">
                <a:sym typeface="Symbol" pitchFamily="18" charset="2"/>
              </a:rPr>
              <a:t> loves, then </a:t>
            </a:r>
            <a:r>
              <a:rPr lang="en-US" altLang="en-US" i="1" dirty="0">
                <a:sym typeface="Symbol" pitchFamily="18" charset="2"/>
              </a:rPr>
              <a:t>x</a:t>
            </a:r>
            <a:r>
              <a:rPr lang="en-US" altLang="en-US" dirty="0">
                <a:sym typeface="Symbol" pitchFamily="18" charset="2"/>
              </a:rPr>
              <a:t> must be a person”</a:t>
            </a:r>
          </a:p>
          <a:p>
            <a:pPr lvl="1"/>
            <a:r>
              <a:rPr lang="en-US" altLang="en-US" dirty="0">
                <a:sym typeface="Symbol" pitchFamily="18" charset="2"/>
              </a:rPr>
              <a:t>A </a:t>
            </a:r>
            <a:r>
              <a:rPr lang="en-US" altLang="en-US" dirty="0" err="1">
                <a:sym typeface="Symbol" pitchFamily="18" charset="2"/>
              </a:rPr>
              <a:t>Skolem</a:t>
            </a:r>
            <a:r>
              <a:rPr lang="en-US" altLang="en-US" dirty="0">
                <a:sym typeface="Symbol" pitchFamily="18" charset="2"/>
              </a:rPr>
              <a:t> function limits the values </a:t>
            </a:r>
            <a:r>
              <a:rPr lang="en-US" altLang="en-US" i="1" dirty="0">
                <a:sym typeface="Symbol" pitchFamily="18" charset="2"/>
              </a:rPr>
              <a:t>y</a:t>
            </a:r>
            <a:r>
              <a:rPr lang="en-US" altLang="en-US" dirty="0">
                <a:sym typeface="Symbol" pitchFamily="18" charset="2"/>
              </a:rPr>
              <a:t> could take (to one) and we can’t know what it is.</a:t>
            </a:r>
          </a:p>
          <a:p>
            <a:r>
              <a:rPr lang="en-US" altLang="en-US" dirty="0">
                <a:sym typeface="Symbol" pitchFamily="18" charset="2"/>
              </a:rPr>
              <a:t>Need to move the quantifier outward</a:t>
            </a:r>
          </a:p>
          <a:p>
            <a:pPr lvl="1"/>
            <a:r>
              <a:rPr lang="en-US" altLang="en-US" dirty="0">
                <a:sym typeface="Symbol" pitchFamily="18" charset="2"/>
              </a:rPr>
              <a:t></a:t>
            </a:r>
            <a:r>
              <a:rPr lang="en-US" altLang="en-US" i="1" dirty="0">
                <a:sym typeface="Symbol" pitchFamily="18" charset="2"/>
              </a:rPr>
              <a:t>x</a:t>
            </a:r>
            <a:r>
              <a:rPr lang="en-US" altLang="en-US" dirty="0">
                <a:sym typeface="Symbol" pitchFamily="18" charset="2"/>
              </a:rPr>
              <a:t> (</a:t>
            </a:r>
            <a:r>
              <a:rPr lang="en-US" altLang="en-US" i="1" dirty="0">
                <a:sym typeface="Symbol" pitchFamily="18" charset="2"/>
              </a:rPr>
              <a:t>y Loves</a:t>
            </a:r>
            <a:r>
              <a:rPr lang="en-US" altLang="en-US" dirty="0">
                <a:sym typeface="Symbol" pitchFamily="18" charset="2"/>
              </a:rPr>
              <a:t>(</a:t>
            </a:r>
            <a:r>
              <a:rPr lang="en-US" altLang="en-US" i="1" dirty="0" err="1">
                <a:sym typeface="Symbol" pitchFamily="18" charset="2"/>
              </a:rPr>
              <a:t>x,y</a:t>
            </a:r>
            <a:r>
              <a:rPr lang="en-US" altLang="en-US" dirty="0">
                <a:sym typeface="Symbol" pitchFamily="18" charset="2"/>
              </a:rPr>
              <a:t>))  </a:t>
            </a:r>
            <a:r>
              <a:rPr lang="en-US" altLang="en-US" i="1" dirty="0">
                <a:sym typeface="Symbol" pitchFamily="18" charset="2"/>
              </a:rPr>
              <a:t>Person</a:t>
            </a:r>
            <a:r>
              <a:rPr lang="en-US" altLang="en-US" dirty="0">
                <a:sym typeface="Symbol" pitchFamily="18" charset="2"/>
              </a:rPr>
              <a:t>(</a:t>
            </a:r>
            <a:r>
              <a:rPr lang="en-US" altLang="en-US" i="1" dirty="0">
                <a:sym typeface="Symbol" pitchFamily="18" charset="2"/>
              </a:rPr>
              <a:t>x</a:t>
            </a:r>
            <a:r>
              <a:rPr lang="en-US" altLang="en-US" dirty="0">
                <a:sym typeface="Symbol" pitchFamily="18" charset="2"/>
              </a:rPr>
              <a:t>)</a:t>
            </a:r>
          </a:p>
          <a:p>
            <a:pPr lvl="1"/>
            <a:r>
              <a:rPr lang="en-US" altLang="en-US" dirty="0">
                <a:sym typeface="Symbol" pitchFamily="18" charset="2"/>
              </a:rPr>
              <a:t></a:t>
            </a:r>
            <a:r>
              <a:rPr lang="en-US" altLang="en-US" i="1" dirty="0">
                <a:sym typeface="Symbol" pitchFamily="18" charset="2"/>
              </a:rPr>
              <a:t>x</a:t>
            </a:r>
            <a:r>
              <a:rPr lang="en-US" altLang="en-US" dirty="0">
                <a:sym typeface="Symbol" pitchFamily="18" charset="2"/>
              </a:rPr>
              <a:t> (</a:t>
            </a:r>
            <a:r>
              <a:rPr lang="en-US" altLang="en-US" i="1" dirty="0">
                <a:sym typeface="Symbol" pitchFamily="18" charset="2"/>
              </a:rPr>
              <a:t>y Loves</a:t>
            </a:r>
            <a:r>
              <a:rPr lang="en-US" altLang="en-US" dirty="0">
                <a:sym typeface="Symbol" pitchFamily="18" charset="2"/>
              </a:rPr>
              <a:t>(</a:t>
            </a:r>
            <a:r>
              <a:rPr lang="en-US" altLang="en-US" i="1" dirty="0" err="1">
                <a:sym typeface="Symbol" pitchFamily="18" charset="2"/>
              </a:rPr>
              <a:t>x,y</a:t>
            </a:r>
            <a:r>
              <a:rPr lang="en-US" altLang="en-US" dirty="0">
                <a:sym typeface="Symbol" pitchFamily="18" charset="2"/>
              </a:rPr>
              <a:t>))  </a:t>
            </a:r>
            <a:r>
              <a:rPr lang="en-US" altLang="en-US" i="1" dirty="0">
                <a:sym typeface="Symbol" pitchFamily="18" charset="2"/>
              </a:rPr>
              <a:t>Person</a:t>
            </a:r>
            <a:r>
              <a:rPr lang="en-US" altLang="en-US" dirty="0">
                <a:sym typeface="Symbol" pitchFamily="18" charset="2"/>
              </a:rPr>
              <a:t>(</a:t>
            </a:r>
            <a:r>
              <a:rPr lang="en-US" altLang="en-US" i="1" dirty="0">
                <a:sym typeface="Symbol" pitchFamily="18" charset="2"/>
              </a:rPr>
              <a:t>x</a:t>
            </a:r>
            <a:r>
              <a:rPr lang="en-US" altLang="en-US" dirty="0">
                <a:sym typeface="Symbol" pitchFamily="18" charset="2"/>
              </a:rPr>
              <a:t>) (convert to ,,)</a:t>
            </a:r>
          </a:p>
          <a:p>
            <a:pPr lvl="1"/>
            <a:r>
              <a:rPr lang="en-US" altLang="en-US" dirty="0">
                <a:sym typeface="Symbol" pitchFamily="18" charset="2"/>
              </a:rPr>
              <a:t></a:t>
            </a:r>
            <a:r>
              <a:rPr lang="en-US" altLang="en-US" i="1" dirty="0">
                <a:sym typeface="Symbol" pitchFamily="18" charset="2"/>
              </a:rPr>
              <a:t>x</a:t>
            </a:r>
            <a:r>
              <a:rPr lang="en-US" altLang="en-US" dirty="0">
                <a:sym typeface="Symbol" pitchFamily="18" charset="2"/>
              </a:rPr>
              <a:t> </a:t>
            </a:r>
            <a:r>
              <a:rPr lang="en-US" altLang="en-US" i="1" dirty="0">
                <a:sym typeface="Symbol" pitchFamily="18" charset="2"/>
              </a:rPr>
              <a:t>y</a:t>
            </a:r>
            <a:r>
              <a:rPr lang="en-US" altLang="en-US" dirty="0">
                <a:sym typeface="Symbol" pitchFamily="18" charset="2"/>
              </a:rPr>
              <a:t> </a:t>
            </a:r>
            <a:r>
              <a:rPr lang="en-US" altLang="en-US" i="1" dirty="0">
                <a:sym typeface="Symbol" pitchFamily="18" charset="2"/>
              </a:rPr>
              <a:t>Loves</a:t>
            </a:r>
            <a:r>
              <a:rPr lang="en-US" altLang="en-US" dirty="0">
                <a:sym typeface="Symbol" pitchFamily="18" charset="2"/>
              </a:rPr>
              <a:t>(</a:t>
            </a:r>
            <a:r>
              <a:rPr lang="en-US" altLang="en-US" i="1" dirty="0" err="1">
                <a:sym typeface="Symbol" pitchFamily="18" charset="2"/>
              </a:rPr>
              <a:t>x,y</a:t>
            </a:r>
            <a:r>
              <a:rPr lang="en-US" altLang="en-US" dirty="0">
                <a:sym typeface="Symbol" pitchFamily="18" charset="2"/>
              </a:rPr>
              <a:t>)  </a:t>
            </a:r>
            <a:r>
              <a:rPr lang="en-US" altLang="en-US" i="1" dirty="0">
                <a:sym typeface="Symbol" pitchFamily="18" charset="2"/>
              </a:rPr>
              <a:t>Person</a:t>
            </a:r>
            <a:r>
              <a:rPr lang="en-US" altLang="en-US" dirty="0">
                <a:sym typeface="Symbol" pitchFamily="18" charset="2"/>
              </a:rPr>
              <a:t>(</a:t>
            </a:r>
            <a:r>
              <a:rPr lang="en-US" altLang="en-US" i="1" dirty="0">
                <a:sym typeface="Symbol" pitchFamily="18" charset="2"/>
              </a:rPr>
              <a:t>x</a:t>
            </a:r>
            <a:r>
              <a:rPr lang="en-US" altLang="en-US" dirty="0">
                <a:sym typeface="Symbol" pitchFamily="18" charset="2"/>
              </a:rPr>
              <a:t>) (move  inward)</a:t>
            </a:r>
          </a:p>
          <a:p>
            <a:pPr lvl="1"/>
            <a:r>
              <a:rPr lang="en-US" altLang="en-US" dirty="0">
                <a:sym typeface="Symbol" pitchFamily="18" charset="2"/>
              </a:rPr>
              <a:t></a:t>
            </a:r>
            <a:r>
              <a:rPr lang="en-US" altLang="en-US" i="1" dirty="0">
                <a:sym typeface="Symbol" pitchFamily="18" charset="2"/>
              </a:rPr>
              <a:t>x</a:t>
            </a:r>
            <a:r>
              <a:rPr lang="en-US" altLang="en-US" dirty="0">
                <a:sym typeface="Symbol" pitchFamily="18" charset="2"/>
              </a:rPr>
              <a:t> </a:t>
            </a:r>
            <a:r>
              <a:rPr lang="en-US" altLang="en-US" i="1" dirty="0">
                <a:sym typeface="Symbol" pitchFamily="18" charset="2"/>
              </a:rPr>
              <a:t>y</a:t>
            </a:r>
            <a:r>
              <a:rPr lang="en-US" altLang="en-US" dirty="0">
                <a:sym typeface="Symbol" pitchFamily="18" charset="2"/>
              </a:rPr>
              <a:t> </a:t>
            </a:r>
            <a:r>
              <a:rPr lang="en-US" altLang="en-US" i="1" dirty="0">
                <a:sym typeface="Symbol" pitchFamily="18" charset="2"/>
              </a:rPr>
              <a:t>Loves</a:t>
            </a:r>
            <a:r>
              <a:rPr lang="en-US" altLang="en-US" dirty="0">
                <a:sym typeface="Symbol" pitchFamily="18" charset="2"/>
              </a:rPr>
              <a:t>(</a:t>
            </a:r>
            <a:r>
              <a:rPr lang="en-US" altLang="en-US" i="1" dirty="0" err="1">
                <a:sym typeface="Symbol" pitchFamily="18" charset="2"/>
              </a:rPr>
              <a:t>x,y</a:t>
            </a:r>
            <a:r>
              <a:rPr lang="en-US" altLang="en-US" dirty="0">
                <a:sym typeface="Symbol" pitchFamily="18" charset="2"/>
              </a:rPr>
              <a:t>)  </a:t>
            </a:r>
            <a:r>
              <a:rPr lang="en-US" altLang="en-US" i="1" dirty="0">
                <a:sym typeface="Symbol" pitchFamily="18" charset="2"/>
              </a:rPr>
              <a:t>Person</a:t>
            </a:r>
            <a:r>
              <a:rPr lang="en-US" altLang="en-US" dirty="0">
                <a:sym typeface="Symbol" pitchFamily="18" charset="2"/>
              </a:rPr>
              <a:t>(</a:t>
            </a:r>
            <a:r>
              <a:rPr lang="en-US" altLang="en-US" i="1" dirty="0">
                <a:sym typeface="Symbol" pitchFamily="18" charset="2"/>
              </a:rPr>
              <a:t>x</a:t>
            </a:r>
            <a:r>
              <a:rPr lang="en-US" altLang="en-US" dirty="0">
                <a:sym typeface="Symbol" pitchFamily="18" charset="2"/>
              </a:rPr>
              <a:t>)</a:t>
            </a:r>
          </a:p>
          <a:p>
            <a:r>
              <a:rPr lang="en-US" altLang="en-US" dirty="0">
                <a:sym typeface="Symbol" pitchFamily="18" charset="2"/>
              </a:rPr>
              <a:t>Now we can see that we can actually substitute </a:t>
            </a:r>
            <a:r>
              <a:rPr lang="en-US" altLang="en-US" i="1" dirty="0">
                <a:sym typeface="Symbol" pitchFamily="18" charset="2"/>
              </a:rPr>
              <a:t>anything</a:t>
            </a:r>
            <a:r>
              <a:rPr lang="en-US" altLang="en-US" dirty="0">
                <a:sym typeface="Symbol" pitchFamily="18" charset="2"/>
              </a:rPr>
              <a:t> for </a:t>
            </a:r>
            <a:r>
              <a:rPr lang="en-US" altLang="en-US" i="1" dirty="0">
                <a:sym typeface="Symbol" pitchFamily="18" charset="2"/>
              </a:rPr>
              <a:t>y</a:t>
            </a:r>
          </a:p>
          <a:p>
            <a:r>
              <a:rPr lang="en-US" altLang="en-US" dirty="0">
                <a:sym typeface="Symbol" pitchFamily="18" charset="2"/>
              </a:rPr>
              <a:t>May need to rename variables before moving quantifier left</a:t>
            </a:r>
            <a:endParaRPr lang="en-US" altLang="en-US" sz="2000" dirty="0">
              <a:sym typeface="Symbol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60563778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E99547-04FD-4069-BB38-46D84C4ACC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Reduction to Propositional Inference (con</a:t>
            </a:r>
            <a:r>
              <a:rPr lang="ja-JP" altLang="en-US" dirty="0"/>
              <a:t>’</a:t>
            </a:r>
            <a:r>
              <a:rPr lang="en-US" altLang="ja-JP" dirty="0"/>
              <a:t>t)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6657D0-DEAC-46ED-BC56-E9A0248E04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4640" y="1612906"/>
            <a:ext cx="11724640" cy="5116002"/>
          </a:xfrm>
        </p:spPr>
        <p:txBody>
          <a:bodyPr>
            <a:normAutofit/>
          </a:bodyPr>
          <a:lstStyle/>
          <a:p>
            <a:r>
              <a:rPr lang="en-US" altLang="en-US" dirty="0"/>
              <a:t>Once have non-quantified sentences (from quantified sentences using UI, EI), possible to reduce first-order inference to propositional inference</a:t>
            </a:r>
          </a:p>
          <a:p>
            <a:r>
              <a:rPr lang="en-US" altLang="en-US" dirty="0"/>
              <a:t>Suppose KB contains:</a:t>
            </a:r>
          </a:p>
          <a:p>
            <a:pPr>
              <a:buNone/>
            </a:pPr>
            <a:r>
              <a:rPr lang="en-US" altLang="en-US" dirty="0">
                <a:sym typeface="Symbol" pitchFamily="18" charset="2"/>
              </a:rPr>
              <a:t>		</a:t>
            </a:r>
            <a:r>
              <a:rPr lang="en-US" altLang="en-US" sz="2400" dirty="0">
                <a:sym typeface="Symbol" pitchFamily="18" charset="2"/>
              </a:rPr>
              <a:t></a:t>
            </a:r>
            <a:r>
              <a:rPr lang="en-US" altLang="en-US" sz="2400" i="1" dirty="0">
                <a:sym typeface="Symbol" pitchFamily="18" charset="2"/>
              </a:rPr>
              <a:t>x</a:t>
            </a:r>
            <a:r>
              <a:rPr lang="en-US" altLang="en-US" sz="2400" dirty="0">
                <a:sym typeface="Symbol" pitchFamily="18" charset="2"/>
              </a:rPr>
              <a:t>  </a:t>
            </a:r>
            <a:r>
              <a:rPr lang="en-US" altLang="en-US" sz="2400" i="1" dirty="0">
                <a:sym typeface="Symbol" pitchFamily="18" charset="2"/>
              </a:rPr>
              <a:t>King</a:t>
            </a:r>
            <a:r>
              <a:rPr lang="en-US" altLang="en-US" sz="2400" dirty="0">
                <a:sym typeface="Symbol" pitchFamily="18" charset="2"/>
              </a:rPr>
              <a:t>(</a:t>
            </a:r>
            <a:r>
              <a:rPr lang="en-US" altLang="en-US" sz="2400" i="1" dirty="0">
                <a:sym typeface="Symbol" pitchFamily="18" charset="2"/>
              </a:rPr>
              <a:t>x</a:t>
            </a:r>
            <a:r>
              <a:rPr lang="en-US" altLang="en-US" sz="2400" dirty="0">
                <a:sym typeface="Symbol" pitchFamily="18" charset="2"/>
              </a:rPr>
              <a:t>)  </a:t>
            </a:r>
            <a:r>
              <a:rPr lang="en-US" altLang="en-US" sz="2400" i="1" dirty="0">
                <a:sym typeface="Symbol" pitchFamily="18" charset="2"/>
              </a:rPr>
              <a:t>Greedy</a:t>
            </a:r>
            <a:r>
              <a:rPr lang="en-US" altLang="en-US" sz="2400" dirty="0">
                <a:sym typeface="Symbol" pitchFamily="18" charset="2"/>
              </a:rPr>
              <a:t>(</a:t>
            </a:r>
            <a:r>
              <a:rPr lang="en-US" altLang="en-US" sz="2400" i="1" dirty="0">
                <a:sym typeface="Symbol" pitchFamily="18" charset="2"/>
              </a:rPr>
              <a:t>x</a:t>
            </a:r>
            <a:r>
              <a:rPr lang="en-US" altLang="en-US" sz="2400" dirty="0">
                <a:sym typeface="Symbol" pitchFamily="18" charset="2"/>
              </a:rPr>
              <a:t>)  </a:t>
            </a:r>
            <a:r>
              <a:rPr lang="en-US" altLang="en-US" sz="2400" i="1" dirty="0">
                <a:sym typeface="Symbol" pitchFamily="18" charset="2"/>
              </a:rPr>
              <a:t>Evil</a:t>
            </a:r>
            <a:r>
              <a:rPr lang="en-US" altLang="en-US" sz="2400" dirty="0">
                <a:sym typeface="Symbol" pitchFamily="18" charset="2"/>
              </a:rPr>
              <a:t>(</a:t>
            </a:r>
            <a:r>
              <a:rPr lang="en-US" altLang="en-US" sz="2400" i="1" dirty="0">
                <a:sym typeface="Symbol" pitchFamily="18" charset="2"/>
              </a:rPr>
              <a:t>x</a:t>
            </a:r>
            <a:r>
              <a:rPr lang="en-US" altLang="en-US" sz="2400" dirty="0">
                <a:sym typeface="Symbol" pitchFamily="18" charset="2"/>
              </a:rPr>
              <a:t>)</a:t>
            </a:r>
          </a:p>
          <a:p>
            <a:pPr>
              <a:buNone/>
            </a:pPr>
            <a:r>
              <a:rPr lang="en-US" altLang="en-US" sz="2400" dirty="0">
                <a:sym typeface="Symbol" pitchFamily="18" charset="2"/>
              </a:rPr>
              <a:t>		</a:t>
            </a:r>
            <a:r>
              <a:rPr lang="en-US" altLang="en-US" sz="2400" i="1" dirty="0">
                <a:sym typeface="Symbol" pitchFamily="18" charset="2"/>
              </a:rPr>
              <a:t>King</a:t>
            </a:r>
            <a:r>
              <a:rPr lang="en-US" altLang="en-US" sz="2400" dirty="0">
                <a:sym typeface="Symbol" pitchFamily="18" charset="2"/>
              </a:rPr>
              <a:t>(</a:t>
            </a:r>
            <a:r>
              <a:rPr lang="en-US" altLang="en-US" sz="2400" i="1" dirty="0">
                <a:sym typeface="Symbol" pitchFamily="18" charset="2"/>
              </a:rPr>
              <a:t>John</a:t>
            </a:r>
            <a:r>
              <a:rPr lang="en-US" altLang="en-US" sz="2400" dirty="0">
                <a:sym typeface="Symbol" pitchFamily="18" charset="2"/>
              </a:rPr>
              <a:t>)</a:t>
            </a:r>
          </a:p>
          <a:p>
            <a:pPr>
              <a:buNone/>
            </a:pPr>
            <a:r>
              <a:rPr lang="en-US" altLang="en-US" sz="2400" dirty="0">
                <a:sym typeface="Symbol" pitchFamily="18" charset="2"/>
              </a:rPr>
              <a:t>		</a:t>
            </a:r>
            <a:r>
              <a:rPr lang="en-US" altLang="en-US" sz="2400" i="1" dirty="0">
                <a:sym typeface="Symbol" pitchFamily="18" charset="2"/>
              </a:rPr>
              <a:t>Greedy</a:t>
            </a:r>
            <a:r>
              <a:rPr lang="en-US" altLang="en-US" sz="2400" dirty="0">
                <a:sym typeface="Symbol" pitchFamily="18" charset="2"/>
              </a:rPr>
              <a:t>(</a:t>
            </a:r>
            <a:r>
              <a:rPr lang="en-US" altLang="en-US" sz="2400" i="1" dirty="0">
                <a:sym typeface="Symbol" pitchFamily="18" charset="2"/>
              </a:rPr>
              <a:t>John</a:t>
            </a:r>
            <a:r>
              <a:rPr lang="en-US" altLang="en-US" sz="2400" dirty="0">
                <a:sym typeface="Symbol" pitchFamily="18" charset="2"/>
              </a:rPr>
              <a:t>)</a:t>
            </a:r>
          </a:p>
          <a:p>
            <a:pPr>
              <a:buNone/>
            </a:pPr>
            <a:r>
              <a:rPr lang="en-US" altLang="en-US" sz="2400" i="1" dirty="0">
                <a:sym typeface="Symbol" pitchFamily="18" charset="2"/>
              </a:rPr>
              <a:t>		Brother</a:t>
            </a:r>
            <a:r>
              <a:rPr lang="en-US" altLang="en-US" sz="2400" dirty="0">
                <a:sym typeface="Symbol" pitchFamily="18" charset="2"/>
              </a:rPr>
              <a:t>(</a:t>
            </a:r>
            <a:r>
              <a:rPr lang="en-US" altLang="en-US" sz="2400" i="1" dirty="0">
                <a:sym typeface="Symbol" pitchFamily="18" charset="2"/>
              </a:rPr>
              <a:t>Richard</a:t>
            </a:r>
            <a:r>
              <a:rPr lang="en-US" altLang="en-US" sz="2400" dirty="0">
                <a:sym typeface="Symbol" pitchFamily="18" charset="2"/>
              </a:rPr>
              <a:t>, </a:t>
            </a:r>
            <a:r>
              <a:rPr lang="en-US" altLang="en-US" sz="2400" i="1" dirty="0">
                <a:sym typeface="Symbol" pitchFamily="18" charset="2"/>
              </a:rPr>
              <a:t>John</a:t>
            </a:r>
            <a:r>
              <a:rPr lang="en-US" altLang="en-US" sz="2400" dirty="0">
                <a:sym typeface="Symbol" pitchFamily="18" charset="2"/>
              </a:rPr>
              <a:t>)</a:t>
            </a:r>
          </a:p>
          <a:p>
            <a:r>
              <a:rPr lang="en-US" altLang="en-US" dirty="0"/>
              <a:t>Using UI with {</a:t>
            </a:r>
            <a:r>
              <a:rPr lang="en-US" altLang="en-US" i="1" dirty="0"/>
              <a:t>x</a:t>
            </a:r>
            <a:r>
              <a:rPr lang="en-US" altLang="en-US" dirty="0"/>
              <a:t>/</a:t>
            </a:r>
            <a:r>
              <a:rPr lang="en-US" altLang="en-US" i="1" dirty="0"/>
              <a:t>John</a:t>
            </a:r>
            <a:r>
              <a:rPr lang="en-US" altLang="en-US" dirty="0"/>
              <a:t>} and {</a:t>
            </a:r>
            <a:r>
              <a:rPr lang="en-US" altLang="en-US" i="1" dirty="0"/>
              <a:t>x</a:t>
            </a:r>
            <a:r>
              <a:rPr lang="en-US" altLang="en-US" dirty="0"/>
              <a:t>/</a:t>
            </a:r>
            <a:r>
              <a:rPr lang="en-US" altLang="en-US" i="1" dirty="0"/>
              <a:t>Richard</a:t>
            </a:r>
            <a:r>
              <a:rPr lang="en-US" altLang="en-US" dirty="0"/>
              <a:t>}, we get</a:t>
            </a:r>
          </a:p>
          <a:p>
            <a:pPr>
              <a:buNone/>
            </a:pPr>
            <a:r>
              <a:rPr lang="en-US" altLang="en-US" dirty="0"/>
              <a:t>		</a:t>
            </a:r>
            <a:r>
              <a:rPr lang="en-US" altLang="en-US" sz="2400" i="1" dirty="0">
                <a:sym typeface="Symbol" pitchFamily="18" charset="2"/>
              </a:rPr>
              <a:t>King</a:t>
            </a:r>
            <a:r>
              <a:rPr lang="en-US" altLang="en-US" sz="2400" dirty="0">
                <a:sym typeface="Symbol" pitchFamily="18" charset="2"/>
              </a:rPr>
              <a:t>(</a:t>
            </a:r>
            <a:r>
              <a:rPr lang="en-US" altLang="en-US" sz="2400" i="1" dirty="0">
                <a:sym typeface="Symbol" pitchFamily="18" charset="2"/>
              </a:rPr>
              <a:t>John</a:t>
            </a:r>
            <a:r>
              <a:rPr lang="en-US" altLang="en-US" sz="2400" dirty="0">
                <a:sym typeface="Symbol" pitchFamily="18" charset="2"/>
              </a:rPr>
              <a:t>)  </a:t>
            </a:r>
            <a:r>
              <a:rPr lang="en-US" altLang="en-US" sz="2400" i="1" dirty="0">
                <a:sym typeface="Symbol" pitchFamily="18" charset="2"/>
              </a:rPr>
              <a:t>Greedy</a:t>
            </a:r>
            <a:r>
              <a:rPr lang="en-US" altLang="en-US" sz="2400" dirty="0">
                <a:sym typeface="Symbol" pitchFamily="18" charset="2"/>
              </a:rPr>
              <a:t>(</a:t>
            </a:r>
            <a:r>
              <a:rPr lang="en-US" altLang="en-US" sz="2400" i="1" dirty="0">
                <a:sym typeface="Symbol" pitchFamily="18" charset="2"/>
              </a:rPr>
              <a:t>John</a:t>
            </a:r>
            <a:r>
              <a:rPr lang="en-US" altLang="en-US" sz="2400" dirty="0">
                <a:sym typeface="Symbol" pitchFamily="18" charset="2"/>
              </a:rPr>
              <a:t>)  </a:t>
            </a:r>
            <a:r>
              <a:rPr lang="en-US" altLang="en-US" sz="2400" i="1" dirty="0">
                <a:sym typeface="Symbol" pitchFamily="18" charset="2"/>
              </a:rPr>
              <a:t>Evil</a:t>
            </a:r>
            <a:r>
              <a:rPr lang="en-US" altLang="en-US" sz="2400" dirty="0">
                <a:sym typeface="Symbol" pitchFamily="18" charset="2"/>
              </a:rPr>
              <a:t>(</a:t>
            </a:r>
            <a:r>
              <a:rPr lang="en-US" altLang="en-US" sz="2400" i="1" dirty="0">
                <a:sym typeface="Symbol" pitchFamily="18" charset="2"/>
              </a:rPr>
              <a:t>John</a:t>
            </a:r>
            <a:r>
              <a:rPr lang="en-US" altLang="en-US" sz="2400" dirty="0">
                <a:sym typeface="Symbol" pitchFamily="18" charset="2"/>
              </a:rPr>
              <a:t>)</a:t>
            </a:r>
          </a:p>
          <a:p>
            <a:pPr>
              <a:buNone/>
            </a:pPr>
            <a:r>
              <a:rPr lang="en-US" altLang="en-US" sz="2400" i="1" dirty="0">
                <a:sym typeface="Symbol" pitchFamily="18" charset="2"/>
              </a:rPr>
              <a:t>		King</a:t>
            </a:r>
            <a:r>
              <a:rPr lang="en-US" altLang="en-US" sz="2400" dirty="0">
                <a:sym typeface="Symbol" pitchFamily="18" charset="2"/>
              </a:rPr>
              <a:t>(</a:t>
            </a:r>
            <a:r>
              <a:rPr lang="en-US" altLang="en-US" sz="2400" i="1" dirty="0">
                <a:sym typeface="Symbol" pitchFamily="18" charset="2"/>
              </a:rPr>
              <a:t>Richard</a:t>
            </a:r>
            <a:r>
              <a:rPr lang="en-US" altLang="en-US" sz="2400" dirty="0">
                <a:sym typeface="Symbol" pitchFamily="18" charset="2"/>
              </a:rPr>
              <a:t>)  </a:t>
            </a:r>
            <a:r>
              <a:rPr lang="en-US" altLang="en-US" sz="2400" i="1" dirty="0">
                <a:sym typeface="Symbol" pitchFamily="18" charset="2"/>
              </a:rPr>
              <a:t>Greedy</a:t>
            </a:r>
            <a:r>
              <a:rPr lang="en-US" altLang="en-US" sz="2400" dirty="0">
                <a:sym typeface="Symbol" pitchFamily="18" charset="2"/>
              </a:rPr>
              <a:t>(</a:t>
            </a:r>
            <a:r>
              <a:rPr lang="en-US" altLang="en-US" sz="2400" i="1" dirty="0">
                <a:sym typeface="Symbol" pitchFamily="18" charset="2"/>
              </a:rPr>
              <a:t>Richard</a:t>
            </a:r>
            <a:r>
              <a:rPr lang="en-US" altLang="en-US" sz="2400" dirty="0">
                <a:sym typeface="Symbol" pitchFamily="18" charset="2"/>
              </a:rPr>
              <a:t>)  </a:t>
            </a:r>
            <a:r>
              <a:rPr lang="en-US" altLang="en-US" sz="2400" i="1" dirty="0">
                <a:sym typeface="Symbol" pitchFamily="18" charset="2"/>
              </a:rPr>
              <a:t>Evil</a:t>
            </a:r>
            <a:r>
              <a:rPr lang="en-US" altLang="en-US" sz="2400" dirty="0">
                <a:sym typeface="Symbol" pitchFamily="18" charset="2"/>
              </a:rPr>
              <a:t>(</a:t>
            </a:r>
            <a:r>
              <a:rPr lang="en-US" altLang="en-US" sz="2400" i="1" dirty="0">
                <a:sym typeface="Symbol" pitchFamily="18" charset="2"/>
              </a:rPr>
              <a:t>Richard</a:t>
            </a:r>
            <a:r>
              <a:rPr lang="en-US" altLang="en-US" sz="2400" dirty="0">
                <a:sym typeface="Symbol" pitchFamily="18" charset="2"/>
              </a:rPr>
              <a:t>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452036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0558B-8532-4D4D-B812-A9957678C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Reduction to Propositional Inference (con</a:t>
            </a:r>
            <a:r>
              <a:rPr lang="ja-JP" altLang="en-US" dirty="0"/>
              <a:t>’</a:t>
            </a:r>
            <a:r>
              <a:rPr lang="en-US" altLang="ja-JP" dirty="0"/>
              <a:t>t)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61788C-5977-40B0-954F-557BC4A907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en-US" dirty="0"/>
              <a:t>Now the KB is essentially propositional:</a:t>
            </a:r>
          </a:p>
          <a:p>
            <a:pPr>
              <a:buNone/>
            </a:pPr>
            <a:r>
              <a:rPr lang="en-US" altLang="en-US" i="1" dirty="0">
                <a:sym typeface="Symbol" pitchFamily="18" charset="2"/>
              </a:rPr>
              <a:t>		</a:t>
            </a:r>
            <a:r>
              <a:rPr lang="en-US" altLang="en-US" sz="2400" i="1" dirty="0">
                <a:sym typeface="Symbol" pitchFamily="18" charset="2"/>
              </a:rPr>
              <a:t>King</a:t>
            </a:r>
            <a:r>
              <a:rPr lang="en-US" altLang="en-US" sz="2400" dirty="0">
                <a:sym typeface="Symbol" pitchFamily="18" charset="2"/>
              </a:rPr>
              <a:t>(</a:t>
            </a:r>
            <a:r>
              <a:rPr lang="en-US" altLang="en-US" sz="2400" i="1" dirty="0">
                <a:sym typeface="Symbol" pitchFamily="18" charset="2"/>
              </a:rPr>
              <a:t>John</a:t>
            </a:r>
            <a:r>
              <a:rPr lang="en-US" altLang="en-US" sz="2400" dirty="0">
                <a:sym typeface="Symbol" pitchFamily="18" charset="2"/>
              </a:rPr>
              <a:t>)  </a:t>
            </a:r>
            <a:r>
              <a:rPr lang="en-US" altLang="en-US" sz="2400" i="1" dirty="0">
                <a:sym typeface="Symbol" pitchFamily="18" charset="2"/>
              </a:rPr>
              <a:t>Greedy</a:t>
            </a:r>
            <a:r>
              <a:rPr lang="en-US" altLang="en-US" sz="2400" dirty="0">
                <a:sym typeface="Symbol" pitchFamily="18" charset="2"/>
              </a:rPr>
              <a:t>(</a:t>
            </a:r>
            <a:r>
              <a:rPr lang="en-US" altLang="en-US" sz="2400" i="1" dirty="0">
                <a:sym typeface="Symbol" pitchFamily="18" charset="2"/>
              </a:rPr>
              <a:t>John</a:t>
            </a:r>
            <a:r>
              <a:rPr lang="en-US" altLang="en-US" sz="2400" dirty="0">
                <a:sym typeface="Symbol" pitchFamily="18" charset="2"/>
              </a:rPr>
              <a:t>)  </a:t>
            </a:r>
            <a:r>
              <a:rPr lang="en-US" altLang="en-US" sz="2400" i="1" dirty="0">
                <a:sym typeface="Symbol" pitchFamily="18" charset="2"/>
              </a:rPr>
              <a:t>Evil</a:t>
            </a:r>
            <a:r>
              <a:rPr lang="en-US" altLang="en-US" sz="2400" dirty="0">
                <a:sym typeface="Symbol" pitchFamily="18" charset="2"/>
              </a:rPr>
              <a:t>(</a:t>
            </a:r>
            <a:r>
              <a:rPr lang="en-US" altLang="en-US" sz="2400" i="1" dirty="0">
                <a:sym typeface="Symbol" pitchFamily="18" charset="2"/>
              </a:rPr>
              <a:t>John</a:t>
            </a:r>
            <a:r>
              <a:rPr lang="en-US" altLang="en-US" sz="2400" dirty="0">
                <a:sym typeface="Symbol" pitchFamily="18" charset="2"/>
              </a:rPr>
              <a:t>)</a:t>
            </a:r>
          </a:p>
          <a:p>
            <a:pPr>
              <a:buNone/>
            </a:pPr>
            <a:r>
              <a:rPr lang="en-US" altLang="en-US" sz="2400" i="1" dirty="0">
                <a:sym typeface="Symbol" pitchFamily="18" charset="2"/>
              </a:rPr>
              <a:t>		King</a:t>
            </a:r>
            <a:r>
              <a:rPr lang="en-US" altLang="en-US" sz="2400" dirty="0">
                <a:sym typeface="Symbol" pitchFamily="18" charset="2"/>
              </a:rPr>
              <a:t>(</a:t>
            </a:r>
            <a:r>
              <a:rPr lang="en-US" altLang="en-US" sz="2400" i="1" dirty="0">
                <a:sym typeface="Symbol" pitchFamily="18" charset="2"/>
              </a:rPr>
              <a:t>Richard</a:t>
            </a:r>
            <a:r>
              <a:rPr lang="en-US" altLang="en-US" sz="2400" dirty="0">
                <a:sym typeface="Symbol" pitchFamily="18" charset="2"/>
              </a:rPr>
              <a:t>)  </a:t>
            </a:r>
            <a:r>
              <a:rPr lang="en-US" altLang="en-US" sz="2400" i="1" dirty="0">
                <a:sym typeface="Symbol" pitchFamily="18" charset="2"/>
              </a:rPr>
              <a:t>Greedy</a:t>
            </a:r>
            <a:r>
              <a:rPr lang="en-US" altLang="en-US" sz="2400" dirty="0">
                <a:sym typeface="Symbol" pitchFamily="18" charset="2"/>
              </a:rPr>
              <a:t>(</a:t>
            </a:r>
            <a:r>
              <a:rPr lang="en-US" altLang="en-US" sz="2400" i="1" dirty="0">
                <a:sym typeface="Symbol" pitchFamily="18" charset="2"/>
              </a:rPr>
              <a:t>Richard</a:t>
            </a:r>
            <a:r>
              <a:rPr lang="en-US" altLang="en-US" sz="2400" dirty="0">
                <a:sym typeface="Symbol" pitchFamily="18" charset="2"/>
              </a:rPr>
              <a:t>)  </a:t>
            </a:r>
            <a:r>
              <a:rPr lang="en-US" altLang="en-US" sz="2400" i="1" dirty="0">
                <a:sym typeface="Symbol" pitchFamily="18" charset="2"/>
              </a:rPr>
              <a:t>Evil</a:t>
            </a:r>
            <a:r>
              <a:rPr lang="en-US" altLang="en-US" sz="2400" dirty="0">
                <a:sym typeface="Symbol" pitchFamily="18" charset="2"/>
              </a:rPr>
              <a:t>(</a:t>
            </a:r>
            <a:r>
              <a:rPr lang="en-US" altLang="en-US" sz="2400" i="1" dirty="0">
                <a:sym typeface="Symbol" pitchFamily="18" charset="2"/>
              </a:rPr>
              <a:t>Richard</a:t>
            </a:r>
            <a:r>
              <a:rPr lang="en-US" altLang="en-US" sz="2400" dirty="0">
                <a:sym typeface="Symbol" pitchFamily="18" charset="2"/>
              </a:rPr>
              <a:t>)</a:t>
            </a:r>
          </a:p>
          <a:p>
            <a:pPr>
              <a:buNone/>
            </a:pPr>
            <a:r>
              <a:rPr lang="en-US" altLang="en-US" sz="2400" dirty="0">
                <a:sym typeface="Symbol" pitchFamily="18" charset="2"/>
              </a:rPr>
              <a:t>		</a:t>
            </a:r>
            <a:r>
              <a:rPr lang="en-US" altLang="en-US" sz="2400" i="1" dirty="0">
                <a:sym typeface="Symbol" pitchFamily="18" charset="2"/>
              </a:rPr>
              <a:t>King</a:t>
            </a:r>
            <a:r>
              <a:rPr lang="en-US" altLang="en-US" sz="2400" dirty="0">
                <a:sym typeface="Symbol" pitchFamily="18" charset="2"/>
              </a:rPr>
              <a:t>(</a:t>
            </a:r>
            <a:r>
              <a:rPr lang="en-US" altLang="en-US" sz="2400" i="1" dirty="0">
                <a:sym typeface="Symbol" pitchFamily="18" charset="2"/>
              </a:rPr>
              <a:t>John</a:t>
            </a:r>
            <a:r>
              <a:rPr lang="en-US" altLang="en-US" sz="2400" dirty="0">
                <a:sym typeface="Symbol" pitchFamily="18" charset="2"/>
              </a:rPr>
              <a:t>)</a:t>
            </a:r>
          </a:p>
          <a:p>
            <a:pPr>
              <a:buNone/>
            </a:pPr>
            <a:r>
              <a:rPr lang="en-US" altLang="en-US" sz="2400" dirty="0">
                <a:sym typeface="Symbol" pitchFamily="18" charset="2"/>
              </a:rPr>
              <a:t>		</a:t>
            </a:r>
            <a:r>
              <a:rPr lang="en-US" altLang="en-US" sz="2400" i="1" dirty="0">
                <a:sym typeface="Symbol" pitchFamily="18" charset="2"/>
              </a:rPr>
              <a:t>Greedy</a:t>
            </a:r>
            <a:r>
              <a:rPr lang="en-US" altLang="en-US" sz="2400" dirty="0">
                <a:sym typeface="Symbol" pitchFamily="18" charset="2"/>
              </a:rPr>
              <a:t>(</a:t>
            </a:r>
            <a:r>
              <a:rPr lang="en-US" altLang="en-US" sz="2400" i="1" dirty="0">
                <a:sym typeface="Symbol" pitchFamily="18" charset="2"/>
              </a:rPr>
              <a:t>John</a:t>
            </a:r>
            <a:r>
              <a:rPr lang="en-US" altLang="en-US" sz="2400" dirty="0">
                <a:sym typeface="Symbol" pitchFamily="18" charset="2"/>
              </a:rPr>
              <a:t>)</a:t>
            </a:r>
          </a:p>
          <a:p>
            <a:pPr>
              <a:buNone/>
            </a:pPr>
            <a:r>
              <a:rPr lang="en-US" altLang="en-US" sz="2400" i="1" dirty="0">
                <a:sym typeface="Symbol" pitchFamily="18" charset="2"/>
              </a:rPr>
              <a:t>		Brother</a:t>
            </a:r>
            <a:r>
              <a:rPr lang="en-US" altLang="en-US" sz="2400" dirty="0">
                <a:sym typeface="Symbol" pitchFamily="18" charset="2"/>
              </a:rPr>
              <a:t>(</a:t>
            </a:r>
            <a:r>
              <a:rPr lang="en-US" altLang="en-US" sz="2400" i="1" dirty="0">
                <a:sym typeface="Symbol" pitchFamily="18" charset="2"/>
              </a:rPr>
              <a:t>Richard</a:t>
            </a:r>
            <a:r>
              <a:rPr lang="en-US" altLang="en-US" sz="2400" dirty="0">
                <a:sym typeface="Symbol" pitchFamily="18" charset="2"/>
              </a:rPr>
              <a:t>, </a:t>
            </a:r>
            <a:r>
              <a:rPr lang="en-US" altLang="en-US" sz="2400" i="1" dirty="0">
                <a:sym typeface="Symbol" pitchFamily="18" charset="2"/>
              </a:rPr>
              <a:t>John</a:t>
            </a:r>
            <a:r>
              <a:rPr lang="en-US" altLang="en-US" sz="2400" dirty="0">
                <a:sym typeface="Symbol" pitchFamily="18" charset="2"/>
              </a:rPr>
              <a:t>)</a:t>
            </a:r>
            <a:br>
              <a:rPr lang="en-US" altLang="en-US" dirty="0">
                <a:sym typeface="Symbol" pitchFamily="18" charset="2"/>
              </a:rPr>
            </a:br>
            <a:endParaRPr lang="en-US" altLang="en-US" dirty="0">
              <a:sym typeface="Symbol" pitchFamily="18" charset="2"/>
            </a:endParaRPr>
          </a:p>
          <a:p>
            <a:r>
              <a:rPr lang="en-US" altLang="en-US" dirty="0"/>
              <a:t>Then can use propositional inference algorithms to obtain conclusions</a:t>
            </a:r>
          </a:p>
          <a:p>
            <a:pPr lvl="1"/>
            <a:r>
              <a:rPr lang="en-US" altLang="en-US" dirty="0"/>
              <a:t>Modus Ponens yields </a:t>
            </a:r>
            <a:r>
              <a:rPr lang="en-US" altLang="en-US" i="1" dirty="0">
                <a:sym typeface="Symbol" pitchFamily="18" charset="2"/>
              </a:rPr>
              <a:t>Evil</a:t>
            </a:r>
            <a:r>
              <a:rPr lang="en-US" altLang="en-US" dirty="0">
                <a:sym typeface="Symbol" pitchFamily="18" charset="2"/>
              </a:rPr>
              <a:t>(</a:t>
            </a:r>
            <a:r>
              <a:rPr lang="en-US" altLang="en-US" i="1" dirty="0">
                <a:sym typeface="Symbol" pitchFamily="18" charset="2"/>
              </a:rPr>
              <a:t>John</a:t>
            </a:r>
            <a:r>
              <a:rPr lang="en-US" altLang="en-US" dirty="0">
                <a:sym typeface="Symbol" pitchFamily="18" charset="2"/>
              </a:rPr>
              <a:t>)</a:t>
            </a:r>
            <a:endParaRPr lang="en-US" altLang="en-US" dirty="0"/>
          </a:p>
          <a:p>
            <a:endParaRPr lang="en-US" dirty="0"/>
          </a:p>
        </p:txBody>
      </p:sp>
      <p:graphicFrame>
        <p:nvGraphicFramePr>
          <p:cNvPr id="4" name="Object 4">
            <a:extLst>
              <a:ext uri="{FF2B5EF4-FFF2-40B4-BE49-F238E27FC236}">
                <a16:creationId xmlns:a16="http://schemas.microsoft.com/office/drawing/2014/main" id="{2F14E448-1F7C-46AC-ABF1-C2A922A0BF6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865571" y="5962128"/>
          <a:ext cx="1295400" cy="738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83" name="Equation" r:id="rId3" imgW="736600" imgH="419100" progId="Equation.DSMT4">
                  <p:embed/>
                </p:oleObj>
              </mc:Choice>
              <mc:Fallback>
                <p:oleObj name="Equation" r:id="rId3" imgW="736600" imgH="419100" progId="Equation.DSMT4">
                  <p:embed/>
                  <p:pic>
                    <p:nvPicPr>
                      <p:cNvPr id="4" name="Object 4">
                        <a:extLst>
                          <a:ext uri="{FF2B5EF4-FFF2-40B4-BE49-F238E27FC236}">
                            <a16:creationId xmlns:a16="http://schemas.microsoft.com/office/drawing/2014/main" id="{2F14E448-1F7C-46AC-ABF1-C2A922A0BF6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65571" y="5962128"/>
                        <a:ext cx="1295400" cy="738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" name="Object 5">
                <a:extLst>
                  <a:ext uri="{FF2B5EF4-FFF2-40B4-BE49-F238E27FC236}">
                    <a16:creationId xmlns:a16="http://schemas.microsoft.com/office/drawing/2014/main" id="{59DA4069-7586-468F-981E-EB48BE936F1F}"/>
                  </a:ext>
                </a:extLst>
              </p:cNvPr>
              <p:cNvSpPr txBox="1"/>
              <p:nvPr/>
            </p:nvSpPr>
            <p:spPr bwMode="auto">
              <a:xfrm>
                <a:off x="4732338" y="6021388"/>
                <a:ext cx="6724650" cy="619125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 fontScale="85000" lnSpcReduction="1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𝐾𝑖𝑛𝑔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𝐽𝑜h𝑛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)∧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𝐺𝑟𝑒𝑒𝑑𝑦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𝐽𝑜h𝑛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),</m:t>
                          </m:r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/>
                            </m:mr>
                          </m:m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𝐾𝑖𝑛𝑔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𝐽𝑜h𝑛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)∧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𝐺𝑟𝑒𝑒𝑑𝑦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𝐽𝑜h𝑛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altLang="en-US" dirty="0">
                              <a:sym typeface="Symbol" pitchFamily="18" charset="2"/>
                            </a:rPr>
                            <m:t>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𝐸𝑣𝑖𝑙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𝐽𝑜h𝑛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𝐸𝑣𝑖𝑙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𝐽𝑜h𝑛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Object 5">
                <a:extLst>
                  <a:ext uri="{FF2B5EF4-FFF2-40B4-BE49-F238E27FC236}">
                    <a16:creationId xmlns:a16="http://schemas.microsoft.com/office/drawing/2014/main" id="{59DA4069-7586-468F-981E-EB48BE936F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732338" y="6021388"/>
                <a:ext cx="6724650" cy="61912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903197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ABCFD-6A9B-8841-80D9-554A7A99E98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Rational Agent</a:t>
            </a:r>
          </a:p>
        </p:txBody>
      </p:sp>
    </p:spTree>
    <p:extLst>
      <p:ext uri="{BB962C8B-B14F-4D97-AF65-F5344CB8AC3E}">
        <p14:creationId xmlns:p14="http://schemas.microsoft.com/office/powerpoint/2010/main" val="396375009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A58E41-4080-4BCC-A501-C9FB3E3B78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Forward and Backward Chaining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6D13E4-B158-497B-B8A8-0C590C3A90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4640" y="1612906"/>
            <a:ext cx="11724640" cy="5245094"/>
          </a:xfrm>
        </p:spPr>
        <p:txBody>
          <a:bodyPr>
            <a:normAutofit/>
          </a:bodyPr>
          <a:lstStyle/>
          <a:p>
            <a:r>
              <a:rPr lang="en-US" altLang="en-US" dirty="0"/>
              <a:t>Have language representing knowledge (FOL) and inference rules (Generalized Modus Ponens)</a:t>
            </a:r>
          </a:p>
          <a:p>
            <a:pPr lvl="1"/>
            <a:r>
              <a:rPr lang="en-US" altLang="en-US" dirty="0"/>
              <a:t>Now study how a reasoning program is constructed</a:t>
            </a:r>
          </a:p>
          <a:p>
            <a:r>
              <a:rPr lang="en-US" altLang="en-US" dirty="0"/>
              <a:t>Generalized Modus Ponens can be used in two ways:</a:t>
            </a:r>
          </a:p>
          <a:p>
            <a:pPr lvl="1"/>
            <a:r>
              <a:rPr lang="en-US" altLang="en-US" dirty="0"/>
              <a:t>Start with sentences in KB and generate new conclusions </a:t>
            </a:r>
            <a:r>
              <a:rPr lang="en-US" altLang="en-US" dirty="0">
                <a:solidFill>
                  <a:srgbClr val="C00000"/>
                </a:solidFill>
              </a:rPr>
              <a:t>(</a:t>
            </a:r>
            <a:r>
              <a:rPr lang="en-US" altLang="en-US" u="sng" dirty="0">
                <a:solidFill>
                  <a:srgbClr val="C00000"/>
                </a:solidFill>
              </a:rPr>
              <a:t>forward chaining</a:t>
            </a:r>
            <a:r>
              <a:rPr lang="en-US" altLang="en-US" dirty="0">
                <a:solidFill>
                  <a:srgbClr val="C00000"/>
                </a:solidFill>
              </a:rPr>
              <a:t>)</a:t>
            </a:r>
          </a:p>
          <a:p>
            <a:pPr lvl="2"/>
            <a:r>
              <a:rPr lang="ja-JP" altLang="en-US" sz="2400" b="1" dirty="0"/>
              <a:t>“</a:t>
            </a:r>
            <a:r>
              <a:rPr lang="en-US" altLang="ja-JP" sz="2400" b="1" dirty="0"/>
              <a:t>Used when a new fact is added to database and want to generate its consequences</a:t>
            </a:r>
            <a:r>
              <a:rPr lang="ja-JP" altLang="en-US" sz="2400" b="1" dirty="0"/>
              <a:t>”</a:t>
            </a:r>
            <a:br>
              <a:rPr lang="en-US" altLang="ja-JP" sz="2400" b="1" dirty="0"/>
            </a:br>
            <a:r>
              <a:rPr lang="en-US" altLang="ja-JP" sz="2400" i="1" dirty="0"/>
              <a:t>or</a:t>
            </a:r>
          </a:p>
          <a:p>
            <a:pPr marL="914400" lvl="2" indent="0">
              <a:buNone/>
            </a:pPr>
            <a:endParaRPr lang="en-US" altLang="en-US" dirty="0"/>
          </a:p>
          <a:p>
            <a:pPr lvl="1"/>
            <a:r>
              <a:rPr lang="en-US" altLang="en-US" dirty="0"/>
              <a:t>Start with something want to prove, find implication sentences that allow to conclude it, then attempt to establish their premises in turn </a:t>
            </a:r>
            <a:r>
              <a:rPr lang="en-US" altLang="en-US" dirty="0">
                <a:solidFill>
                  <a:srgbClr val="C00000"/>
                </a:solidFill>
              </a:rPr>
              <a:t>(</a:t>
            </a:r>
            <a:r>
              <a:rPr lang="en-US" altLang="en-US" u="sng" dirty="0">
                <a:solidFill>
                  <a:srgbClr val="C00000"/>
                </a:solidFill>
              </a:rPr>
              <a:t>backward chaining</a:t>
            </a:r>
            <a:r>
              <a:rPr lang="en-US" altLang="en-US" dirty="0">
                <a:solidFill>
                  <a:srgbClr val="C00000"/>
                </a:solidFill>
              </a:rPr>
              <a:t>)</a:t>
            </a:r>
          </a:p>
          <a:p>
            <a:pPr lvl="2"/>
            <a:r>
              <a:rPr lang="ja-JP" altLang="en-US" sz="2400" b="1" dirty="0"/>
              <a:t>“</a:t>
            </a:r>
            <a:r>
              <a:rPr lang="en-US" altLang="ja-JP" sz="2400" b="1" dirty="0"/>
              <a:t>Used when there is a goal to be proved</a:t>
            </a:r>
            <a:r>
              <a:rPr lang="ja-JP" altLang="en-US" sz="2400" b="1" dirty="0"/>
              <a:t>”</a:t>
            </a:r>
            <a:endParaRPr lang="en-US" altLang="ja-JP" sz="2400" b="1" dirty="0"/>
          </a:p>
        </p:txBody>
      </p:sp>
    </p:spTree>
    <p:extLst>
      <p:ext uri="{BB962C8B-B14F-4D97-AF65-F5344CB8AC3E}">
        <p14:creationId xmlns:p14="http://schemas.microsoft.com/office/powerpoint/2010/main" val="273620128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FBD3C-5C2D-4CEA-93C8-F1B8AAA8D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Forward Chaining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24F94E-EA86-432C-AAA8-1330AF5360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4640" y="1612906"/>
            <a:ext cx="11724640" cy="5180548"/>
          </a:xfrm>
        </p:spPr>
        <p:txBody>
          <a:bodyPr>
            <a:normAutofit/>
          </a:bodyPr>
          <a:lstStyle/>
          <a:p>
            <a:r>
              <a:rPr lang="en-US" altLang="en-US" dirty="0"/>
              <a:t>Forward chaining normally triggered by addition of </a:t>
            </a:r>
            <a:r>
              <a:rPr lang="en-US" altLang="en-US" u="sng" dirty="0"/>
              <a:t>new</a:t>
            </a:r>
            <a:r>
              <a:rPr lang="en-US" altLang="en-US" dirty="0"/>
              <a:t> fact to KB (using TELL)</a:t>
            </a:r>
          </a:p>
          <a:p>
            <a:r>
              <a:rPr lang="en-US" altLang="en-US" dirty="0"/>
              <a:t>When new fact </a:t>
            </a:r>
            <a:r>
              <a:rPr lang="en-US" altLang="en-US" i="1" dirty="0"/>
              <a:t>p</a:t>
            </a:r>
            <a:r>
              <a:rPr lang="en-US" altLang="en-US" dirty="0"/>
              <a:t> added to KB:</a:t>
            </a:r>
          </a:p>
          <a:p>
            <a:pPr lvl="1"/>
            <a:r>
              <a:rPr lang="en-US" altLang="en-US" dirty="0"/>
              <a:t>For each rule such that </a:t>
            </a:r>
            <a:r>
              <a:rPr lang="en-US" altLang="en-US" i="1" dirty="0"/>
              <a:t>p</a:t>
            </a:r>
            <a:r>
              <a:rPr lang="en-US" altLang="en-US" dirty="0"/>
              <a:t> unifies with a premise</a:t>
            </a:r>
          </a:p>
          <a:p>
            <a:pPr lvl="2"/>
            <a:r>
              <a:rPr lang="en-US" altLang="en-US" dirty="0"/>
              <a:t>If the other premises are </a:t>
            </a:r>
            <a:r>
              <a:rPr lang="en-US" altLang="en-US" u="sng" dirty="0"/>
              <a:t>known</a:t>
            </a:r>
            <a:r>
              <a:rPr lang="en-US" altLang="en-US" dirty="0"/>
              <a:t>, then add the conclusion to the KB and continue chaining</a:t>
            </a:r>
          </a:p>
          <a:p>
            <a:pPr lvl="1"/>
            <a:r>
              <a:rPr lang="en-US" altLang="en-US" dirty="0"/>
              <a:t>Premise: Left-hand side of implication</a:t>
            </a:r>
          </a:p>
          <a:p>
            <a:pPr lvl="2"/>
            <a:r>
              <a:rPr lang="en-US" altLang="en-US" dirty="0"/>
              <a:t>Or, each term of conjunction on left hand side</a:t>
            </a:r>
          </a:p>
          <a:p>
            <a:pPr lvl="1"/>
            <a:r>
              <a:rPr lang="en-US" altLang="en-US" dirty="0"/>
              <a:t>Conclusion: Right-hand side of implication</a:t>
            </a:r>
          </a:p>
          <a:p>
            <a:r>
              <a:rPr lang="en-US" altLang="en-US" dirty="0"/>
              <a:t>Forward chaining uses unification</a:t>
            </a:r>
          </a:p>
          <a:p>
            <a:pPr lvl="1"/>
            <a:r>
              <a:rPr lang="en-US" altLang="en-US" dirty="0"/>
              <a:t>Make two sentences (fact + premise) match by substituting variables (if possible)</a:t>
            </a:r>
          </a:p>
          <a:p>
            <a:r>
              <a:rPr lang="en-US" altLang="en-US" dirty="0"/>
              <a:t>Forward chaining is </a:t>
            </a:r>
            <a:r>
              <a:rPr lang="en-US" altLang="en-US" u="sng" dirty="0"/>
              <a:t>data-driven</a:t>
            </a:r>
          </a:p>
          <a:p>
            <a:pPr lvl="1"/>
            <a:r>
              <a:rPr lang="en-US" altLang="en-US" dirty="0"/>
              <a:t>Inferring properties and categories from percepts</a:t>
            </a:r>
          </a:p>
          <a:p>
            <a:pPr marL="0" indent="0">
              <a:buNone/>
            </a:pP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75294574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Forward Chaining Example</a:t>
            </a:r>
          </a:p>
        </p:txBody>
      </p:sp>
      <p:sp>
        <p:nvSpPr>
          <p:cNvPr id="34819" name="TextBox 4"/>
          <p:cNvSpPr txBox="1">
            <a:spLocks noChangeArrowheads="1"/>
          </p:cNvSpPr>
          <p:nvPr/>
        </p:nvSpPr>
        <p:spPr bwMode="auto">
          <a:xfrm>
            <a:off x="450084" y="1878459"/>
            <a:ext cx="2347912" cy="26781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algn="ctr"/>
            <a:r>
              <a:rPr lang="en-US" altLang="en-US" b="1" dirty="0"/>
              <a:t>Knowledge Base</a:t>
            </a:r>
          </a:p>
          <a:p>
            <a:pPr algn="ctr"/>
            <a:r>
              <a:rPr lang="en-US" altLang="en-US" dirty="0"/>
              <a:t>A </a:t>
            </a:r>
            <a:r>
              <a:rPr lang="en-US" altLang="en-US" dirty="0">
                <a:sym typeface="Symbol" pitchFamily="18" charset="2"/>
              </a:rPr>
              <a:t> B</a:t>
            </a:r>
          </a:p>
          <a:p>
            <a:pPr algn="ctr"/>
            <a:r>
              <a:rPr lang="en-US" altLang="en-US" dirty="0"/>
              <a:t>A </a:t>
            </a:r>
            <a:r>
              <a:rPr lang="en-US" altLang="en-US" dirty="0">
                <a:sym typeface="Symbol" pitchFamily="18" charset="2"/>
              </a:rPr>
              <a:t> D</a:t>
            </a:r>
          </a:p>
          <a:p>
            <a:pPr algn="ctr"/>
            <a:r>
              <a:rPr lang="en-US" altLang="en-US" dirty="0"/>
              <a:t>D </a:t>
            </a:r>
            <a:r>
              <a:rPr lang="en-US" altLang="en-US" dirty="0">
                <a:sym typeface="Symbol" pitchFamily="18" charset="2"/>
              </a:rPr>
              <a:t> C</a:t>
            </a:r>
          </a:p>
          <a:p>
            <a:pPr algn="ctr"/>
            <a:r>
              <a:rPr lang="en-US" altLang="en-US" dirty="0"/>
              <a:t>A </a:t>
            </a:r>
            <a:r>
              <a:rPr lang="en-US" altLang="en-US" dirty="0">
                <a:sym typeface="Symbol" pitchFamily="18" charset="2"/>
              </a:rPr>
              <a:t> E</a:t>
            </a:r>
          </a:p>
          <a:p>
            <a:pPr algn="ctr"/>
            <a:r>
              <a:rPr lang="en-US" altLang="en-US" dirty="0"/>
              <a:t>D </a:t>
            </a:r>
            <a:r>
              <a:rPr lang="en-US" altLang="en-US" dirty="0">
                <a:sym typeface="Symbol" pitchFamily="18" charset="2"/>
              </a:rPr>
              <a:t> F</a:t>
            </a:r>
          </a:p>
          <a:p>
            <a:pPr algn="ctr"/>
            <a:r>
              <a:rPr lang="en-US" altLang="en-US" dirty="0"/>
              <a:t> E </a:t>
            </a:r>
            <a:r>
              <a:rPr lang="en-US" altLang="en-US" dirty="0">
                <a:sym typeface="Symbol" pitchFamily="18" charset="2"/>
              </a:rPr>
              <a:t> G </a:t>
            </a:r>
          </a:p>
        </p:txBody>
      </p:sp>
      <p:sp>
        <p:nvSpPr>
          <p:cNvPr id="34820" name="TextBox 5"/>
          <p:cNvSpPr txBox="1">
            <a:spLocks noChangeArrowheads="1"/>
          </p:cNvSpPr>
          <p:nvPr/>
        </p:nvSpPr>
        <p:spPr bwMode="auto">
          <a:xfrm>
            <a:off x="3761198" y="1743736"/>
            <a:ext cx="4648200" cy="4154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r>
              <a:rPr lang="en-US" altLang="en-US" dirty="0"/>
              <a:t>Add A:</a:t>
            </a:r>
          </a:p>
          <a:p>
            <a:endParaRPr lang="en-US" altLang="en-US" dirty="0"/>
          </a:p>
          <a:p>
            <a:r>
              <a:rPr lang="en-US" altLang="en-US" dirty="0"/>
              <a:t>A,  A </a:t>
            </a:r>
            <a:r>
              <a:rPr lang="en-US" altLang="en-US" dirty="0">
                <a:sym typeface="Symbol" pitchFamily="18" charset="2"/>
              </a:rPr>
              <a:t> B gives B [done]  </a:t>
            </a:r>
          </a:p>
          <a:p>
            <a:r>
              <a:rPr lang="en-US" altLang="en-US" dirty="0"/>
              <a:t>A,  A </a:t>
            </a:r>
            <a:r>
              <a:rPr lang="en-US" altLang="en-US" dirty="0">
                <a:sym typeface="Symbol" pitchFamily="18" charset="2"/>
              </a:rPr>
              <a:t> D gives D</a:t>
            </a:r>
          </a:p>
          <a:p>
            <a:r>
              <a:rPr lang="en-US" altLang="en-US" dirty="0">
                <a:sym typeface="Symbol" pitchFamily="18" charset="2"/>
              </a:rPr>
              <a:t>	D,  D</a:t>
            </a:r>
            <a:r>
              <a:rPr lang="en-US" altLang="en-US" dirty="0"/>
              <a:t> </a:t>
            </a:r>
            <a:r>
              <a:rPr lang="en-US" altLang="en-US" dirty="0">
                <a:sym typeface="Symbol" pitchFamily="18" charset="2"/>
              </a:rPr>
              <a:t> C gives C [done]</a:t>
            </a:r>
          </a:p>
          <a:p>
            <a:r>
              <a:rPr lang="en-US" altLang="en-US" dirty="0">
                <a:sym typeface="Symbol" pitchFamily="18" charset="2"/>
              </a:rPr>
              <a:t>	D,  D</a:t>
            </a:r>
            <a:r>
              <a:rPr lang="en-US" altLang="en-US" dirty="0"/>
              <a:t> </a:t>
            </a:r>
            <a:r>
              <a:rPr lang="en-US" altLang="en-US" dirty="0">
                <a:sym typeface="Symbol" pitchFamily="18" charset="2"/>
              </a:rPr>
              <a:t> F gives F [done]</a:t>
            </a:r>
          </a:p>
          <a:p>
            <a:r>
              <a:rPr lang="en-US" altLang="en-US" dirty="0"/>
              <a:t>A,  A </a:t>
            </a:r>
            <a:r>
              <a:rPr lang="en-US" altLang="en-US" dirty="0">
                <a:sym typeface="Symbol" pitchFamily="18" charset="2"/>
              </a:rPr>
              <a:t> E gives E</a:t>
            </a:r>
          </a:p>
          <a:p>
            <a:r>
              <a:rPr lang="en-US" altLang="en-US" dirty="0"/>
              <a:t>	E,  E </a:t>
            </a:r>
            <a:r>
              <a:rPr lang="en-US" altLang="en-US" dirty="0">
                <a:sym typeface="Symbol" pitchFamily="18" charset="2"/>
              </a:rPr>
              <a:t> G gives G [done]</a:t>
            </a:r>
            <a:endParaRPr lang="en-US" altLang="en-US" dirty="0"/>
          </a:p>
          <a:p>
            <a:r>
              <a:rPr lang="en-US" altLang="en-US" dirty="0"/>
              <a:t>[done]</a:t>
            </a:r>
          </a:p>
          <a:p>
            <a:endParaRPr lang="en-US" altLang="en-US" dirty="0"/>
          </a:p>
          <a:p>
            <a:r>
              <a:rPr lang="en-US" altLang="en-US" dirty="0"/>
              <a:t>Order of generation B, D, C, F, E, G  </a:t>
            </a:r>
          </a:p>
        </p:txBody>
      </p:sp>
    </p:spTree>
    <p:extLst>
      <p:ext uri="{BB962C8B-B14F-4D97-AF65-F5344CB8AC3E}">
        <p14:creationId xmlns:p14="http://schemas.microsoft.com/office/powerpoint/2010/main" val="278349628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u="sng"/>
              <a:t>Backward</a:t>
            </a:r>
            <a:r>
              <a:rPr lang="en-US" altLang="en-US"/>
              <a:t> Chaining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4639" y="1732907"/>
            <a:ext cx="11788504" cy="5039031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US" altLang="en-US" sz="2400" dirty="0"/>
              <a:t>Backward chaining designed to find all answers to a question posed to KB  (using ASK)</a:t>
            </a:r>
          </a:p>
          <a:p>
            <a:pPr>
              <a:lnSpc>
                <a:spcPct val="90000"/>
              </a:lnSpc>
            </a:pPr>
            <a:r>
              <a:rPr lang="en-US" altLang="en-US" sz="2400" dirty="0"/>
              <a:t>When a query </a:t>
            </a:r>
            <a:r>
              <a:rPr lang="en-US" altLang="en-US" sz="2400" i="1" dirty="0"/>
              <a:t>q</a:t>
            </a:r>
            <a:r>
              <a:rPr lang="en-US" altLang="en-US" sz="2400" dirty="0"/>
              <a:t> is asked: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If a matching fact </a:t>
            </a:r>
            <a:r>
              <a:rPr lang="en-US" altLang="en-US" i="1" dirty="0"/>
              <a:t>q</a:t>
            </a:r>
            <a:r>
              <a:rPr lang="ja-JP" altLang="en-US" i="1" dirty="0"/>
              <a:t>’</a:t>
            </a:r>
            <a:r>
              <a:rPr lang="en-US" altLang="ja-JP" i="1" dirty="0"/>
              <a:t> </a:t>
            </a:r>
            <a:r>
              <a:rPr lang="en-US" altLang="ja-JP" dirty="0"/>
              <a:t>is known, return the unifier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For each rule whose consequent </a:t>
            </a:r>
            <a:r>
              <a:rPr lang="en-US" altLang="en-US" i="1" dirty="0"/>
              <a:t>q</a:t>
            </a:r>
            <a:r>
              <a:rPr lang="ja-JP" altLang="en-US" i="1" dirty="0"/>
              <a:t>’</a:t>
            </a:r>
            <a:r>
              <a:rPr lang="en-US" altLang="ja-JP" dirty="0"/>
              <a:t> matches </a:t>
            </a:r>
            <a:r>
              <a:rPr lang="en-US" altLang="ja-JP" i="1" dirty="0"/>
              <a:t>q</a:t>
            </a:r>
          </a:p>
          <a:p>
            <a:pPr lvl="2">
              <a:lnSpc>
                <a:spcPct val="90000"/>
              </a:lnSpc>
            </a:pPr>
            <a:r>
              <a:rPr lang="en-US" altLang="en-US" dirty="0"/>
              <a:t>Attempt to prove each premise of the rule by backward chaining</a:t>
            </a:r>
          </a:p>
          <a:p>
            <a:pPr>
              <a:lnSpc>
                <a:spcPct val="90000"/>
              </a:lnSpc>
            </a:pPr>
            <a:r>
              <a:rPr lang="en-US" altLang="en-US" sz="2400" dirty="0"/>
              <a:t>Added complications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Keeping track of unifiers, avoiding infinite loops</a:t>
            </a:r>
          </a:p>
          <a:p>
            <a:pPr>
              <a:lnSpc>
                <a:spcPct val="90000"/>
              </a:lnSpc>
            </a:pPr>
            <a:r>
              <a:rPr lang="en-US" altLang="en-US" sz="2400" dirty="0"/>
              <a:t>Two versions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Find </a:t>
            </a:r>
            <a:r>
              <a:rPr lang="en-US" altLang="en-US" u="sng" dirty="0"/>
              <a:t>any</a:t>
            </a:r>
            <a:r>
              <a:rPr lang="en-US" altLang="en-US" dirty="0"/>
              <a:t> solution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Find </a:t>
            </a:r>
            <a:r>
              <a:rPr lang="en-US" altLang="en-US" u="sng" dirty="0"/>
              <a:t>all</a:t>
            </a:r>
            <a:r>
              <a:rPr lang="en-US" altLang="en-US" dirty="0"/>
              <a:t> solutions</a:t>
            </a:r>
          </a:p>
          <a:p>
            <a:pPr>
              <a:lnSpc>
                <a:spcPct val="90000"/>
              </a:lnSpc>
            </a:pPr>
            <a:r>
              <a:rPr lang="en-US" altLang="en-US" sz="2400" dirty="0"/>
              <a:t>Backward chaining is basis of </a:t>
            </a:r>
            <a:r>
              <a:rPr lang="en-US" altLang="en-US" sz="2400" u="sng" dirty="0"/>
              <a:t>logic programming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Prolog</a:t>
            </a:r>
          </a:p>
        </p:txBody>
      </p:sp>
    </p:spTree>
    <p:extLst>
      <p:ext uri="{BB962C8B-B14F-4D97-AF65-F5344CB8AC3E}">
        <p14:creationId xmlns:p14="http://schemas.microsoft.com/office/powerpoint/2010/main" val="70367730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Backward Chaining Example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91447" y="2184400"/>
            <a:ext cx="6248400" cy="4419600"/>
          </a:xfrm>
        </p:spPr>
        <p:txBody>
          <a:bodyPr>
            <a:normAutofit/>
          </a:bodyPr>
          <a:lstStyle/>
          <a:p>
            <a:pPr marL="609600" indent="-609600">
              <a:buFontTx/>
              <a:buAutoNum type="arabicPeriod"/>
            </a:pPr>
            <a:r>
              <a:rPr lang="en-US" altLang="en-US" sz="2400" i="1" dirty="0"/>
              <a:t>Pig</a:t>
            </a:r>
            <a:r>
              <a:rPr lang="en-US" altLang="en-US" sz="2400" dirty="0"/>
              <a:t>(</a:t>
            </a:r>
            <a:r>
              <a:rPr lang="en-US" altLang="en-US" sz="2400" i="1" dirty="0"/>
              <a:t>y</a:t>
            </a:r>
            <a:r>
              <a:rPr lang="en-US" altLang="en-US" sz="2400" dirty="0"/>
              <a:t>) </a:t>
            </a:r>
            <a:r>
              <a:rPr lang="en-US" altLang="en-US" sz="2400" dirty="0">
                <a:sym typeface="Symbol" pitchFamily="18" charset="2"/>
              </a:rPr>
              <a:t> </a:t>
            </a:r>
            <a:r>
              <a:rPr lang="en-US" altLang="en-US" sz="2400" i="1" dirty="0">
                <a:sym typeface="Symbol" pitchFamily="18" charset="2"/>
              </a:rPr>
              <a:t>Slug</a:t>
            </a:r>
            <a:r>
              <a:rPr lang="en-US" altLang="en-US" sz="2400" dirty="0">
                <a:sym typeface="Symbol" pitchFamily="18" charset="2"/>
              </a:rPr>
              <a:t>(</a:t>
            </a:r>
            <a:r>
              <a:rPr lang="en-US" altLang="en-US" sz="2400" i="1" dirty="0">
                <a:sym typeface="Symbol" pitchFamily="18" charset="2"/>
              </a:rPr>
              <a:t>z</a:t>
            </a:r>
            <a:r>
              <a:rPr lang="en-US" altLang="en-US" sz="2400" dirty="0">
                <a:sym typeface="Symbol" pitchFamily="18" charset="2"/>
              </a:rPr>
              <a:t>)  </a:t>
            </a:r>
            <a:r>
              <a:rPr lang="en-US" altLang="en-US" sz="2400" i="1" dirty="0">
                <a:sym typeface="Symbol" pitchFamily="18" charset="2"/>
              </a:rPr>
              <a:t>Faster</a:t>
            </a:r>
            <a:r>
              <a:rPr lang="en-US" altLang="en-US" sz="2400" dirty="0">
                <a:sym typeface="Symbol" pitchFamily="18" charset="2"/>
              </a:rPr>
              <a:t>(</a:t>
            </a:r>
            <a:r>
              <a:rPr lang="en-US" altLang="en-US" sz="2400" i="1" dirty="0">
                <a:sym typeface="Symbol" pitchFamily="18" charset="2"/>
              </a:rPr>
              <a:t>y</a:t>
            </a:r>
            <a:r>
              <a:rPr lang="en-US" altLang="en-US" sz="2400" dirty="0">
                <a:sym typeface="Symbol" pitchFamily="18" charset="2"/>
              </a:rPr>
              <a:t>, </a:t>
            </a:r>
            <a:r>
              <a:rPr lang="en-US" altLang="en-US" sz="2400" i="1" dirty="0">
                <a:sym typeface="Symbol" pitchFamily="18" charset="2"/>
              </a:rPr>
              <a:t>z</a:t>
            </a:r>
            <a:r>
              <a:rPr lang="en-US" altLang="en-US" sz="2400" dirty="0">
                <a:sym typeface="Symbol" pitchFamily="18" charset="2"/>
              </a:rPr>
              <a:t>)</a:t>
            </a:r>
          </a:p>
          <a:p>
            <a:pPr marL="609600" indent="-609600">
              <a:buFontTx/>
              <a:buAutoNum type="arabicPeriod"/>
            </a:pPr>
            <a:r>
              <a:rPr lang="en-US" altLang="en-US" sz="2400" i="1" dirty="0"/>
              <a:t>Slimy</a:t>
            </a:r>
            <a:r>
              <a:rPr lang="en-US" altLang="en-US" sz="2400" dirty="0"/>
              <a:t>(</a:t>
            </a:r>
            <a:r>
              <a:rPr lang="en-US" altLang="en-US" sz="2400" i="1" dirty="0"/>
              <a:t>z</a:t>
            </a:r>
            <a:r>
              <a:rPr lang="en-US" altLang="en-US" sz="2400" dirty="0"/>
              <a:t>) </a:t>
            </a:r>
            <a:r>
              <a:rPr lang="en-US" altLang="en-US" sz="2400" dirty="0">
                <a:sym typeface="Symbol" pitchFamily="18" charset="2"/>
              </a:rPr>
              <a:t> </a:t>
            </a:r>
            <a:r>
              <a:rPr lang="en-US" altLang="en-US" sz="2400" i="1" dirty="0">
                <a:sym typeface="Symbol" pitchFamily="18" charset="2"/>
              </a:rPr>
              <a:t>Creeps</a:t>
            </a:r>
            <a:r>
              <a:rPr lang="en-US" altLang="en-US" sz="2400" dirty="0">
                <a:sym typeface="Symbol" pitchFamily="18" charset="2"/>
              </a:rPr>
              <a:t>(</a:t>
            </a:r>
            <a:r>
              <a:rPr lang="en-US" altLang="en-US" sz="2400" i="1" dirty="0">
                <a:sym typeface="Symbol" pitchFamily="18" charset="2"/>
              </a:rPr>
              <a:t>z</a:t>
            </a:r>
            <a:r>
              <a:rPr lang="en-US" altLang="en-US" sz="2400" dirty="0">
                <a:sym typeface="Symbol" pitchFamily="18" charset="2"/>
              </a:rPr>
              <a:t>)  </a:t>
            </a:r>
            <a:r>
              <a:rPr lang="en-US" altLang="en-US" sz="2400" i="1" dirty="0">
                <a:sym typeface="Symbol" pitchFamily="18" charset="2"/>
              </a:rPr>
              <a:t>Slug</a:t>
            </a:r>
            <a:r>
              <a:rPr lang="en-US" altLang="en-US" sz="2400" dirty="0">
                <a:sym typeface="Symbol" pitchFamily="18" charset="2"/>
              </a:rPr>
              <a:t>(</a:t>
            </a:r>
            <a:r>
              <a:rPr lang="en-US" altLang="en-US" sz="2400" i="1" dirty="0">
                <a:sym typeface="Symbol" pitchFamily="18" charset="2"/>
              </a:rPr>
              <a:t>z</a:t>
            </a:r>
            <a:r>
              <a:rPr lang="en-US" altLang="en-US" sz="2400" dirty="0">
                <a:sym typeface="Symbol" pitchFamily="18" charset="2"/>
              </a:rPr>
              <a:t>)</a:t>
            </a:r>
          </a:p>
          <a:p>
            <a:pPr marL="609600" indent="-609600">
              <a:buFontTx/>
              <a:buAutoNum type="arabicPeriod"/>
            </a:pPr>
            <a:r>
              <a:rPr lang="en-US" altLang="en-US" sz="2400" i="1" dirty="0"/>
              <a:t>Pig</a:t>
            </a:r>
            <a:r>
              <a:rPr lang="en-US" altLang="en-US" sz="2400" dirty="0"/>
              <a:t>(</a:t>
            </a:r>
            <a:r>
              <a:rPr lang="en-US" altLang="en-US" sz="2400" i="1" dirty="0"/>
              <a:t>Pat</a:t>
            </a:r>
            <a:r>
              <a:rPr lang="en-US" altLang="en-US" sz="2400" dirty="0"/>
              <a:t>)</a:t>
            </a:r>
          </a:p>
          <a:p>
            <a:pPr marL="609600" indent="-609600">
              <a:buFontTx/>
              <a:buAutoNum type="arabicPeriod"/>
            </a:pPr>
            <a:r>
              <a:rPr lang="en-US" altLang="en-US" sz="2400" i="1" dirty="0"/>
              <a:t>Slimy</a:t>
            </a:r>
            <a:r>
              <a:rPr lang="en-US" altLang="en-US" sz="2400" dirty="0"/>
              <a:t>(</a:t>
            </a:r>
            <a:r>
              <a:rPr lang="en-US" altLang="en-US" sz="2400" i="1" dirty="0"/>
              <a:t>Steve</a:t>
            </a:r>
            <a:r>
              <a:rPr lang="en-US" altLang="en-US" sz="2400" dirty="0"/>
              <a:t>)</a:t>
            </a:r>
          </a:p>
          <a:p>
            <a:pPr marL="609600" indent="-609600">
              <a:buFontTx/>
              <a:buAutoNum type="arabicPeriod"/>
            </a:pPr>
            <a:r>
              <a:rPr lang="en-US" altLang="en-US" sz="2400" i="1" dirty="0"/>
              <a:t>Creeps</a:t>
            </a:r>
            <a:r>
              <a:rPr lang="en-US" altLang="en-US" sz="2400" dirty="0"/>
              <a:t>(</a:t>
            </a:r>
            <a:r>
              <a:rPr lang="en-US" altLang="en-US" sz="2400" i="1" dirty="0"/>
              <a:t>Steve</a:t>
            </a:r>
            <a:r>
              <a:rPr lang="en-US" altLang="en-US" sz="2400" dirty="0"/>
              <a:t>)</a:t>
            </a:r>
          </a:p>
          <a:p>
            <a:pPr marL="609600" indent="-609600">
              <a:buNone/>
            </a:pPr>
            <a:r>
              <a:rPr lang="en-US" altLang="en-US" sz="2400" dirty="0"/>
              <a:t>Prove: </a:t>
            </a:r>
            <a:r>
              <a:rPr lang="en-US" altLang="en-US" sz="2400" i="1" dirty="0">
                <a:solidFill>
                  <a:srgbClr val="FF0000"/>
                </a:solidFill>
              </a:rPr>
              <a:t>Faster</a:t>
            </a:r>
            <a:r>
              <a:rPr lang="en-US" altLang="en-US" sz="2400" dirty="0">
                <a:solidFill>
                  <a:srgbClr val="FF0000"/>
                </a:solidFill>
              </a:rPr>
              <a:t>(</a:t>
            </a:r>
            <a:r>
              <a:rPr lang="en-US" altLang="en-US" sz="2400" i="1" dirty="0">
                <a:solidFill>
                  <a:srgbClr val="FF0000"/>
                </a:solidFill>
              </a:rPr>
              <a:t>Pat</a:t>
            </a:r>
            <a:r>
              <a:rPr lang="en-US" altLang="en-US" sz="2400" dirty="0">
                <a:solidFill>
                  <a:srgbClr val="FF0000"/>
                </a:solidFill>
              </a:rPr>
              <a:t>, </a:t>
            </a:r>
            <a:r>
              <a:rPr lang="en-US" altLang="en-US" sz="2400" i="1" dirty="0">
                <a:solidFill>
                  <a:srgbClr val="FF0000"/>
                </a:solidFill>
              </a:rPr>
              <a:t>Steve</a:t>
            </a:r>
            <a:r>
              <a:rPr lang="en-US" altLang="en-US" sz="2400" dirty="0">
                <a:solidFill>
                  <a:srgbClr val="FF0000"/>
                </a:solidFill>
              </a:rPr>
              <a:t>)</a:t>
            </a:r>
          </a:p>
        </p:txBody>
      </p:sp>
      <p:sp>
        <p:nvSpPr>
          <p:cNvPr id="26630" name="TextBox 35"/>
          <p:cNvSpPr txBox="1">
            <a:spLocks noChangeArrowheads="1"/>
          </p:cNvSpPr>
          <p:nvPr/>
        </p:nvSpPr>
        <p:spPr bwMode="auto">
          <a:xfrm>
            <a:off x="491447" y="1502113"/>
            <a:ext cx="38862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r>
              <a:rPr lang="en-US" altLang="en-US" dirty="0"/>
              <a:t>Given facts/rules 1-5 in KB: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B85AC4A-0A79-E341-8048-BEAF1A40B392}"/>
              </a:ext>
            </a:extLst>
          </p:cNvPr>
          <p:cNvGrpSpPr/>
          <p:nvPr/>
        </p:nvGrpSpPr>
        <p:grpSpPr>
          <a:xfrm>
            <a:off x="7664805" y="3530622"/>
            <a:ext cx="2476500" cy="1727155"/>
            <a:chOff x="4381500" y="2374692"/>
            <a:chExt cx="2476500" cy="1727155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31ABCA8-4C95-3145-BBA1-D7210507FEDB}"/>
                </a:ext>
              </a:extLst>
            </p:cNvPr>
            <p:cNvSpPr txBox="1"/>
            <p:nvPr/>
          </p:nvSpPr>
          <p:spPr>
            <a:xfrm>
              <a:off x="4953000" y="3640182"/>
              <a:ext cx="1905000" cy="46166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rgbClr val="FF0000"/>
                  </a:solidFill>
                </a:rPr>
                <a:t>Start with what we want to prove.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85E56257-E76C-4C4F-99A3-A4274E5963A1}"/>
                </a:ext>
              </a:extLst>
            </p:cNvPr>
            <p:cNvCxnSpPr>
              <a:cxnSpLocks/>
              <a:stCxn id="12" idx="1"/>
            </p:cNvCxnSpPr>
            <p:nvPr/>
          </p:nvCxnSpPr>
          <p:spPr bwMode="auto">
            <a:xfrm flipH="1" flipV="1">
              <a:off x="4381500" y="2374692"/>
              <a:ext cx="571500" cy="1496323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 w="lg" len="lg"/>
            </a:ln>
            <a:effectLst/>
          </p:spPr>
        </p:cxnSp>
      </p:grpSp>
      <p:sp>
        <p:nvSpPr>
          <p:cNvPr id="29" name="Text Box 4">
            <a:extLst>
              <a:ext uri="{FF2B5EF4-FFF2-40B4-BE49-F238E27FC236}">
                <a16:creationId xmlns:a16="http://schemas.microsoft.com/office/drawing/2014/main" id="{8799E288-FCBD-8C40-9532-DF101223A8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29400" y="3048001"/>
            <a:ext cx="2514600" cy="4667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i="1"/>
              <a:t>Faster</a:t>
            </a:r>
            <a:r>
              <a:rPr lang="en-US" altLang="en-US"/>
              <a:t>(</a:t>
            </a:r>
            <a:r>
              <a:rPr lang="en-US" altLang="en-US" i="1"/>
              <a:t>Pat</a:t>
            </a:r>
            <a:r>
              <a:rPr lang="en-US" altLang="en-US"/>
              <a:t>, </a:t>
            </a:r>
            <a:r>
              <a:rPr lang="en-US" altLang="en-US" i="1"/>
              <a:t>Steve</a:t>
            </a:r>
            <a:r>
              <a:rPr lang="en-US" altLang="en-US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56379137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Backward Chaining Example</a:t>
            </a:r>
          </a:p>
        </p:txBody>
      </p:sp>
      <p:grpSp>
        <p:nvGrpSpPr>
          <p:cNvPr id="41" name="Group 40"/>
          <p:cNvGrpSpPr/>
          <p:nvPr/>
        </p:nvGrpSpPr>
        <p:grpSpPr>
          <a:xfrm>
            <a:off x="8563864" y="3886200"/>
            <a:ext cx="1981200" cy="1668935"/>
            <a:chOff x="4876800" y="2617578"/>
            <a:chExt cx="1981200" cy="1668935"/>
          </a:xfrm>
        </p:grpSpPr>
        <p:sp>
          <p:nvSpPr>
            <p:cNvPr id="42" name="TextBox 41"/>
            <p:cNvSpPr txBox="1"/>
            <p:nvPr/>
          </p:nvSpPr>
          <p:spPr>
            <a:xfrm>
              <a:off x="4876800" y="3640182"/>
              <a:ext cx="1981200" cy="64633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rgbClr val="FF0000"/>
                  </a:solidFill>
                </a:rPr>
                <a:t>But for it to prove what we need, we have to substitute “Pat” for </a:t>
              </a:r>
              <a:r>
                <a:rPr lang="en-US" sz="1200" i="1" dirty="0">
                  <a:solidFill>
                    <a:srgbClr val="FF0000"/>
                  </a:solidFill>
                </a:rPr>
                <a:t>y</a:t>
              </a:r>
              <a:r>
                <a:rPr lang="en-US" sz="1200" dirty="0">
                  <a:solidFill>
                    <a:srgbClr val="FF0000"/>
                  </a:solidFill>
                </a:rPr>
                <a:t> and “Steve” for </a:t>
              </a:r>
              <a:r>
                <a:rPr lang="en-US" sz="1200" i="1" dirty="0">
                  <a:solidFill>
                    <a:srgbClr val="FF0000"/>
                  </a:solidFill>
                </a:rPr>
                <a:t>z.</a:t>
              </a:r>
              <a:endParaRPr lang="en-US" sz="1200" dirty="0">
                <a:solidFill>
                  <a:srgbClr val="FF0000"/>
                </a:solidFill>
              </a:endParaRPr>
            </a:p>
          </p:txBody>
        </p:sp>
        <p:cxnSp>
          <p:nvCxnSpPr>
            <p:cNvPr id="43" name="Straight Arrow Connector 42"/>
            <p:cNvCxnSpPr>
              <a:cxnSpLocks/>
              <a:stCxn id="42" idx="0"/>
            </p:cNvCxnSpPr>
            <p:nvPr/>
          </p:nvCxnSpPr>
          <p:spPr bwMode="auto">
            <a:xfrm flipH="1" flipV="1">
              <a:off x="5214917" y="2617578"/>
              <a:ext cx="652483" cy="1022604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 w="lg" len="lg"/>
            </a:ln>
            <a:effectLst/>
          </p:spPr>
        </p:cxnSp>
      </p:grpSp>
      <p:grpSp>
        <p:nvGrpSpPr>
          <p:cNvPr id="46" name="Group 45"/>
          <p:cNvGrpSpPr/>
          <p:nvPr/>
        </p:nvGrpSpPr>
        <p:grpSpPr>
          <a:xfrm>
            <a:off x="6392164" y="3969930"/>
            <a:ext cx="1905000" cy="1546891"/>
            <a:chOff x="4953000" y="2739622"/>
            <a:chExt cx="1905000" cy="1546891"/>
          </a:xfrm>
        </p:grpSpPr>
        <p:sp>
          <p:nvSpPr>
            <p:cNvPr id="47" name="TextBox 46"/>
            <p:cNvSpPr txBox="1"/>
            <p:nvPr/>
          </p:nvSpPr>
          <p:spPr>
            <a:xfrm>
              <a:off x="4953000" y="3640182"/>
              <a:ext cx="1905000" cy="64633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rgbClr val="FF0000"/>
                  </a:solidFill>
                </a:rPr>
                <a:t>Found Rule #1, which can prove that something is faster than something else.</a:t>
              </a:r>
            </a:p>
          </p:txBody>
        </p:sp>
        <p:cxnSp>
          <p:nvCxnSpPr>
            <p:cNvPr id="48" name="Straight Arrow Connector 47"/>
            <p:cNvCxnSpPr>
              <a:stCxn id="47" idx="0"/>
            </p:cNvCxnSpPr>
            <p:nvPr/>
          </p:nvCxnSpPr>
          <p:spPr bwMode="auto">
            <a:xfrm flipV="1">
              <a:off x="5905500" y="2739622"/>
              <a:ext cx="876301" cy="90056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 w="lg" len="lg"/>
            </a:ln>
            <a:effectLst/>
          </p:spPr>
        </p:cxnSp>
      </p:grpSp>
      <p:sp>
        <p:nvSpPr>
          <p:cNvPr id="20" name="Rectangle 3">
            <a:extLst>
              <a:ext uri="{FF2B5EF4-FFF2-40B4-BE49-F238E27FC236}">
                <a16:creationId xmlns:a16="http://schemas.microsoft.com/office/drawing/2014/main" id="{34213DAD-53B3-714E-AD63-7DF600578688}"/>
              </a:ext>
            </a:extLst>
          </p:cNvPr>
          <p:cNvSpPr txBox="1">
            <a:spLocks noChangeArrowheads="1"/>
          </p:cNvSpPr>
          <p:nvPr/>
        </p:nvSpPr>
        <p:spPr>
          <a:xfrm>
            <a:off x="491447" y="2184400"/>
            <a:ext cx="6248400" cy="4419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Ø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ü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9600" indent="-609600">
              <a:buFontTx/>
              <a:buAutoNum type="arabicPeriod"/>
            </a:pPr>
            <a:r>
              <a:rPr lang="en-US" altLang="en-US" sz="2400" i="1" dirty="0"/>
              <a:t>Pig</a:t>
            </a:r>
            <a:r>
              <a:rPr lang="en-US" altLang="en-US" sz="2400" dirty="0"/>
              <a:t>(</a:t>
            </a:r>
            <a:r>
              <a:rPr lang="en-US" altLang="en-US" sz="2400" i="1" dirty="0"/>
              <a:t>y</a:t>
            </a:r>
            <a:r>
              <a:rPr lang="en-US" altLang="en-US" sz="2400" dirty="0"/>
              <a:t>) </a:t>
            </a:r>
            <a:r>
              <a:rPr lang="en-US" altLang="en-US" sz="2400" dirty="0">
                <a:sym typeface="Symbol" pitchFamily="18" charset="2"/>
              </a:rPr>
              <a:t> </a:t>
            </a:r>
            <a:r>
              <a:rPr lang="en-US" altLang="en-US" sz="2400" i="1" dirty="0">
                <a:sym typeface="Symbol" pitchFamily="18" charset="2"/>
              </a:rPr>
              <a:t>Slug</a:t>
            </a:r>
            <a:r>
              <a:rPr lang="en-US" altLang="en-US" sz="2400" dirty="0">
                <a:sym typeface="Symbol" pitchFamily="18" charset="2"/>
              </a:rPr>
              <a:t>(</a:t>
            </a:r>
            <a:r>
              <a:rPr lang="en-US" altLang="en-US" sz="2400" i="1" dirty="0">
                <a:sym typeface="Symbol" pitchFamily="18" charset="2"/>
              </a:rPr>
              <a:t>z</a:t>
            </a:r>
            <a:r>
              <a:rPr lang="en-US" altLang="en-US" sz="2400" dirty="0">
                <a:sym typeface="Symbol" pitchFamily="18" charset="2"/>
              </a:rPr>
              <a:t>)  </a:t>
            </a:r>
            <a:r>
              <a:rPr lang="en-US" altLang="en-US" sz="2400" i="1" dirty="0">
                <a:sym typeface="Symbol" pitchFamily="18" charset="2"/>
              </a:rPr>
              <a:t>Faster</a:t>
            </a:r>
            <a:r>
              <a:rPr lang="en-US" altLang="en-US" sz="2400" dirty="0">
                <a:sym typeface="Symbol" pitchFamily="18" charset="2"/>
              </a:rPr>
              <a:t>(</a:t>
            </a:r>
            <a:r>
              <a:rPr lang="en-US" altLang="en-US" sz="2400" i="1" dirty="0">
                <a:sym typeface="Symbol" pitchFamily="18" charset="2"/>
              </a:rPr>
              <a:t>y</a:t>
            </a:r>
            <a:r>
              <a:rPr lang="en-US" altLang="en-US" sz="2400" dirty="0">
                <a:sym typeface="Symbol" pitchFamily="18" charset="2"/>
              </a:rPr>
              <a:t>, </a:t>
            </a:r>
            <a:r>
              <a:rPr lang="en-US" altLang="en-US" sz="2400" i="1" dirty="0">
                <a:sym typeface="Symbol" pitchFamily="18" charset="2"/>
              </a:rPr>
              <a:t>z</a:t>
            </a:r>
            <a:r>
              <a:rPr lang="en-US" altLang="en-US" sz="2400" dirty="0">
                <a:sym typeface="Symbol" pitchFamily="18" charset="2"/>
              </a:rPr>
              <a:t>)</a:t>
            </a:r>
          </a:p>
          <a:p>
            <a:pPr marL="609600" indent="-609600">
              <a:buFontTx/>
              <a:buAutoNum type="arabicPeriod"/>
            </a:pPr>
            <a:r>
              <a:rPr lang="en-US" altLang="en-US" sz="2400" i="1" dirty="0"/>
              <a:t>Slimy</a:t>
            </a:r>
            <a:r>
              <a:rPr lang="en-US" altLang="en-US" sz="2400" dirty="0"/>
              <a:t>(</a:t>
            </a:r>
            <a:r>
              <a:rPr lang="en-US" altLang="en-US" sz="2400" i="1" dirty="0"/>
              <a:t>z</a:t>
            </a:r>
            <a:r>
              <a:rPr lang="en-US" altLang="en-US" sz="2400" dirty="0"/>
              <a:t>) </a:t>
            </a:r>
            <a:r>
              <a:rPr lang="en-US" altLang="en-US" sz="2400" dirty="0">
                <a:sym typeface="Symbol" pitchFamily="18" charset="2"/>
              </a:rPr>
              <a:t> </a:t>
            </a:r>
            <a:r>
              <a:rPr lang="en-US" altLang="en-US" sz="2400" i="1" dirty="0">
                <a:sym typeface="Symbol" pitchFamily="18" charset="2"/>
              </a:rPr>
              <a:t>Creeps</a:t>
            </a:r>
            <a:r>
              <a:rPr lang="en-US" altLang="en-US" sz="2400" dirty="0">
                <a:sym typeface="Symbol" pitchFamily="18" charset="2"/>
              </a:rPr>
              <a:t>(</a:t>
            </a:r>
            <a:r>
              <a:rPr lang="en-US" altLang="en-US" sz="2400" i="1" dirty="0">
                <a:sym typeface="Symbol" pitchFamily="18" charset="2"/>
              </a:rPr>
              <a:t>z</a:t>
            </a:r>
            <a:r>
              <a:rPr lang="en-US" altLang="en-US" sz="2400" dirty="0">
                <a:sym typeface="Symbol" pitchFamily="18" charset="2"/>
              </a:rPr>
              <a:t>)  </a:t>
            </a:r>
            <a:r>
              <a:rPr lang="en-US" altLang="en-US" sz="2400" i="1" dirty="0">
                <a:sym typeface="Symbol" pitchFamily="18" charset="2"/>
              </a:rPr>
              <a:t>Slug</a:t>
            </a:r>
            <a:r>
              <a:rPr lang="en-US" altLang="en-US" sz="2400" dirty="0">
                <a:sym typeface="Symbol" pitchFamily="18" charset="2"/>
              </a:rPr>
              <a:t>(</a:t>
            </a:r>
            <a:r>
              <a:rPr lang="en-US" altLang="en-US" sz="2400" i="1" dirty="0">
                <a:sym typeface="Symbol" pitchFamily="18" charset="2"/>
              </a:rPr>
              <a:t>z</a:t>
            </a:r>
            <a:r>
              <a:rPr lang="en-US" altLang="en-US" sz="2400" dirty="0">
                <a:sym typeface="Symbol" pitchFamily="18" charset="2"/>
              </a:rPr>
              <a:t>)</a:t>
            </a:r>
          </a:p>
          <a:p>
            <a:pPr marL="609600" indent="-609600">
              <a:buFontTx/>
              <a:buAutoNum type="arabicPeriod"/>
            </a:pPr>
            <a:r>
              <a:rPr lang="en-US" altLang="en-US" sz="2400" i="1" dirty="0"/>
              <a:t>Pig</a:t>
            </a:r>
            <a:r>
              <a:rPr lang="en-US" altLang="en-US" sz="2400" dirty="0"/>
              <a:t>(</a:t>
            </a:r>
            <a:r>
              <a:rPr lang="en-US" altLang="en-US" sz="2400" i="1" dirty="0"/>
              <a:t>Pat</a:t>
            </a:r>
            <a:r>
              <a:rPr lang="en-US" altLang="en-US" sz="2400" dirty="0"/>
              <a:t>)</a:t>
            </a:r>
          </a:p>
          <a:p>
            <a:pPr marL="609600" indent="-609600">
              <a:buFontTx/>
              <a:buAutoNum type="arabicPeriod"/>
            </a:pPr>
            <a:r>
              <a:rPr lang="en-US" altLang="en-US" sz="2400" i="1" dirty="0"/>
              <a:t>Slimy</a:t>
            </a:r>
            <a:r>
              <a:rPr lang="en-US" altLang="en-US" sz="2400" dirty="0"/>
              <a:t>(</a:t>
            </a:r>
            <a:r>
              <a:rPr lang="en-US" altLang="en-US" sz="2400" i="1" dirty="0"/>
              <a:t>Steve</a:t>
            </a:r>
            <a:r>
              <a:rPr lang="en-US" altLang="en-US" sz="2400" dirty="0"/>
              <a:t>)</a:t>
            </a:r>
          </a:p>
          <a:p>
            <a:pPr marL="609600" indent="-609600">
              <a:buFontTx/>
              <a:buAutoNum type="arabicPeriod"/>
            </a:pPr>
            <a:r>
              <a:rPr lang="en-US" altLang="en-US" sz="2400" i="1" dirty="0"/>
              <a:t>Creeps</a:t>
            </a:r>
            <a:r>
              <a:rPr lang="en-US" altLang="en-US" sz="2400" dirty="0"/>
              <a:t>(</a:t>
            </a:r>
            <a:r>
              <a:rPr lang="en-US" altLang="en-US" sz="2400" i="1" dirty="0"/>
              <a:t>Steve</a:t>
            </a:r>
            <a:r>
              <a:rPr lang="en-US" altLang="en-US" sz="2400" dirty="0"/>
              <a:t>)</a:t>
            </a:r>
          </a:p>
          <a:p>
            <a:pPr marL="609600" indent="-609600">
              <a:buFont typeface="Arial" panose="020B0604020202020204" pitchFamily="34" charset="0"/>
              <a:buNone/>
            </a:pPr>
            <a:r>
              <a:rPr lang="en-US" altLang="en-US" sz="2400" dirty="0"/>
              <a:t>Prove: </a:t>
            </a:r>
            <a:r>
              <a:rPr lang="en-US" altLang="en-US" sz="2400" i="1" dirty="0">
                <a:solidFill>
                  <a:srgbClr val="FF0000"/>
                </a:solidFill>
              </a:rPr>
              <a:t>Faster</a:t>
            </a:r>
            <a:r>
              <a:rPr lang="en-US" altLang="en-US" sz="2400" dirty="0">
                <a:solidFill>
                  <a:srgbClr val="FF0000"/>
                </a:solidFill>
              </a:rPr>
              <a:t>(</a:t>
            </a:r>
            <a:r>
              <a:rPr lang="en-US" altLang="en-US" sz="2400" i="1" dirty="0">
                <a:solidFill>
                  <a:srgbClr val="FF0000"/>
                </a:solidFill>
              </a:rPr>
              <a:t>Pat</a:t>
            </a:r>
            <a:r>
              <a:rPr lang="en-US" altLang="en-US" sz="2400" dirty="0">
                <a:solidFill>
                  <a:srgbClr val="FF0000"/>
                </a:solidFill>
              </a:rPr>
              <a:t>, </a:t>
            </a:r>
            <a:r>
              <a:rPr lang="en-US" altLang="en-US" sz="2400" i="1" dirty="0">
                <a:solidFill>
                  <a:srgbClr val="FF0000"/>
                </a:solidFill>
              </a:rPr>
              <a:t>Steve</a:t>
            </a:r>
            <a:r>
              <a:rPr lang="en-US" altLang="en-US" sz="2400" dirty="0">
                <a:solidFill>
                  <a:srgbClr val="FF0000"/>
                </a:solidFill>
              </a:rPr>
              <a:t>)</a:t>
            </a:r>
          </a:p>
        </p:txBody>
      </p:sp>
      <p:sp>
        <p:nvSpPr>
          <p:cNvPr id="21" name="TextBox 35">
            <a:extLst>
              <a:ext uri="{FF2B5EF4-FFF2-40B4-BE49-F238E27FC236}">
                <a16:creationId xmlns:a16="http://schemas.microsoft.com/office/drawing/2014/main" id="{11316728-05A0-5743-94A5-258B5F878C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1447" y="1502113"/>
            <a:ext cx="38862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r>
              <a:rPr lang="en-US" altLang="en-US" dirty="0"/>
              <a:t>Given facts/rules 1-5 in KB:</a:t>
            </a:r>
          </a:p>
        </p:txBody>
      </p:sp>
      <p:sp>
        <p:nvSpPr>
          <p:cNvPr id="74" name="Line 13">
            <a:extLst>
              <a:ext uri="{FF2B5EF4-FFF2-40B4-BE49-F238E27FC236}">
                <a16:creationId xmlns:a16="http://schemas.microsoft.com/office/drawing/2014/main" id="{9791699C-5115-9A4E-996D-3487A1B5885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848600" y="33528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76" name="Group 30">
            <a:extLst>
              <a:ext uri="{FF2B5EF4-FFF2-40B4-BE49-F238E27FC236}">
                <a16:creationId xmlns:a16="http://schemas.microsoft.com/office/drawing/2014/main" id="{0832FB29-1EA7-154B-8401-6F5856FCDE40}"/>
              </a:ext>
            </a:extLst>
          </p:cNvPr>
          <p:cNvGrpSpPr>
            <a:grpSpLocks/>
          </p:cNvGrpSpPr>
          <p:nvPr/>
        </p:nvGrpSpPr>
        <p:grpSpPr bwMode="auto">
          <a:xfrm>
            <a:off x="8077200" y="3581400"/>
            <a:ext cx="381000" cy="366713"/>
            <a:chOff x="1680" y="3657"/>
            <a:chExt cx="240" cy="231"/>
          </a:xfrm>
        </p:grpSpPr>
        <p:sp>
          <p:nvSpPr>
            <p:cNvPr id="79" name="Oval 31">
              <a:extLst>
                <a:ext uri="{FF2B5EF4-FFF2-40B4-BE49-F238E27FC236}">
                  <a16:creationId xmlns:a16="http://schemas.microsoft.com/office/drawing/2014/main" id="{3C0C1D39-9AD4-BA43-91C3-96C25D2DD0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80" y="3696"/>
              <a:ext cx="192" cy="19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80" name="Text Box 32">
              <a:extLst>
                <a:ext uri="{FF2B5EF4-FFF2-40B4-BE49-F238E27FC236}">
                  <a16:creationId xmlns:a16="http://schemas.microsoft.com/office/drawing/2014/main" id="{D0A2DCA1-CD12-C643-B6A5-124BDD93D16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80" y="3657"/>
              <a:ext cx="24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1800" b="1" dirty="0"/>
                <a:t>1</a:t>
              </a:r>
            </a:p>
          </p:txBody>
        </p:sp>
      </p:grpSp>
      <p:sp>
        <p:nvSpPr>
          <p:cNvPr id="77" name="Text Box 33">
            <a:extLst>
              <a:ext uri="{FF2B5EF4-FFF2-40B4-BE49-F238E27FC236}">
                <a16:creationId xmlns:a16="http://schemas.microsoft.com/office/drawing/2014/main" id="{CE8469FB-B624-A642-AC89-F9DB9AB4AF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0" y="3581400"/>
            <a:ext cx="16764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800" dirty="0"/>
              <a:t>{y/Pat, z/Steve}</a:t>
            </a:r>
          </a:p>
        </p:txBody>
      </p:sp>
      <p:sp>
        <p:nvSpPr>
          <p:cNvPr id="81" name="Text Box 4">
            <a:extLst>
              <a:ext uri="{FF2B5EF4-FFF2-40B4-BE49-F238E27FC236}">
                <a16:creationId xmlns:a16="http://schemas.microsoft.com/office/drawing/2014/main" id="{54152587-86E2-9C41-9617-3417AF4FCC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29400" y="3048001"/>
            <a:ext cx="2514600" cy="4667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i="1"/>
              <a:t>Faster</a:t>
            </a:r>
            <a:r>
              <a:rPr lang="en-US" altLang="en-US"/>
              <a:t>(</a:t>
            </a:r>
            <a:r>
              <a:rPr lang="en-US" altLang="en-US" i="1"/>
              <a:t>Pat</a:t>
            </a:r>
            <a:r>
              <a:rPr lang="en-US" altLang="en-US"/>
              <a:t>, </a:t>
            </a:r>
            <a:r>
              <a:rPr lang="en-US" altLang="en-US" i="1"/>
              <a:t>Steve</a:t>
            </a:r>
            <a:r>
              <a:rPr lang="en-US" altLang="en-US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7190978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Backward Chaining Example</a:t>
            </a:r>
          </a:p>
        </p:txBody>
      </p:sp>
      <p:grpSp>
        <p:nvGrpSpPr>
          <p:cNvPr id="41" name="Group 40"/>
          <p:cNvGrpSpPr/>
          <p:nvPr/>
        </p:nvGrpSpPr>
        <p:grpSpPr>
          <a:xfrm>
            <a:off x="6858000" y="5117289"/>
            <a:ext cx="1943100" cy="1419182"/>
            <a:chOff x="4876800" y="3051997"/>
            <a:chExt cx="1943100" cy="1419182"/>
          </a:xfrm>
        </p:grpSpPr>
        <p:sp>
          <p:nvSpPr>
            <p:cNvPr id="42" name="TextBox 41"/>
            <p:cNvSpPr txBox="1"/>
            <p:nvPr/>
          </p:nvSpPr>
          <p:spPr>
            <a:xfrm>
              <a:off x="4876800" y="3640182"/>
              <a:ext cx="1943100" cy="83099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rgbClr val="FF0000"/>
                  </a:solidFill>
                </a:rPr>
                <a:t>But to use Rule #1, we now have two new facts to prove.</a:t>
              </a:r>
            </a:p>
            <a:p>
              <a:r>
                <a:rPr lang="en-US" sz="1200" dirty="0">
                  <a:solidFill>
                    <a:srgbClr val="FF0000"/>
                  </a:solidFill>
                </a:rPr>
                <a:t>Use the same process…</a:t>
              </a:r>
            </a:p>
          </p:txBody>
        </p:sp>
        <p:cxnSp>
          <p:nvCxnSpPr>
            <p:cNvPr id="43" name="Straight Arrow Connector 42"/>
            <p:cNvCxnSpPr/>
            <p:nvPr/>
          </p:nvCxnSpPr>
          <p:spPr bwMode="auto">
            <a:xfrm flipH="1" flipV="1">
              <a:off x="4991100" y="3051997"/>
              <a:ext cx="304800" cy="588185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 w="lg" len="lg"/>
            </a:ln>
            <a:effectLst/>
          </p:spPr>
        </p:cxnSp>
      </p:grpSp>
      <p:cxnSp>
        <p:nvCxnSpPr>
          <p:cNvPr id="47" name="Straight Arrow Connector 46"/>
          <p:cNvCxnSpPr/>
          <p:nvPr/>
        </p:nvCxnSpPr>
        <p:spPr bwMode="auto">
          <a:xfrm flipV="1">
            <a:off x="8415618" y="5095874"/>
            <a:ext cx="271182" cy="60736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sp>
        <p:nvSpPr>
          <p:cNvPr id="24" name="Rectangle 3">
            <a:extLst>
              <a:ext uri="{FF2B5EF4-FFF2-40B4-BE49-F238E27FC236}">
                <a16:creationId xmlns:a16="http://schemas.microsoft.com/office/drawing/2014/main" id="{4773D1C1-6D94-8C44-AABB-07C5B8621735}"/>
              </a:ext>
            </a:extLst>
          </p:cNvPr>
          <p:cNvSpPr txBox="1">
            <a:spLocks noChangeArrowheads="1"/>
          </p:cNvSpPr>
          <p:nvPr/>
        </p:nvSpPr>
        <p:spPr>
          <a:xfrm>
            <a:off x="491447" y="2184400"/>
            <a:ext cx="6248400" cy="4419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Ø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ü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9600" indent="-609600">
              <a:buFontTx/>
              <a:buAutoNum type="arabicPeriod"/>
            </a:pPr>
            <a:r>
              <a:rPr lang="en-US" altLang="en-US" sz="2400" i="1" dirty="0"/>
              <a:t>Pig</a:t>
            </a:r>
            <a:r>
              <a:rPr lang="en-US" altLang="en-US" sz="2400" dirty="0"/>
              <a:t>(</a:t>
            </a:r>
            <a:r>
              <a:rPr lang="en-US" altLang="en-US" sz="2400" i="1" dirty="0"/>
              <a:t>y</a:t>
            </a:r>
            <a:r>
              <a:rPr lang="en-US" altLang="en-US" sz="2400" dirty="0"/>
              <a:t>) </a:t>
            </a:r>
            <a:r>
              <a:rPr lang="en-US" altLang="en-US" sz="2400" dirty="0">
                <a:sym typeface="Symbol" pitchFamily="18" charset="2"/>
              </a:rPr>
              <a:t> </a:t>
            </a:r>
            <a:r>
              <a:rPr lang="en-US" altLang="en-US" sz="2400" i="1" dirty="0">
                <a:sym typeface="Symbol" pitchFamily="18" charset="2"/>
              </a:rPr>
              <a:t>Slug</a:t>
            </a:r>
            <a:r>
              <a:rPr lang="en-US" altLang="en-US" sz="2400" dirty="0">
                <a:sym typeface="Symbol" pitchFamily="18" charset="2"/>
              </a:rPr>
              <a:t>(</a:t>
            </a:r>
            <a:r>
              <a:rPr lang="en-US" altLang="en-US" sz="2400" i="1" dirty="0">
                <a:sym typeface="Symbol" pitchFamily="18" charset="2"/>
              </a:rPr>
              <a:t>z</a:t>
            </a:r>
            <a:r>
              <a:rPr lang="en-US" altLang="en-US" sz="2400" dirty="0">
                <a:sym typeface="Symbol" pitchFamily="18" charset="2"/>
              </a:rPr>
              <a:t>)  </a:t>
            </a:r>
            <a:r>
              <a:rPr lang="en-US" altLang="en-US" sz="2400" i="1" dirty="0">
                <a:sym typeface="Symbol" pitchFamily="18" charset="2"/>
              </a:rPr>
              <a:t>Faster</a:t>
            </a:r>
            <a:r>
              <a:rPr lang="en-US" altLang="en-US" sz="2400" dirty="0">
                <a:sym typeface="Symbol" pitchFamily="18" charset="2"/>
              </a:rPr>
              <a:t>(</a:t>
            </a:r>
            <a:r>
              <a:rPr lang="en-US" altLang="en-US" sz="2400" i="1" dirty="0">
                <a:sym typeface="Symbol" pitchFamily="18" charset="2"/>
              </a:rPr>
              <a:t>y</a:t>
            </a:r>
            <a:r>
              <a:rPr lang="en-US" altLang="en-US" sz="2400" dirty="0">
                <a:sym typeface="Symbol" pitchFamily="18" charset="2"/>
              </a:rPr>
              <a:t>, </a:t>
            </a:r>
            <a:r>
              <a:rPr lang="en-US" altLang="en-US" sz="2400" i="1" dirty="0">
                <a:sym typeface="Symbol" pitchFamily="18" charset="2"/>
              </a:rPr>
              <a:t>z</a:t>
            </a:r>
            <a:r>
              <a:rPr lang="en-US" altLang="en-US" sz="2400" dirty="0">
                <a:sym typeface="Symbol" pitchFamily="18" charset="2"/>
              </a:rPr>
              <a:t>)</a:t>
            </a:r>
          </a:p>
          <a:p>
            <a:pPr marL="609600" indent="-609600">
              <a:buFontTx/>
              <a:buAutoNum type="arabicPeriod"/>
            </a:pPr>
            <a:r>
              <a:rPr lang="en-US" altLang="en-US" sz="2400" i="1" dirty="0"/>
              <a:t>Slimy</a:t>
            </a:r>
            <a:r>
              <a:rPr lang="en-US" altLang="en-US" sz="2400" dirty="0"/>
              <a:t>(</a:t>
            </a:r>
            <a:r>
              <a:rPr lang="en-US" altLang="en-US" sz="2400" i="1" dirty="0"/>
              <a:t>z</a:t>
            </a:r>
            <a:r>
              <a:rPr lang="en-US" altLang="en-US" sz="2400" dirty="0"/>
              <a:t>) </a:t>
            </a:r>
            <a:r>
              <a:rPr lang="en-US" altLang="en-US" sz="2400" dirty="0">
                <a:sym typeface="Symbol" pitchFamily="18" charset="2"/>
              </a:rPr>
              <a:t> </a:t>
            </a:r>
            <a:r>
              <a:rPr lang="en-US" altLang="en-US" sz="2400" i="1" dirty="0">
                <a:sym typeface="Symbol" pitchFamily="18" charset="2"/>
              </a:rPr>
              <a:t>Creeps</a:t>
            </a:r>
            <a:r>
              <a:rPr lang="en-US" altLang="en-US" sz="2400" dirty="0">
                <a:sym typeface="Symbol" pitchFamily="18" charset="2"/>
              </a:rPr>
              <a:t>(</a:t>
            </a:r>
            <a:r>
              <a:rPr lang="en-US" altLang="en-US" sz="2400" i="1" dirty="0">
                <a:sym typeface="Symbol" pitchFamily="18" charset="2"/>
              </a:rPr>
              <a:t>z</a:t>
            </a:r>
            <a:r>
              <a:rPr lang="en-US" altLang="en-US" sz="2400" dirty="0">
                <a:sym typeface="Symbol" pitchFamily="18" charset="2"/>
              </a:rPr>
              <a:t>)  </a:t>
            </a:r>
            <a:r>
              <a:rPr lang="en-US" altLang="en-US" sz="2400" i="1" dirty="0">
                <a:sym typeface="Symbol" pitchFamily="18" charset="2"/>
              </a:rPr>
              <a:t>Slug</a:t>
            </a:r>
            <a:r>
              <a:rPr lang="en-US" altLang="en-US" sz="2400" dirty="0">
                <a:sym typeface="Symbol" pitchFamily="18" charset="2"/>
              </a:rPr>
              <a:t>(</a:t>
            </a:r>
            <a:r>
              <a:rPr lang="en-US" altLang="en-US" sz="2400" i="1" dirty="0">
                <a:sym typeface="Symbol" pitchFamily="18" charset="2"/>
              </a:rPr>
              <a:t>z</a:t>
            </a:r>
            <a:r>
              <a:rPr lang="en-US" altLang="en-US" sz="2400" dirty="0">
                <a:sym typeface="Symbol" pitchFamily="18" charset="2"/>
              </a:rPr>
              <a:t>)</a:t>
            </a:r>
          </a:p>
          <a:p>
            <a:pPr marL="609600" indent="-609600">
              <a:buFontTx/>
              <a:buAutoNum type="arabicPeriod"/>
            </a:pPr>
            <a:r>
              <a:rPr lang="en-US" altLang="en-US" sz="2400" i="1" dirty="0"/>
              <a:t>Pig</a:t>
            </a:r>
            <a:r>
              <a:rPr lang="en-US" altLang="en-US" sz="2400" dirty="0"/>
              <a:t>(</a:t>
            </a:r>
            <a:r>
              <a:rPr lang="en-US" altLang="en-US" sz="2400" i="1" dirty="0"/>
              <a:t>Pat</a:t>
            </a:r>
            <a:r>
              <a:rPr lang="en-US" altLang="en-US" sz="2400" dirty="0"/>
              <a:t>)</a:t>
            </a:r>
          </a:p>
          <a:p>
            <a:pPr marL="609600" indent="-609600">
              <a:buFontTx/>
              <a:buAutoNum type="arabicPeriod"/>
            </a:pPr>
            <a:r>
              <a:rPr lang="en-US" altLang="en-US" sz="2400" i="1" dirty="0"/>
              <a:t>Slimy</a:t>
            </a:r>
            <a:r>
              <a:rPr lang="en-US" altLang="en-US" sz="2400" dirty="0"/>
              <a:t>(</a:t>
            </a:r>
            <a:r>
              <a:rPr lang="en-US" altLang="en-US" sz="2400" i="1" dirty="0"/>
              <a:t>Steve</a:t>
            </a:r>
            <a:r>
              <a:rPr lang="en-US" altLang="en-US" sz="2400" dirty="0"/>
              <a:t>)</a:t>
            </a:r>
          </a:p>
          <a:p>
            <a:pPr marL="609600" indent="-609600">
              <a:buFontTx/>
              <a:buAutoNum type="arabicPeriod"/>
            </a:pPr>
            <a:r>
              <a:rPr lang="en-US" altLang="en-US" sz="2400" i="1" dirty="0"/>
              <a:t>Creeps</a:t>
            </a:r>
            <a:r>
              <a:rPr lang="en-US" altLang="en-US" sz="2400" dirty="0"/>
              <a:t>(</a:t>
            </a:r>
            <a:r>
              <a:rPr lang="en-US" altLang="en-US" sz="2400" i="1" dirty="0"/>
              <a:t>Steve</a:t>
            </a:r>
            <a:r>
              <a:rPr lang="en-US" altLang="en-US" sz="2400" dirty="0"/>
              <a:t>)</a:t>
            </a:r>
          </a:p>
          <a:p>
            <a:pPr marL="609600" indent="-609600">
              <a:buFont typeface="Arial" panose="020B0604020202020204" pitchFamily="34" charset="0"/>
              <a:buNone/>
            </a:pPr>
            <a:r>
              <a:rPr lang="en-US" altLang="en-US" sz="2400" dirty="0"/>
              <a:t>Prove: </a:t>
            </a:r>
            <a:r>
              <a:rPr lang="en-US" altLang="en-US" sz="2400" i="1" dirty="0">
                <a:solidFill>
                  <a:srgbClr val="FF0000"/>
                </a:solidFill>
              </a:rPr>
              <a:t>Faster</a:t>
            </a:r>
            <a:r>
              <a:rPr lang="en-US" altLang="en-US" sz="2400" dirty="0">
                <a:solidFill>
                  <a:srgbClr val="FF0000"/>
                </a:solidFill>
              </a:rPr>
              <a:t>(</a:t>
            </a:r>
            <a:r>
              <a:rPr lang="en-US" altLang="en-US" sz="2400" i="1" dirty="0">
                <a:solidFill>
                  <a:srgbClr val="FF0000"/>
                </a:solidFill>
              </a:rPr>
              <a:t>Pat</a:t>
            </a:r>
            <a:r>
              <a:rPr lang="en-US" altLang="en-US" sz="2400" dirty="0">
                <a:solidFill>
                  <a:srgbClr val="FF0000"/>
                </a:solidFill>
              </a:rPr>
              <a:t>, </a:t>
            </a:r>
            <a:r>
              <a:rPr lang="en-US" altLang="en-US" sz="2400" i="1" dirty="0">
                <a:solidFill>
                  <a:srgbClr val="FF0000"/>
                </a:solidFill>
              </a:rPr>
              <a:t>Steve</a:t>
            </a:r>
            <a:r>
              <a:rPr lang="en-US" altLang="en-US" sz="2400" dirty="0">
                <a:solidFill>
                  <a:srgbClr val="FF0000"/>
                </a:solidFill>
              </a:rPr>
              <a:t>)</a:t>
            </a:r>
          </a:p>
        </p:txBody>
      </p:sp>
      <p:sp>
        <p:nvSpPr>
          <p:cNvPr id="25" name="TextBox 35">
            <a:extLst>
              <a:ext uri="{FF2B5EF4-FFF2-40B4-BE49-F238E27FC236}">
                <a16:creationId xmlns:a16="http://schemas.microsoft.com/office/drawing/2014/main" id="{D9761579-64FF-1145-BABF-2F64D382ED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1447" y="1502113"/>
            <a:ext cx="38862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r>
              <a:rPr lang="en-US" altLang="en-US" dirty="0"/>
              <a:t>Given facts/rules 1-5 in KB: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F39083DF-B532-FB4A-9C81-94A8218EB7AD}"/>
              </a:ext>
            </a:extLst>
          </p:cNvPr>
          <p:cNvGrpSpPr/>
          <p:nvPr/>
        </p:nvGrpSpPr>
        <p:grpSpPr>
          <a:xfrm>
            <a:off x="6096000" y="3352800"/>
            <a:ext cx="3962400" cy="1600200"/>
            <a:chOff x="4572000" y="3352800"/>
            <a:chExt cx="3962400" cy="1600200"/>
          </a:xfrm>
        </p:grpSpPr>
        <p:sp>
          <p:nvSpPr>
            <p:cNvPr id="38" name="Line 10">
              <a:extLst>
                <a:ext uri="{FF2B5EF4-FFF2-40B4-BE49-F238E27FC236}">
                  <a16:creationId xmlns:a16="http://schemas.microsoft.com/office/drawing/2014/main" id="{2694EB37-5C0A-5C49-A938-498BBE845A7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334000" y="3886200"/>
              <a:ext cx="990600" cy="838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Line 12">
              <a:extLst>
                <a:ext uri="{FF2B5EF4-FFF2-40B4-BE49-F238E27FC236}">
                  <a16:creationId xmlns:a16="http://schemas.microsoft.com/office/drawing/2014/main" id="{178C049C-F952-F74F-B78C-0B7CA4C739E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324600" y="3886200"/>
              <a:ext cx="990600" cy="838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Line 13">
              <a:extLst>
                <a:ext uri="{FF2B5EF4-FFF2-40B4-BE49-F238E27FC236}">
                  <a16:creationId xmlns:a16="http://schemas.microsoft.com/office/drawing/2014/main" id="{2FFF1D59-9EA1-CB41-A19B-ADD137FCC01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324600" y="3352800"/>
              <a:ext cx="0" cy="533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Text Box 7">
              <a:extLst>
                <a:ext uri="{FF2B5EF4-FFF2-40B4-BE49-F238E27FC236}">
                  <a16:creationId xmlns:a16="http://schemas.microsoft.com/office/drawing/2014/main" id="{34AB06E6-A511-D24D-B777-EFB0C60BEFD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72000" y="4486275"/>
              <a:ext cx="1600200" cy="4667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i="1"/>
                <a:t>Pig</a:t>
              </a:r>
              <a:r>
                <a:rPr lang="en-US" altLang="en-US"/>
                <a:t>(</a:t>
              </a:r>
              <a:r>
                <a:rPr lang="en-US" altLang="en-US" i="1"/>
                <a:t>Pat</a:t>
              </a:r>
              <a:r>
                <a:rPr lang="en-US" altLang="en-US"/>
                <a:t>)</a:t>
              </a:r>
            </a:p>
          </p:txBody>
        </p:sp>
        <p:grpSp>
          <p:nvGrpSpPr>
            <p:cNvPr id="45" name="Group 30">
              <a:extLst>
                <a:ext uri="{FF2B5EF4-FFF2-40B4-BE49-F238E27FC236}">
                  <a16:creationId xmlns:a16="http://schemas.microsoft.com/office/drawing/2014/main" id="{E9BB921C-5BCE-A04C-BD6E-6702F004827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553200" y="3581400"/>
              <a:ext cx="381000" cy="366713"/>
              <a:chOff x="1680" y="3657"/>
              <a:chExt cx="240" cy="231"/>
            </a:xfrm>
          </p:grpSpPr>
          <p:sp>
            <p:nvSpPr>
              <p:cNvPr id="49" name="Oval 31">
                <a:extLst>
                  <a:ext uri="{FF2B5EF4-FFF2-40B4-BE49-F238E27FC236}">
                    <a16:creationId xmlns:a16="http://schemas.microsoft.com/office/drawing/2014/main" id="{4A231BA3-93BF-6E4D-A727-577FEB6B80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80" y="3696"/>
                <a:ext cx="192" cy="192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50" name="Text Box 32">
                <a:extLst>
                  <a:ext uri="{FF2B5EF4-FFF2-40B4-BE49-F238E27FC236}">
                    <a16:creationId xmlns:a16="http://schemas.microsoft.com/office/drawing/2014/main" id="{C79E9B29-0AC7-5F44-8500-799EF98C213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680" y="3657"/>
                <a:ext cx="240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en-US" sz="1800" b="1" dirty="0"/>
                  <a:t>1</a:t>
                </a:r>
              </a:p>
            </p:txBody>
          </p:sp>
        </p:grpSp>
        <p:sp>
          <p:nvSpPr>
            <p:cNvPr id="46" name="Text Box 33">
              <a:extLst>
                <a:ext uri="{FF2B5EF4-FFF2-40B4-BE49-F238E27FC236}">
                  <a16:creationId xmlns:a16="http://schemas.microsoft.com/office/drawing/2014/main" id="{3F3C50B7-293E-A842-AB54-8DF7DA66B9F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58000" y="3581400"/>
              <a:ext cx="167640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1800" dirty="0"/>
                <a:t>{y/Pat, z/Steve}</a:t>
              </a:r>
            </a:p>
          </p:txBody>
        </p:sp>
        <p:sp>
          <p:nvSpPr>
            <p:cNvPr id="48" name="Text Box 6">
              <a:extLst>
                <a:ext uri="{FF2B5EF4-FFF2-40B4-BE49-F238E27FC236}">
                  <a16:creationId xmlns:a16="http://schemas.microsoft.com/office/drawing/2014/main" id="{528C7EB3-9011-0A48-9EF9-EF22EF55253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553200" y="4486275"/>
              <a:ext cx="1600200" cy="4667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i="1"/>
                <a:t>Slug</a:t>
              </a:r>
              <a:r>
                <a:rPr lang="en-US" altLang="en-US"/>
                <a:t>(</a:t>
              </a:r>
              <a:r>
                <a:rPr lang="en-US" altLang="en-US" i="1"/>
                <a:t>Steve</a:t>
              </a:r>
              <a:r>
                <a:rPr lang="en-US" altLang="en-US"/>
                <a:t>)</a:t>
              </a:r>
            </a:p>
          </p:txBody>
        </p:sp>
      </p:grpSp>
      <p:sp>
        <p:nvSpPr>
          <p:cNvPr id="51" name="Text Box 4">
            <a:extLst>
              <a:ext uri="{FF2B5EF4-FFF2-40B4-BE49-F238E27FC236}">
                <a16:creationId xmlns:a16="http://schemas.microsoft.com/office/drawing/2014/main" id="{CC700556-438E-0B4E-A3C6-91947A79B9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29400" y="3048001"/>
            <a:ext cx="2514600" cy="4667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i="1"/>
              <a:t>Faster</a:t>
            </a:r>
            <a:r>
              <a:rPr lang="en-US" altLang="en-US"/>
              <a:t>(</a:t>
            </a:r>
            <a:r>
              <a:rPr lang="en-US" altLang="en-US" i="1"/>
              <a:t>Pat</a:t>
            </a:r>
            <a:r>
              <a:rPr lang="en-US" altLang="en-US"/>
              <a:t>, </a:t>
            </a:r>
            <a:r>
              <a:rPr lang="en-US" altLang="en-US" i="1"/>
              <a:t>Steve</a:t>
            </a:r>
            <a:r>
              <a:rPr lang="en-US" altLang="en-US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73931042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Backward Chaining Example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6477000" y="4953001"/>
            <a:ext cx="762000" cy="366713"/>
            <a:chOff x="4953000" y="4953000"/>
            <a:chExt cx="762000" cy="366713"/>
          </a:xfrm>
        </p:grpSpPr>
        <p:grpSp>
          <p:nvGrpSpPr>
            <p:cNvPr id="26637" name="Group 24"/>
            <p:cNvGrpSpPr>
              <a:grpSpLocks/>
            </p:cNvGrpSpPr>
            <p:nvPr/>
          </p:nvGrpSpPr>
          <p:grpSpPr bwMode="auto">
            <a:xfrm>
              <a:off x="4953000" y="4953000"/>
              <a:ext cx="381000" cy="366713"/>
              <a:chOff x="1680" y="3657"/>
              <a:chExt cx="240" cy="231"/>
            </a:xfrm>
          </p:grpSpPr>
          <p:sp>
            <p:nvSpPr>
              <p:cNvPr id="26647" name="Oval 25"/>
              <p:cNvSpPr>
                <a:spLocks noChangeArrowheads="1"/>
              </p:cNvSpPr>
              <p:nvPr/>
            </p:nvSpPr>
            <p:spPr bwMode="auto">
              <a:xfrm>
                <a:off x="1680" y="3696"/>
                <a:ext cx="192" cy="192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6648" name="Text Box 26"/>
              <p:cNvSpPr txBox="1">
                <a:spLocks noChangeArrowheads="1"/>
              </p:cNvSpPr>
              <p:nvPr/>
            </p:nvSpPr>
            <p:spPr bwMode="auto">
              <a:xfrm>
                <a:off x="1680" y="3657"/>
                <a:ext cx="240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en-US" sz="1800" b="1" dirty="0"/>
                  <a:t>3</a:t>
                </a:r>
              </a:p>
            </p:txBody>
          </p:sp>
        </p:grpSp>
        <p:sp>
          <p:nvSpPr>
            <p:cNvPr id="26642" name="Text Box 37"/>
            <p:cNvSpPr txBox="1">
              <a:spLocks noChangeArrowheads="1"/>
            </p:cNvSpPr>
            <p:nvPr/>
          </p:nvSpPr>
          <p:spPr bwMode="auto">
            <a:xfrm>
              <a:off x="5257800" y="4953000"/>
              <a:ext cx="45720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1800"/>
                <a:t>{}</a:t>
              </a: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6096000" y="3352800"/>
            <a:ext cx="3962400" cy="1600200"/>
            <a:chOff x="4572000" y="3352800"/>
            <a:chExt cx="3962400" cy="1600200"/>
          </a:xfrm>
        </p:grpSpPr>
        <p:sp>
          <p:nvSpPr>
            <p:cNvPr id="26632" name="Line 10"/>
            <p:cNvSpPr>
              <a:spLocks noChangeShapeType="1"/>
            </p:cNvSpPr>
            <p:nvPr/>
          </p:nvSpPr>
          <p:spPr bwMode="auto">
            <a:xfrm flipH="1">
              <a:off x="5334000" y="3886200"/>
              <a:ext cx="990600" cy="838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633" name="Line 12"/>
            <p:cNvSpPr>
              <a:spLocks noChangeShapeType="1"/>
            </p:cNvSpPr>
            <p:nvPr/>
          </p:nvSpPr>
          <p:spPr bwMode="auto">
            <a:xfrm>
              <a:off x="6324600" y="3886200"/>
              <a:ext cx="990600" cy="838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634" name="Line 13"/>
            <p:cNvSpPr>
              <a:spLocks noChangeShapeType="1"/>
            </p:cNvSpPr>
            <p:nvPr/>
          </p:nvSpPr>
          <p:spPr bwMode="auto">
            <a:xfrm flipV="1">
              <a:off x="6324600" y="3352800"/>
              <a:ext cx="0" cy="533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636" name="Text Box 7"/>
            <p:cNvSpPr txBox="1">
              <a:spLocks noChangeArrowheads="1"/>
            </p:cNvSpPr>
            <p:nvPr/>
          </p:nvSpPr>
          <p:spPr bwMode="auto">
            <a:xfrm>
              <a:off x="4572000" y="4486275"/>
              <a:ext cx="1600200" cy="4667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i="1"/>
                <a:t>Pig</a:t>
              </a:r>
              <a:r>
                <a:rPr lang="en-US" altLang="en-US"/>
                <a:t>(</a:t>
              </a:r>
              <a:r>
                <a:rPr lang="en-US" altLang="en-US" i="1"/>
                <a:t>Pat</a:t>
              </a:r>
              <a:r>
                <a:rPr lang="en-US" altLang="en-US"/>
                <a:t>)</a:t>
              </a:r>
            </a:p>
          </p:txBody>
        </p:sp>
        <p:grpSp>
          <p:nvGrpSpPr>
            <p:cNvPr id="26639" name="Group 30"/>
            <p:cNvGrpSpPr>
              <a:grpSpLocks/>
            </p:cNvGrpSpPr>
            <p:nvPr/>
          </p:nvGrpSpPr>
          <p:grpSpPr bwMode="auto">
            <a:xfrm>
              <a:off x="6553200" y="3581400"/>
              <a:ext cx="381000" cy="366713"/>
              <a:chOff x="1680" y="3657"/>
              <a:chExt cx="240" cy="231"/>
            </a:xfrm>
          </p:grpSpPr>
          <p:sp>
            <p:nvSpPr>
              <p:cNvPr id="26643" name="Oval 31"/>
              <p:cNvSpPr>
                <a:spLocks noChangeArrowheads="1"/>
              </p:cNvSpPr>
              <p:nvPr/>
            </p:nvSpPr>
            <p:spPr bwMode="auto">
              <a:xfrm>
                <a:off x="1680" y="3696"/>
                <a:ext cx="192" cy="192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6644" name="Text Box 32"/>
              <p:cNvSpPr txBox="1">
                <a:spLocks noChangeArrowheads="1"/>
              </p:cNvSpPr>
              <p:nvPr/>
            </p:nvSpPr>
            <p:spPr bwMode="auto">
              <a:xfrm>
                <a:off x="1680" y="3657"/>
                <a:ext cx="240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en-US" sz="1800" b="1" dirty="0"/>
                  <a:t>1</a:t>
                </a:r>
              </a:p>
            </p:txBody>
          </p:sp>
        </p:grpSp>
        <p:sp>
          <p:nvSpPr>
            <p:cNvPr id="26640" name="Text Box 33"/>
            <p:cNvSpPr txBox="1">
              <a:spLocks noChangeArrowheads="1"/>
            </p:cNvSpPr>
            <p:nvPr/>
          </p:nvSpPr>
          <p:spPr bwMode="auto">
            <a:xfrm>
              <a:off x="6858000" y="3581400"/>
              <a:ext cx="167640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1800" dirty="0"/>
                <a:t>{y/Pat, z/Steve}</a:t>
              </a:r>
            </a:p>
          </p:txBody>
        </p:sp>
        <p:sp>
          <p:nvSpPr>
            <p:cNvPr id="26635" name="Text Box 6"/>
            <p:cNvSpPr txBox="1">
              <a:spLocks noChangeArrowheads="1"/>
            </p:cNvSpPr>
            <p:nvPr/>
          </p:nvSpPr>
          <p:spPr bwMode="auto">
            <a:xfrm>
              <a:off x="6553200" y="4486275"/>
              <a:ext cx="1600200" cy="4667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i="1"/>
                <a:t>Slug</a:t>
              </a:r>
              <a:r>
                <a:rPr lang="en-US" altLang="en-US"/>
                <a:t>(</a:t>
              </a:r>
              <a:r>
                <a:rPr lang="en-US" altLang="en-US" i="1"/>
                <a:t>Steve</a:t>
              </a:r>
              <a:r>
                <a:rPr lang="en-US" altLang="en-US"/>
                <a:t>)</a:t>
              </a:r>
            </a:p>
          </p:txBody>
        </p:sp>
      </p:grpSp>
      <p:sp>
        <p:nvSpPr>
          <p:cNvPr id="26631" name="Text Box 4"/>
          <p:cNvSpPr txBox="1">
            <a:spLocks noChangeArrowheads="1"/>
          </p:cNvSpPr>
          <p:nvPr/>
        </p:nvSpPr>
        <p:spPr bwMode="auto">
          <a:xfrm>
            <a:off x="6629400" y="3048001"/>
            <a:ext cx="2514600" cy="4667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i="1"/>
              <a:t>Faster</a:t>
            </a:r>
            <a:r>
              <a:rPr lang="en-US" altLang="en-US"/>
              <a:t>(</a:t>
            </a:r>
            <a:r>
              <a:rPr lang="en-US" altLang="en-US" i="1"/>
              <a:t>Pat</a:t>
            </a:r>
            <a:r>
              <a:rPr lang="en-US" altLang="en-US"/>
              <a:t>, </a:t>
            </a:r>
            <a:r>
              <a:rPr lang="en-US" altLang="en-US" i="1"/>
              <a:t>Steve</a:t>
            </a:r>
            <a:r>
              <a:rPr lang="en-US" altLang="en-US"/>
              <a:t>)</a:t>
            </a:r>
          </a:p>
        </p:txBody>
      </p:sp>
      <p:grpSp>
        <p:nvGrpSpPr>
          <p:cNvPr id="41" name="Group 40"/>
          <p:cNvGrpSpPr/>
          <p:nvPr/>
        </p:nvGrpSpPr>
        <p:grpSpPr>
          <a:xfrm>
            <a:off x="4524935" y="5181601"/>
            <a:ext cx="2286000" cy="1422231"/>
            <a:chOff x="3915335" y="2857003"/>
            <a:chExt cx="2286000" cy="1422231"/>
          </a:xfrm>
        </p:grpSpPr>
        <p:sp>
          <p:nvSpPr>
            <p:cNvPr id="42" name="TextBox 41"/>
            <p:cNvSpPr txBox="1"/>
            <p:nvPr/>
          </p:nvSpPr>
          <p:spPr>
            <a:xfrm>
              <a:off x="3915335" y="3263571"/>
              <a:ext cx="2286000" cy="101566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rgbClr val="FF0000"/>
                  </a:solidFill>
                </a:rPr>
                <a:t>This fact we already know is true from #3 in our knowledge-base.</a:t>
              </a:r>
            </a:p>
            <a:p>
              <a:endParaRPr lang="en-US" sz="1200" dirty="0">
                <a:solidFill>
                  <a:srgbClr val="FF0000"/>
                </a:solidFill>
              </a:endParaRPr>
            </a:p>
            <a:p>
              <a:r>
                <a:rPr lang="en-US" sz="1200" dirty="0">
                  <a:solidFill>
                    <a:srgbClr val="FF0000"/>
                  </a:solidFill>
                </a:rPr>
                <a:t>(And no substitution needed, so empty.)</a:t>
              </a:r>
            </a:p>
          </p:txBody>
        </p:sp>
        <p:cxnSp>
          <p:nvCxnSpPr>
            <p:cNvPr id="43" name="Straight Arrow Connector 42"/>
            <p:cNvCxnSpPr>
              <a:stCxn id="42" idx="0"/>
            </p:cNvCxnSpPr>
            <p:nvPr/>
          </p:nvCxnSpPr>
          <p:spPr bwMode="auto">
            <a:xfrm flipV="1">
              <a:off x="5058335" y="2857003"/>
              <a:ext cx="723900" cy="406568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 w="lg" len="lg"/>
            </a:ln>
            <a:effectLst/>
          </p:spPr>
        </p:cxnSp>
      </p:grpSp>
      <p:sp>
        <p:nvSpPr>
          <p:cNvPr id="27" name="Rectangle 3">
            <a:extLst>
              <a:ext uri="{FF2B5EF4-FFF2-40B4-BE49-F238E27FC236}">
                <a16:creationId xmlns:a16="http://schemas.microsoft.com/office/drawing/2014/main" id="{F15865B4-14C0-0840-AB21-723DABE23AD0}"/>
              </a:ext>
            </a:extLst>
          </p:cNvPr>
          <p:cNvSpPr txBox="1">
            <a:spLocks noChangeArrowheads="1"/>
          </p:cNvSpPr>
          <p:nvPr/>
        </p:nvSpPr>
        <p:spPr>
          <a:xfrm>
            <a:off x="491447" y="2184400"/>
            <a:ext cx="6248400" cy="4419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Ø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ü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9600" indent="-609600">
              <a:buFontTx/>
              <a:buAutoNum type="arabicPeriod"/>
            </a:pPr>
            <a:r>
              <a:rPr lang="en-US" altLang="en-US" sz="2400" i="1" dirty="0"/>
              <a:t>Pig</a:t>
            </a:r>
            <a:r>
              <a:rPr lang="en-US" altLang="en-US" sz="2400" dirty="0"/>
              <a:t>(</a:t>
            </a:r>
            <a:r>
              <a:rPr lang="en-US" altLang="en-US" sz="2400" i="1" dirty="0"/>
              <a:t>y</a:t>
            </a:r>
            <a:r>
              <a:rPr lang="en-US" altLang="en-US" sz="2400" dirty="0"/>
              <a:t>) </a:t>
            </a:r>
            <a:r>
              <a:rPr lang="en-US" altLang="en-US" sz="2400" dirty="0">
                <a:sym typeface="Symbol" pitchFamily="18" charset="2"/>
              </a:rPr>
              <a:t> </a:t>
            </a:r>
            <a:r>
              <a:rPr lang="en-US" altLang="en-US" sz="2400" i="1" dirty="0">
                <a:sym typeface="Symbol" pitchFamily="18" charset="2"/>
              </a:rPr>
              <a:t>Slug</a:t>
            </a:r>
            <a:r>
              <a:rPr lang="en-US" altLang="en-US" sz="2400" dirty="0">
                <a:sym typeface="Symbol" pitchFamily="18" charset="2"/>
              </a:rPr>
              <a:t>(</a:t>
            </a:r>
            <a:r>
              <a:rPr lang="en-US" altLang="en-US" sz="2400" i="1" dirty="0">
                <a:sym typeface="Symbol" pitchFamily="18" charset="2"/>
              </a:rPr>
              <a:t>z</a:t>
            </a:r>
            <a:r>
              <a:rPr lang="en-US" altLang="en-US" sz="2400" dirty="0">
                <a:sym typeface="Symbol" pitchFamily="18" charset="2"/>
              </a:rPr>
              <a:t>)  </a:t>
            </a:r>
            <a:r>
              <a:rPr lang="en-US" altLang="en-US" sz="2400" i="1" dirty="0">
                <a:sym typeface="Symbol" pitchFamily="18" charset="2"/>
              </a:rPr>
              <a:t>Faster</a:t>
            </a:r>
            <a:r>
              <a:rPr lang="en-US" altLang="en-US" sz="2400" dirty="0">
                <a:sym typeface="Symbol" pitchFamily="18" charset="2"/>
              </a:rPr>
              <a:t>(</a:t>
            </a:r>
            <a:r>
              <a:rPr lang="en-US" altLang="en-US" sz="2400" i="1" dirty="0">
                <a:sym typeface="Symbol" pitchFamily="18" charset="2"/>
              </a:rPr>
              <a:t>y</a:t>
            </a:r>
            <a:r>
              <a:rPr lang="en-US" altLang="en-US" sz="2400" dirty="0">
                <a:sym typeface="Symbol" pitchFamily="18" charset="2"/>
              </a:rPr>
              <a:t>, </a:t>
            </a:r>
            <a:r>
              <a:rPr lang="en-US" altLang="en-US" sz="2400" i="1" dirty="0">
                <a:sym typeface="Symbol" pitchFamily="18" charset="2"/>
              </a:rPr>
              <a:t>z</a:t>
            </a:r>
            <a:r>
              <a:rPr lang="en-US" altLang="en-US" sz="2400" dirty="0">
                <a:sym typeface="Symbol" pitchFamily="18" charset="2"/>
              </a:rPr>
              <a:t>)</a:t>
            </a:r>
          </a:p>
          <a:p>
            <a:pPr marL="609600" indent="-609600">
              <a:buFontTx/>
              <a:buAutoNum type="arabicPeriod"/>
            </a:pPr>
            <a:r>
              <a:rPr lang="en-US" altLang="en-US" sz="2400" i="1" dirty="0"/>
              <a:t>Slimy</a:t>
            </a:r>
            <a:r>
              <a:rPr lang="en-US" altLang="en-US" sz="2400" dirty="0"/>
              <a:t>(</a:t>
            </a:r>
            <a:r>
              <a:rPr lang="en-US" altLang="en-US" sz="2400" i="1" dirty="0"/>
              <a:t>z</a:t>
            </a:r>
            <a:r>
              <a:rPr lang="en-US" altLang="en-US" sz="2400" dirty="0"/>
              <a:t>) </a:t>
            </a:r>
            <a:r>
              <a:rPr lang="en-US" altLang="en-US" sz="2400" dirty="0">
                <a:sym typeface="Symbol" pitchFamily="18" charset="2"/>
              </a:rPr>
              <a:t> </a:t>
            </a:r>
            <a:r>
              <a:rPr lang="en-US" altLang="en-US" sz="2400" i="1" dirty="0">
                <a:sym typeface="Symbol" pitchFamily="18" charset="2"/>
              </a:rPr>
              <a:t>Creeps</a:t>
            </a:r>
            <a:r>
              <a:rPr lang="en-US" altLang="en-US" sz="2400" dirty="0">
                <a:sym typeface="Symbol" pitchFamily="18" charset="2"/>
              </a:rPr>
              <a:t>(</a:t>
            </a:r>
            <a:r>
              <a:rPr lang="en-US" altLang="en-US" sz="2400" i="1" dirty="0">
                <a:sym typeface="Symbol" pitchFamily="18" charset="2"/>
              </a:rPr>
              <a:t>z</a:t>
            </a:r>
            <a:r>
              <a:rPr lang="en-US" altLang="en-US" sz="2400" dirty="0">
                <a:sym typeface="Symbol" pitchFamily="18" charset="2"/>
              </a:rPr>
              <a:t>)  </a:t>
            </a:r>
            <a:r>
              <a:rPr lang="en-US" altLang="en-US" sz="2400" i="1" dirty="0">
                <a:sym typeface="Symbol" pitchFamily="18" charset="2"/>
              </a:rPr>
              <a:t>Slug</a:t>
            </a:r>
            <a:r>
              <a:rPr lang="en-US" altLang="en-US" sz="2400" dirty="0">
                <a:sym typeface="Symbol" pitchFamily="18" charset="2"/>
              </a:rPr>
              <a:t>(</a:t>
            </a:r>
            <a:r>
              <a:rPr lang="en-US" altLang="en-US" sz="2400" i="1" dirty="0">
                <a:sym typeface="Symbol" pitchFamily="18" charset="2"/>
              </a:rPr>
              <a:t>z</a:t>
            </a:r>
            <a:r>
              <a:rPr lang="en-US" altLang="en-US" sz="2400" dirty="0">
                <a:sym typeface="Symbol" pitchFamily="18" charset="2"/>
              </a:rPr>
              <a:t>)</a:t>
            </a:r>
          </a:p>
          <a:p>
            <a:pPr marL="609600" indent="-609600">
              <a:buFontTx/>
              <a:buAutoNum type="arabicPeriod"/>
            </a:pPr>
            <a:r>
              <a:rPr lang="en-US" altLang="en-US" sz="2400" i="1" dirty="0"/>
              <a:t>Pig</a:t>
            </a:r>
            <a:r>
              <a:rPr lang="en-US" altLang="en-US" sz="2400" dirty="0"/>
              <a:t>(</a:t>
            </a:r>
            <a:r>
              <a:rPr lang="en-US" altLang="en-US" sz="2400" i="1" dirty="0"/>
              <a:t>Pat</a:t>
            </a:r>
            <a:r>
              <a:rPr lang="en-US" altLang="en-US" sz="2400" dirty="0"/>
              <a:t>)</a:t>
            </a:r>
          </a:p>
          <a:p>
            <a:pPr marL="609600" indent="-609600">
              <a:buFontTx/>
              <a:buAutoNum type="arabicPeriod"/>
            </a:pPr>
            <a:r>
              <a:rPr lang="en-US" altLang="en-US" sz="2400" i="1" dirty="0"/>
              <a:t>Slimy</a:t>
            </a:r>
            <a:r>
              <a:rPr lang="en-US" altLang="en-US" sz="2400" dirty="0"/>
              <a:t>(</a:t>
            </a:r>
            <a:r>
              <a:rPr lang="en-US" altLang="en-US" sz="2400" i="1" dirty="0"/>
              <a:t>Steve</a:t>
            </a:r>
            <a:r>
              <a:rPr lang="en-US" altLang="en-US" sz="2400" dirty="0"/>
              <a:t>)</a:t>
            </a:r>
          </a:p>
          <a:p>
            <a:pPr marL="609600" indent="-609600">
              <a:buFontTx/>
              <a:buAutoNum type="arabicPeriod"/>
            </a:pPr>
            <a:r>
              <a:rPr lang="en-US" altLang="en-US" sz="2400" i="1" dirty="0"/>
              <a:t>Creeps</a:t>
            </a:r>
            <a:r>
              <a:rPr lang="en-US" altLang="en-US" sz="2400" dirty="0"/>
              <a:t>(</a:t>
            </a:r>
            <a:r>
              <a:rPr lang="en-US" altLang="en-US" sz="2400" i="1" dirty="0"/>
              <a:t>Steve</a:t>
            </a:r>
            <a:r>
              <a:rPr lang="en-US" altLang="en-US" sz="2400" dirty="0"/>
              <a:t>)</a:t>
            </a:r>
          </a:p>
          <a:p>
            <a:pPr marL="609600" indent="-609600">
              <a:buFont typeface="Arial" panose="020B0604020202020204" pitchFamily="34" charset="0"/>
              <a:buNone/>
            </a:pPr>
            <a:r>
              <a:rPr lang="en-US" altLang="en-US" sz="2400" dirty="0"/>
              <a:t>Prove: </a:t>
            </a:r>
            <a:r>
              <a:rPr lang="en-US" altLang="en-US" sz="2400" i="1" dirty="0">
                <a:solidFill>
                  <a:srgbClr val="FF0000"/>
                </a:solidFill>
              </a:rPr>
              <a:t>Faster</a:t>
            </a:r>
            <a:r>
              <a:rPr lang="en-US" altLang="en-US" sz="2400" dirty="0">
                <a:solidFill>
                  <a:srgbClr val="FF0000"/>
                </a:solidFill>
              </a:rPr>
              <a:t>(</a:t>
            </a:r>
            <a:r>
              <a:rPr lang="en-US" altLang="en-US" sz="2400" i="1" dirty="0">
                <a:solidFill>
                  <a:srgbClr val="FF0000"/>
                </a:solidFill>
              </a:rPr>
              <a:t>Pat</a:t>
            </a:r>
            <a:r>
              <a:rPr lang="en-US" altLang="en-US" sz="2400" dirty="0">
                <a:solidFill>
                  <a:srgbClr val="FF0000"/>
                </a:solidFill>
              </a:rPr>
              <a:t>, </a:t>
            </a:r>
            <a:r>
              <a:rPr lang="en-US" altLang="en-US" sz="2400" i="1" dirty="0">
                <a:solidFill>
                  <a:srgbClr val="FF0000"/>
                </a:solidFill>
              </a:rPr>
              <a:t>Steve</a:t>
            </a:r>
            <a:r>
              <a:rPr lang="en-US" altLang="en-US" sz="2400" dirty="0">
                <a:solidFill>
                  <a:srgbClr val="FF0000"/>
                </a:solidFill>
              </a:rPr>
              <a:t>)</a:t>
            </a:r>
          </a:p>
        </p:txBody>
      </p:sp>
      <p:sp>
        <p:nvSpPr>
          <p:cNvPr id="28" name="TextBox 35">
            <a:extLst>
              <a:ext uri="{FF2B5EF4-FFF2-40B4-BE49-F238E27FC236}">
                <a16:creationId xmlns:a16="http://schemas.microsoft.com/office/drawing/2014/main" id="{44616855-F476-294E-98C5-C4BD79899A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1447" y="1502113"/>
            <a:ext cx="38862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r>
              <a:rPr lang="en-US" altLang="en-US" dirty="0"/>
              <a:t>Given facts/rules 1-5 in KB:</a:t>
            </a:r>
          </a:p>
        </p:txBody>
      </p:sp>
    </p:spTree>
    <p:extLst>
      <p:ext uri="{BB962C8B-B14F-4D97-AF65-F5344CB8AC3E}">
        <p14:creationId xmlns:p14="http://schemas.microsoft.com/office/powerpoint/2010/main" val="180772467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Backward Chaining Example</a:t>
            </a:r>
          </a:p>
        </p:txBody>
      </p:sp>
      <p:sp>
        <p:nvSpPr>
          <p:cNvPr id="26651" name="Line 16"/>
          <p:cNvSpPr>
            <a:spLocks noChangeShapeType="1"/>
          </p:cNvSpPr>
          <p:nvPr/>
        </p:nvSpPr>
        <p:spPr bwMode="auto">
          <a:xfrm flipV="1">
            <a:off x="8686800" y="481488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26638" name="Group 27"/>
          <p:cNvGrpSpPr>
            <a:grpSpLocks/>
          </p:cNvGrpSpPr>
          <p:nvPr/>
        </p:nvGrpSpPr>
        <p:grpSpPr bwMode="auto">
          <a:xfrm>
            <a:off x="8839200" y="4953001"/>
            <a:ext cx="381000" cy="366713"/>
            <a:chOff x="1680" y="3657"/>
            <a:chExt cx="240" cy="231"/>
          </a:xfrm>
        </p:grpSpPr>
        <p:sp>
          <p:nvSpPr>
            <p:cNvPr id="26645" name="Oval 28"/>
            <p:cNvSpPr>
              <a:spLocks noChangeArrowheads="1"/>
            </p:cNvSpPr>
            <p:nvPr/>
          </p:nvSpPr>
          <p:spPr bwMode="auto">
            <a:xfrm>
              <a:off x="1680" y="3696"/>
              <a:ext cx="192" cy="19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6646" name="Text Box 29"/>
            <p:cNvSpPr txBox="1">
              <a:spLocks noChangeArrowheads="1"/>
            </p:cNvSpPr>
            <p:nvPr/>
          </p:nvSpPr>
          <p:spPr bwMode="auto">
            <a:xfrm>
              <a:off x="1680" y="3657"/>
              <a:ext cx="24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1800" b="1"/>
                <a:t>2</a:t>
              </a:r>
            </a:p>
          </p:txBody>
        </p:sp>
      </p:grpSp>
      <p:sp>
        <p:nvSpPr>
          <p:cNvPr id="26641" name="Text Box 34"/>
          <p:cNvSpPr txBox="1">
            <a:spLocks noChangeArrowheads="1"/>
          </p:cNvSpPr>
          <p:nvPr/>
        </p:nvSpPr>
        <p:spPr bwMode="auto">
          <a:xfrm>
            <a:off x="9144000" y="4953001"/>
            <a:ext cx="1219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800" dirty="0"/>
              <a:t>{z/Steve}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6477000" y="4953001"/>
            <a:ext cx="762000" cy="366713"/>
            <a:chOff x="4953000" y="4953000"/>
            <a:chExt cx="762000" cy="366713"/>
          </a:xfrm>
        </p:grpSpPr>
        <p:grpSp>
          <p:nvGrpSpPr>
            <p:cNvPr id="26637" name="Group 24"/>
            <p:cNvGrpSpPr>
              <a:grpSpLocks/>
            </p:cNvGrpSpPr>
            <p:nvPr/>
          </p:nvGrpSpPr>
          <p:grpSpPr bwMode="auto">
            <a:xfrm>
              <a:off x="4953000" y="4953000"/>
              <a:ext cx="381000" cy="366713"/>
              <a:chOff x="1680" y="3657"/>
              <a:chExt cx="240" cy="231"/>
            </a:xfrm>
          </p:grpSpPr>
          <p:sp>
            <p:nvSpPr>
              <p:cNvPr id="26647" name="Oval 25"/>
              <p:cNvSpPr>
                <a:spLocks noChangeArrowheads="1"/>
              </p:cNvSpPr>
              <p:nvPr/>
            </p:nvSpPr>
            <p:spPr bwMode="auto">
              <a:xfrm>
                <a:off x="1680" y="3696"/>
                <a:ext cx="192" cy="192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6648" name="Text Box 26"/>
              <p:cNvSpPr txBox="1">
                <a:spLocks noChangeArrowheads="1"/>
              </p:cNvSpPr>
              <p:nvPr/>
            </p:nvSpPr>
            <p:spPr bwMode="auto">
              <a:xfrm>
                <a:off x="1680" y="3657"/>
                <a:ext cx="240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en-US" sz="1800" b="1" dirty="0"/>
                  <a:t>3</a:t>
                </a:r>
              </a:p>
            </p:txBody>
          </p:sp>
        </p:grpSp>
        <p:sp>
          <p:nvSpPr>
            <p:cNvPr id="26642" name="Text Box 37"/>
            <p:cNvSpPr txBox="1">
              <a:spLocks noChangeArrowheads="1"/>
            </p:cNvSpPr>
            <p:nvPr/>
          </p:nvSpPr>
          <p:spPr bwMode="auto">
            <a:xfrm>
              <a:off x="5257800" y="4953000"/>
              <a:ext cx="45720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1800"/>
                <a:t>{}</a:t>
              </a: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6096000" y="3352800"/>
            <a:ext cx="3962400" cy="1600200"/>
            <a:chOff x="4572000" y="3352800"/>
            <a:chExt cx="3962400" cy="1600200"/>
          </a:xfrm>
        </p:grpSpPr>
        <p:sp>
          <p:nvSpPr>
            <p:cNvPr id="26632" name="Line 10"/>
            <p:cNvSpPr>
              <a:spLocks noChangeShapeType="1"/>
            </p:cNvSpPr>
            <p:nvPr/>
          </p:nvSpPr>
          <p:spPr bwMode="auto">
            <a:xfrm flipH="1">
              <a:off x="5334000" y="3886200"/>
              <a:ext cx="990600" cy="838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633" name="Line 12"/>
            <p:cNvSpPr>
              <a:spLocks noChangeShapeType="1"/>
            </p:cNvSpPr>
            <p:nvPr/>
          </p:nvSpPr>
          <p:spPr bwMode="auto">
            <a:xfrm>
              <a:off x="6324600" y="3886200"/>
              <a:ext cx="990600" cy="838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634" name="Line 13"/>
            <p:cNvSpPr>
              <a:spLocks noChangeShapeType="1"/>
            </p:cNvSpPr>
            <p:nvPr/>
          </p:nvSpPr>
          <p:spPr bwMode="auto">
            <a:xfrm flipV="1">
              <a:off x="6324600" y="3352800"/>
              <a:ext cx="0" cy="533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636" name="Text Box 7"/>
            <p:cNvSpPr txBox="1">
              <a:spLocks noChangeArrowheads="1"/>
            </p:cNvSpPr>
            <p:nvPr/>
          </p:nvSpPr>
          <p:spPr bwMode="auto">
            <a:xfrm>
              <a:off x="4572000" y="4486275"/>
              <a:ext cx="1600200" cy="4667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i="1"/>
                <a:t>Pig</a:t>
              </a:r>
              <a:r>
                <a:rPr lang="en-US" altLang="en-US"/>
                <a:t>(</a:t>
              </a:r>
              <a:r>
                <a:rPr lang="en-US" altLang="en-US" i="1"/>
                <a:t>Pat</a:t>
              </a:r>
              <a:r>
                <a:rPr lang="en-US" altLang="en-US"/>
                <a:t>)</a:t>
              </a:r>
            </a:p>
          </p:txBody>
        </p:sp>
        <p:grpSp>
          <p:nvGrpSpPr>
            <p:cNvPr id="26639" name="Group 30"/>
            <p:cNvGrpSpPr>
              <a:grpSpLocks/>
            </p:cNvGrpSpPr>
            <p:nvPr/>
          </p:nvGrpSpPr>
          <p:grpSpPr bwMode="auto">
            <a:xfrm>
              <a:off x="6553200" y="3581400"/>
              <a:ext cx="381000" cy="366713"/>
              <a:chOff x="1680" y="3657"/>
              <a:chExt cx="240" cy="231"/>
            </a:xfrm>
          </p:grpSpPr>
          <p:sp>
            <p:nvSpPr>
              <p:cNvPr id="26643" name="Oval 31"/>
              <p:cNvSpPr>
                <a:spLocks noChangeArrowheads="1"/>
              </p:cNvSpPr>
              <p:nvPr/>
            </p:nvSpPr>
            <p:spPr bwMode="auto">
              <a:xfrm>
                <a:off x="1680" y="3696"/>
                <a:ext cx="192" cy="192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6644" name="Text Box 32"/>
              <p:cNvSpPr txBox="1">
                <a:spLocks noChangeArrowheads="1"/>
              </p:cNvSpPr>
              <p:nvPr/>
            </p:nvSpPr>
            <p:spPr bwMode="auto">
              <a:xfrm>
                <a:off x="1680" y="3657"/>
                <a:ext cx="240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en-US" sz="1800" b="1" dirty="0"/>
                  <a:t>1</a:t>
                </a:r>
              </a:p>
            </p:txBody>
          </p:sp>
        </p:grpSp>
        <p:sp>
          <p:nvSpPr>
            <p:cNvPr id="26640" name="Text Box 33"/>
            <p:cNvSpPr txBox="1">
              <a:spLocks noChangeArrowheads="1"/>
            </p:cNvSpPr>
            <p:nvPr/>
          </p:nvSpPr>
          <p:spPr bwMode="auto">
            <a:xfrm>
              <a:off x="6858000" y="3581400"/>
              <a:ext cx="167640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1800" dirty="0"/>
                <a:t>{y/Pat, z/Steve}</a:t>
              </a:r>
            </a:p>
          </p:txBody>
        </p:sp>
        <p:sp>
          <p:nvSpPr>
            <p:cNvPr id="26635" name="Text Box 6"/>
            <p:cNvSpPr txBox="1">
              <a:spLocks noChangeArrowheads="1"/>
            </p:cNvSpPr>
            <p:nvPr/>
          </p:nvSpPr>
          <p:spPr bwMode="auto">
            <a:xfrm>
              <a:off x="6553200" y="4486275"/>
              <a:ext cx="1600200" cy="4667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i="1"/>
                <a:t>Slug</a:t>
              </a:r>
              <a:r>
                <a:rPr lang="en-US" altLang="en-US"/>
                <a:t>(</a:t>
              </a:r>
              <a:r>
                <a:rPr lang="en-US" altLang="en-US" i="1"/>
                <a:t>Steve</a:t>
              </a:r>
              <a:r>
                <a:rPr lang="en-US" altLang="en-US"/>
                <a:t>)</a:t>
              </a:r>
            </a:p>
          </p:txBody>
        </p:sp>
      </p:grpSp>
      <p:sp>
        <p:nvSpPr>
          <p:cNvPr id="26631" name="Text Box 4"/>
          <p:cNvSpPr txBox="1">
            <a:spLocks noChangeArrowheads="1"/>
          </p:cNvSpPr>
          <p:nvPr/>
        </p:nvSpPr>
        <p:spPr bwMode="auto">
          <a:xfrm>
            <a:off x="6629400" y="3048001"/>
            <a:ext cx="2514600" cy="4667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i="1"/>
              <a:t>Faster</a:t>
            </a:r>
            <a:r>
              <a:rPr lang="en-US" altLang="en-US"/>
              <a:t>(</a:t>
            </a:r>
            <a:r>
              <a:rPr lang="en-US" altLang="en-US" i="1"/>
              <a:t>Pat</a:t>
            </a:r>
            <a:r>
              <a:rPr lang="en-US" altLang="en-US"/>
              <a:t>, </a:t>
            </a:r>
            <a:r>
              <a:rPr lang="en-US" altLang="en-US" i="1"/>
              <a:t>Steve</a:t>
            </a:r>
            <a:r>
              <a:rPr lang="en-US" altLang="en-US"/>
              <a:t>)</a:t>
            </a:r>
          </a:p>
        </p:txBody>
      </p:sp>
      <p:grpSp>
        <p:nvGrpSpPr>
          <p:cNvPr id="41" name="Group 40"/>
          <p:cNvGrpSpPr/>
          <p:nvPr/>
        </p:nvGrpSpPr>
        <p:grpSpPr>
          <a:xfrm>
            <a:off x="7355541" y="5381626"/>
            <a:ext cx="1819835" cy="1212576"/>
            <a:chOff x="5974975" y="3200664"/>
            <a:chExt cx="1819835" cy="1212576"/>
          </a:xfrm>
        </p:grpSpPr>
        <p:sp>
          <p:nvSpPr>
            <p:cNvPr id="42" name="TextBox 41"/>
            <p:cNvSpPr txBox="1"/>
            <p:nvPr/>
          </p:nvSpPr>
          <p:spPr>
            <a:xfrm>
              <a:off x="5974975" y="3766909"/>
              <a:ext cx="1819835" cy="64633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rgbClr val="FF0000"/>
                  </a:solidFill>
                </a:rPr>
                <a:t>Need to use Rule #2 here, substituting “Steve” for </a:t>
              </a:r>
              <a:r>
                <a:rPr lang="en-US" sz="1200" i="1" dirty="0">
                  <a:solidFill>
                    <a:srgbClr val="FF0000"/>
                  </a:solidFill>
                </a:rPr>
                <a:t>z</a:t>
              </a:r>
              <a:r>
                <a:rPr lang="en-US" sz="1200" dirty="0">
                  <a:solidFill>
                    <a:srgbClr val="FF0000"/>
                  </a:solidFill>
                </a:rPr>
                <a:t>, to get what we need.</a:t>
              </a:r>
            </a:p>
          </p:txBody>
        </p:sp>
        <p:cxnSp>
          <p:nvCxnSpPr>
            <p:cNvPr id="43" name="Straight Arrow Connector 42"/>
            <p:cNvCxnSpPr>
              <a:stCxn id="42" idx="0"/>
            </p:cNvCxnSpPr>
            <p:nvPr/>
          </p:nvCxnSpPr>
          <p:spPr bwMode="auto">
            <a:xfrm flipV="1">
              <a:off x="6884893" y="3200664"/>
              <a:ext cx="573742" cy="566245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 w="lg" len="lg"/>
            </a:ln>
            <a:effectLst/>
          </p:spPr>
        </p:cxnSp>
      </p:grpSp>
      <p:sp>
        <p:nvSpPr>
          <p:cNvPr id="32" name="Rectangle 3">
            <a:extLst>
              <a:ext uri="{FF2B5EF4-FFF2-40B4-BE49-F238E27FC236}">
                <a16:creationId xmlns:a16="http://schemas.microsoft.com/office/drawing/2014/main" id="{49493C95-F9C6-834E-8989-9B5CBD086977}"/>
              </a:ext>
            </a:extLst>
          </p:cNvPr>
          <p:cNvSpPr txBox="1">
            <a:spLocks noChangeArrowheads="1"/>
          </p:cNvSpPr>
          <p:nvPr/>
        </p:nvSpPr>
        <p:spPr>
          <a:xfrm>
            <a:off x="491447" y="2184400"/>
            <a:ext cx="6248400" cy="4419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Ø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ü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9600" indent="-609600">
              <a:buFontTx/>
              <a:buAutoNum type="arabicPeriod"/>
            </a:pPr>
            <a:r>
              <a:rPr lang="en-US" altLang="en-US" sz="2400" i="1" dirty="0"/>
              <a:t>Pig</a:t>
            </a:r>
            <a:r>
              <a:rPr lang="en-US" altLang="en-US" sz="2400" dirty="0"/>
              <a:t>(</a:t>
            </a:r>
            <a:r>
              <a:rPr lang="en-US" altLang="en-US" sz="2400" i="1" dirty="0"/>
              <a:t>y</a:t>
            </a:r>
            <a:r>
              <a:rPr lang="en-US" altLang="en-US" sz="2400" dirty="0"/>
              <a:t>) </a:t>
            </a:r>
            <a:r>
              <a:rPr lang="en-US" altLang="en-US" sz="2400" dirty="0">
                <a:sym typeface="Symbol" pitchFamily="18" charset="2"/>
              </a:rPr>
              <a:t> </a:t>
            </a:r>
            <a:r>
              <a:rPr lang="en-US" altLang="en-US" sz="2400" i="1" dirty="0">
                <a:sym typeface="Symbol" pitchFamily="18" charset="2"/>
              </a:rPr>
              <a:t>Slug</a:t>
            </a:r>
            <a:r>
              <a:rPr lang="en-US" altLang="en-US" sz="2400" dirty="0">
                <a:sym typeface="Symbol" pitchFamily="18" charset="2"/>
              </a:rPr>
              <a:t>(</a:t>
            </a:r>
            <a:r>
              <a:rPr lang="en-US" altLang="en-US" sz="2400" i="1" dirty="0">
                <a:sym typeface="Symbol" pitchFamily="18" charset="2"/>
              </a:rPr>
              <a:t>z</a:t>
            </a:r>
            <a:r>
              <a:rPr lang="en-US" altLang="en-US" sz="2400" dirty="0">
                <a:sym typeface="Symbol" pitchFamily="18" charset="2"/>
              </a:rPr>
              <a:t>)  </a:t>
            </a:r>
            <a:r>
              <a:rPr lang="en-US" altLang="en-US" sz="2400" i="1" dirty="0">
                <a:sym typeface="Symbol" pitchFamily="18" charset="2"/>
              </a:rPr>
              <a:t>Faster</a:t>
            </a:r>
            <a:r>
              <a:rPr lang="en-US" altLang="en-US" sz="2400" dirty="0">
                <a:sym typeface="Symbol" pitchFamily="18" charset="2"/>
              </a:rPr>
              <a:t>(</a:t>
            </a:r>
            <a:r>
              <a:rPr lang="en-US" altLang="en-US" sz="2400" i="1" dirty="0">
                <a:sym typeface="Symbol" pitchFamily="18" charset="2"/>
              </a:rPr>
              <a:t>y</a:t>
            </a:r>
            <a:r>
              <a:rPr lang="en-US" altLang="en-US" sz="2400" dirty="0">
                <a:sym typeface="Symbol" pitchFamily="18" charset="2"/>
              </a:rPr>
              <a:t>, </a:t>
            </a:r>
            <a:r>
              <a:rPr lang="en-US" altLang="en-US" sz="2400" i="1" dirty="0">
                <a:sym typeface="Symbol" pitchFamily="18" charset="2"/>
              </a:rPr>
              <a:t>z</a:t>
            </a:r>
            <a:r>
              <a:rPr lang="en-US" altLang="en-US" sz="2400" dirty="0">
                <a:sym typeface="Symbol" pitchFamily="18" charset="2"/>
              </a:rPr>
              <a:t>)</a:t>
            </a:r>
          </a:p>
          <a:p>
            <a:pPr marL="609600" indent="-609600">
              <a:buFontTx/>
              <a:buAutoNum type="arabicPeriod"/>
            </a:pPr>
            <a:r>
              <a:rPr lang="en-US" altLang="en-US" sz="2400" i="1" dirty="0"/>
              <a:t>Slimy</a:t>
            </a:r>
            <a:r>
              <a:rPr lang="en-US" altLang="en-US" sz="2400" dirty="0"/>
              <a:t>(</a:t>
            </a:r>
            <a:r>
              <a:rPr lang="en-US" altLang="en-US" sz="2400" i="1" dirty="0"/>
              <a:t>z</a:t>
            </a:r>
            <a:r>
              <a:rPr lang="en-US" altLang="en-US" sz="2400" dirty="0"/>
              <a:t>) </a:t>
            </a:r>
            <a:r>
              <a:rPr lang="en-US" altLang="en-US" sz="2400" dirty="0">
                <a:sym typeface="Symbol" pitchFamily="18" charset="2"/>
              </a:rPr>
              <a:t> </a:t>
            </a:r>
            <a:r>
              <a:rPr lang="en-US" altLang="en-US" sz="2400" i="1" dirty="0">
                <a:sym typeface="Symbol" pitchFamily="18" charset="2"/>
              </a:rPr>
              <a:t>Creeps</a:t>
            </a:r>
            <a:r>
              <a:rPr lang="en-US" altLang="en-US" sz="2400" dirty="0">
                <a:sym typeface="Symbol" pitchFamily="18" charset="2"/>
              </a:rPr>
              <a:t>(</a:t>
            </a:r>
            <a:r>
              <a:rPr lang="en-US" altLang="en-US" sz="2400" i="1" dirty="0">
                <a:sym typeface="Symbol" pitchFamily="18" charset="2"/>
              </a:rPr>
              <a:t>z</a:t>
            </a:r>
            <a:r>
              <a:rPr lang="en-US" altLang="en-US" sz="2400" dirty="0">
                <a:sym typeface="Symbol" pitchFamily="18" charset="2"/>
              </a:rPr>
              <a:t>)  </a:t>
            </a:r>
            <a:r>
              <a:rPr lang="en-US" altLang="en-US" sz="2400" i="1" dirty="0">
                <a:sym typeface="Symbol" pitchFamily="18" charset="2"/>
              </a:rPr>
              <a:t>Slug</a:t>
            </a:r>
            <a:r>
              <a:rPr lang="en-US" altLang="en-US" sz="2400" dirty="0">
                <a:sym typeface="Symbol" pitchFamily="18" charset="2"/>
              </a:rPr>
              <a:t>(</a:t>
            </a:r>
            <a:r>
              <a:rPr lang="en-US" altLang="en-US" sz="2400" i="1" dirty="0">
                <a:sym typeface="Symbol" pitchFamily="18" charset="2"/>
              </a:rPr>
              <a:t>z</a:t>
            </a:r>
            <a:r>
              <a:rPr lang="en-US" altLang="en-US" sz="2400" dirty="0">
                <a:sym typeface="Symbol" pitchFamily="18" charset="2"/>
              </a:rPr>
              <a:t>)</a:t>
            </a:r>
          </a:p>
          <a:p>
            <a:pPr marL="609600" indent="-609600">
              <a:buFontTx/>
              <a:buAutoNum type="arabicPeriod"/>
            </a:pPr>
            <a:r>
              <a:rPr lang="en-US" altLang="en-US" sz="2400" i="1" dirty="0"/>
              <a:t>Pig</a:t>
            </a:r>
            <a:r>
              <a:rPr lang="en-US" altLang="en-US" sz="2400" dirty="0"/>
              <a:t>(</a:t>
            </a:r>
            <a:r>
              <a:rPr lang="en-US" altLang="en-US" sz="2400" i="1" dirty="0"/>
              <a:t>Pat</a:t>
            </a:r>
            <a:r>
              <a:rPr lang="en-US" altLang="en-US" sz="2400" dirty="0"/>
              <a:t>)</a:t>
            </a:r>
          </a:p>
          <a:p>
            <a:pPr marL="609600" indent="-609600">
              <a:buFontTx/>
              <a:buAutoNum type="arabicPeriod"/>
            </a:pPr>
            <a:r>
              <a:rPr lang="en-US" altLang="en-US" sz="2400" i="1" dirty="0"/>
              <a:t>Slimy</a:t>
            </a:r>
            <a:r>
              <a:rPr lang="en-US" altLang="en-US" sz="2400" dirty="0"/>
              <a:t>(</a:t>
            </a:r>
            <a:r>
              <a:rPr lang="en-US" altLang="en-US" sz="2400" i="1" dirty="0"/>
              <a:t>Steve</a:t>
            </a:r>
            <a:r>
              <a:rPr lang="en-US" altLang="en-US" sz="2400" dirty="0"/>
              <a:t>)</a:t>
            </a:r>
          </a:p>
          <a:p>
            <a:pPr marL="609600" indent="-609600">
              <a:buFontTx/>
              <a:buAutoNum type="arabicPeriod"/>
            </a:pPr>
            <a:r>
              <a:rPr lang="en-US" altLang="en-US" sz="2400" i="1" dirty="0"/>
              <a:t>Creeps</a:t>
            </a:r>
            <a:r>
              <a:rPr lang="en-US" altLang="en-US" sz="2400" dirty="0"/>
              <a:t>(</a:t>
            </a:r>
            <a:r>
              <a:rPr lang="en-US" altLang="en-US" sz="2400" i="1" dirty="0"/>
              <a:t>Steve</a:t>
            </a:r>
            <a:r>
              <a:rPr lang="en-US" altLang="en-US" sz="2400" dirty="0"/>
              <a:t>)</a:t>
            </a:r>
          </a:p>
          <a:p>
            <a:pPr marL="609600" indent="-609600">
              <a:buFont typeface="Arial" panose="020B0604020202020204" pitchFamily="34" charset="0"/>
              <a:buNone/>
            </a:pPr>
            <a:r>
              <a:rPr lang="en-US" altLang="en-US" sz="2400" dirty="0"/>
              <a:t>Prove: </a:t>
            </a:r>
            <a:r>
              <a:rPr lang="en-US" altLang="en-US" sz="2400" i="1" dirty="0">
                <a:solidFill>
                  <a:srgbClr val="FF0000"/>
                </a:solidFill>
              </a:rPr>
              <a:t>Faster</a:t>
            </a:r>
            <a:r>
              <a:rPr lang="en-US" altLang="en-US" sz="2400" dirty="0">
                <a:solidFill>
                  <a:srgbClr val="FF0000"/>
                </a:solidFill>
              </a:rPr>
              <a:t>(</a:t>
            </a:r>
            <a:r>
              <a:rPr lang="en-US" altLang="en-US" sz="2400" i="1" dirty="0">
                <a:solidFill>
                  <a:srgbClr val="FF0000"/>
                </a:solidFill>
              </a:rPr>
              <a:t>Pat</a:t>
            </a:r>
            <a:r>
              <a:rPr lang="en-US" altLang="en-US" sz="2400" dirty="0">
                <a:solidFill>
                  <a:srgbClr val="FF0000"/>
                </a:solidFill>
              </a:rPr>
              <a:t>, </a:t>
            </a:r>
            <a:r>
              <a:rPr lang="en-US" altLang="en-US" sz="2400" i="1" dirty="0">
                <a:solidFill>
                  <a:srgbClr val="FF0000"/>
                </a:solidFill>
              </a:rPr>
              <a:t>Steve</a:t>
            </a:r>
            <a:r>
              <a:rPr lang="en-US" altLang="en-US" sz="2400" dirty="0">
                <a:solidFill>
                  <a:srgbClr val="FF0000"/>
                </a:solidFill>
              </a:rPr>
              <a:t>)</a:t>
            </a:r>
          </a:p>
        </p:txBody>
      </p:sp>
      <p:sp>
        <p:nvSpPr>
          <p:cNvPr id="33" name="TextBox 35">
            <a:extLst>
              <a:ext uri="{FF2B5EF4-FFF2-40B4-BE49-F238E27FC236}">
                <a16:creationId xmlns:a16="http://schemas.microsoft.com/office/drawing/2014/main" id="{FDBEF50C-614C-7A43-B14A-B15BD865CF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1447" y="1502113"/>
            <a:ext cx="38862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r>
              <a:rPr lang="en-US" altLang="en-US" dirty="0"/>
              <a:t>Given facts/rules 1-5 in KB:</a:t>
            </a:r>
          </a:p>
        </p:txBody>
      </p:sp>
    </p:spTree>
    <p:extLst>
      <p:ext uri="{BB962C8B-B14F-4D97-AF65-F5344CB8AC3E}">
        <p14:creationId xmlns:p14="http://schemas.microsoft.com/office/powerpoint/2010/main" val="209084824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Backward Chaining Example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6019800" y="4814888"/>
            <a:ext cx="4343400" cy="1381124"/>
            <a:chOff x="4495800" y="4814888"/>
            <a:chExt cx="4343400" cy="1381124"/>
          </a:xfrm>
        </p:grpSpPr>
        <p:sp>
          <p:nvSpPr>
            <p:cNvPr id="26651" name="Line 16"/>
            <p:cNvSpPr>
              <a:spLocks noChangeShapeType="1"/>
            </p:cNvSpPr>
            <p:nvPr/>
          </p:nvSpPr>
          <p:spPr bwMode="auto">
            <a:xfrm flipV="1">
              <a:off x="7162800" y="4814888"/>
              <a:ext cx="0" cy="533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649" name="Line 14"/>
            <p:cNvSpPr>
              <a:spLocks noChangeShapeType="1"/>
            </p:cNvSpPr>
            <p:nvPr/>
          </p:nvSpPr>
          <p:spPr bwMode="auto">
            <a:xfrm flipH="1">
              <a:off x="5486400" y="5348288"/>
              <a:ext cx="1676400" cy="685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650" name="Line 15"/>
            <p:cNvSpPr>
              <a:spLocks noChangeShapeType="1"/>
            </p:cNvSpPr>
            <p:nvPr/>
          </p:nvSpPr>
          <p:spPr bwMode="auto">
            <a:xfrm>
              <a:off x="7162800" y="5348288"/>
              <a:ext cx="304800" cy="685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652" name="Text Box 8"/>
            <p:cNvSpPr txBox="1">
              <a:spLocks noChangeArrowheads="1"/>
            </p:cNvSpPr>
            <p:nvPr/>
          </p:nvSpPr>
          <p:spPr bwMode="auto">
            <a:xfrm>
              <a:off x="6629400" y="5719762"/>
              <a:ext cx="1905000" cy="4667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i="1"/>
                <a:t>Creeps</a:t>
              </a:r>
              <a:r>
                <a:rPr lang="en-US" altLang="en-US"/>
                <a:t>(</a:t>
              </a:r>
              <a:r>
                <a:rPr lang="en-US" altLang="en-US" i="1"/>
                <a:t>Steve</a:t>
              </a:r>
              <a:r>
                <a:rPr lang="en-US" altLang="en-US"/>
                <a:t>)</a:t>
              </a:r>
            </a:p>
          </p:txBody>
        </p:sp>
        <p:sp>
          <p:nvSpPr>
            <p:cNvPr id="26653" name="Text Box 9"/>
            <p:cNvSpPr txBox="1">
              <a:spLocks noChangeArrowheads="1"/>
            </p:cNvSpPr>
            <p:nvPr/>
          </p:nvSpPr>
          <p:spPr bwMode="auto">
            <a:xfrm>
              <a:off x="4495800" y="5729287"/>
              <a:ext cx="1905000" cy="4667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i="1"/>
                <a:t>Slimy</a:t>
              </a:r>
              <a:r>
                <a:rPr lang="en-US" altLang="en-US"/>
                <a:t>(</a:t>
              </a:r>
              <a:r>
                <a:rPr lang="en-US" altLang="en-US" i="1"/>
                <a:t>Steve</a:t>
              </a:r>
              <a:r>
                <a:rPr lang="en-US" altLang="en-US"/>
                <a:t>)</a:t>
              </a:r>
            </a:p>
          </p:txBody>
        </p:sp>
        <p:grpSp>
          <p:nvGrpSpPr>
            <p:cNvPr id="26638" name="Group 27"/>
            <p:cNvGrpSpPr>
              <a:grpSpLocks/>
            </p:cNvGrpSpPr>
            <p:nvPr/>
          </p:nvGrpSpPr>
          <p:grpSpPr bwMode="auto">
            <a:xfrm>
              <a:off x="7315200" y="4953000"/>
              <a:ext cx="381000" cy="366713"/>
              <a:chOff x="1680" y="3657"/>
              <a:chExt cx="240" cy="231"/>
            </a:xfrm>
          </p:grpSpPr>
          <p:sp>
            <p:nvSpPr>
              <p:cNvPr id="26645" name="Oval 28"/>
              <p:cNvSpPr>
                <a:spLocks noChangeArrowheads="1"/>
              </p:cNvSpPr>
              <p:nvPr/>
            </p:nvSpPr>
            <p:spPr bwMode="auto">
              <a:xfrm>
                <a:off x="1680" y="3696"/>
                <a:ext cx="192" cy="192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6646" name="Text Box 29"/>
              <p:cNvSpPr txBox="1">
                <a:spLocks noChangeArrowheads="1"/>
              </p:cNvSpPr>
              <p:nvPr/>
            </p:nvSpPr>
            <p:spPr bwMode="auto">
              <a:xfrm>
                <a:off x="1680" y="3657"/>
                <a:ext cx="240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en-US" sz="1800" b="1"/>
                  <a:t>2</a:t>
                </a:r>
              </a:p>
            </p:txBody>
          </p:sp>
        </p:grpSp>
        <p:sp>
          <p:nvSpPr>
            <p:cNvPr id="26641" name="Text Box 34"/>
            <p:cNvSpPr txBox="1">
              <a:spLocks noChangeArrowheads="1"/>
            </p:cNvSpPr>
            <p:nvPr/>
          </p:nvSpPr>
          <p:spPr bwMode="auto">
            <a:xfrm>
              <a:off x="7620000" y="4953000"/>
              <a:ext cx="121920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1800" dirty="0"/>
                <a:t>{z/Steve}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6477000" y="4953001"/>
            <a:ext cx="762000" cy="366713"/>
            <a:chOff x="4953000" y="4953000"/>
            <a:chExt cx="762000" cy="366713"/>
          </a:xfrm>
        </p:grpSpPr>
        <p:grpSp>
          <p:nvGrpSpPr>
            <p:cNvPr id="26637" name="Group 24"/>
            <p:cNvGrpSpPr>
              <a:grpSpLocks/>
            </p:cNvGrpSpPr>
            <p:nvPr/>
          </p:nvGrpSpPr>
          <p:grpSpPr bwMode="auto">
            <a:xfrm>
              <a:off x="4953000" y="4953000"/>
              <a:ext cx="381000" cy="366713"/>
              <a:chOff x="1680" y="3657"/>
              <a:chExt cx="240" cy="231"/>
            </a:xfrm>
          </p:grpSpPr>
          <p:sp>
            <p:nvSpPr>
              <p:cNvPr id="26647" name="Oval 25"/>
              <p:cNvSpPr>
                <a:spLocks noChangeArrowheads="1"/>
              </p:cNvSpPr>
              <p:nvPr/>
            </p:nvSpPr>
            <p:spPr bwMode="auto">
              <a:xfrm>
                <a:off x="1680" y="3696"/>
                <a:ext cx="192" cy="192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6648" name="Text Box 26"/>
              <p:cNvSpPr txBox="1">
                <a:spLocks noChangeArrowheads="1"/>
              </p:cNvSpPr>
              <p:nvPr/>
            </p:nvSpPr>
            <p:spPr bwMode="auto">
              <a:xfrm>
                <a:off x="1680" y="3657"/>
                <a:ext cx="240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en-US" sz="1800" b="1" dirty="0"/>
                  <a:t>3</a:t>
                </a:r>
              </a:p>
            </p:txBody>
          </p:sp>
        </p:grpSp>
        <p:sp>
          <p:nvSpPr>
            <p:cNvPr id="26642" name="Text Box 37"/>
            <p:cNvSpPr txBox="1">
              <a:spLocks noChangeArrowheads="1"/>
            </p:cNvSpPr>
            <p:nvPr/>
          </p:nvSpPr>
          <p:spPr bwMode="auto">
            <a:xfrm>
              <a:off x="5257800" y="4953000"/>
              <a:ext cx="45720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1800"/>
                <a:t>{}</a:t>
              </a: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6096000" y="3352800"/>
            <a:ext cx="3962400" cy="1600200"/>
            <a:chOff x="4572000" y="3352800"/>
            <a:chExt cx="3962400" cy="1600200"/>
          </a:xfrm>
        </p:grpSpPr>
        <p:sp>
          <p:nvSpPr>
            <p:cNvPr id="26632" name="Line 10"/>
            <p:cNvSpPr>
              <a:spLocks noChangeShapeType="1"/>
            </p:cNvSpPr>
            <p:nvPr/>
          </p:nvSpPr>
          <p:spPr bwMode="auto">
            <a:xfrm flipH="1">
              <a:off x="5334000" y="3886200"/>
              <a:ext cx="990600" cy="838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633" name="Line 12"/>
            <p:cNvSpPr>
              <a:spLocks noChangeShapeType="1"/>
            </p:cNvSpPr>
            <p:nvPr/>
          </p:nvSpPr>
          <p:spPr bwMode="auto">
            <a:xfrm>
              <a:off x="6324600" y="3886200"/>
              <a:ext cx="990600" cy="838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634" name="Line 13"/>
            <p:cNvSpPr>
              <a:spLocks noChangeShapeType="1"/>
            </p:cNvSpPr>
            <p:nvPr/>
          </p:nvSpPr>
          <p:spPr bwMode="auto">
            <a:xfrm flipV="1">
              <a:off x="6324600" y="3352800"/>
              <a:ext cx="0" cy="533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636" name="Text Box 7"/>
            <p:cNvSpPr txBox="1">
              <a:spLocks noChangeArrowheads="1"/>
            </p:cNvSpPr>
            <p:nvPr/>
          </p:nvSpPr>
          <p:spPr bwMode="auto">
            <a:xfrm>
              <a:off x="4572000" y="4486275"/>
              <a:ext cx="1600200" cy="4667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i="1"/>
                <a:t>Pig</a:t>
              </a:r>
              <a:r>
                <a:rPr lang="en-US" altLang="en-US"/>
                <a:t>(</a:t>
              </a:r>
              <a:r>
                <a:rPr lang="en-US" altLang="en-US" i="1"/>
                <a:t>Pat</a:t>
              </a:r>
              <a:r>
                <a:rPr lang="en-US" altLang="en-US"/>
                <a:t>)</a:t>
              </a:r>
            </a:p>
          </p:txBody>
        </p:sp>
        <p:grpSp>
          <p:nvGrpSpPr>
            <p:cNvPr id="26639" name="Group 30"/>
            <p:cNvGrpSpPr>
              <a:grpSpLocks/>
            </p:cNvGrpSpPr>
            <p:nvPr/>
          </p:nvGrpSpPr>
          <p:grpSpPr bwMode="auto">
            <a:xfrm>
              <a:off x="6553200" y="3581400"/>
              <a:ext cx="381000" cy="366713"/>
              <a:chOff x="1680" y="3657"/>
              <a:chExt cx="240" cy="231"/>
            </a:xfrm>
          </p:grpSpPr>
          <p:sp>
            <p:nvSpPr>
              <p:cNvPr id="26643" name="Oval 31"/>
              <p:cNvSpPr>
                <a:spLocks noChangeArrowheads="1"/>
              </p:cNvSpPr>
              <p:nvPr/>
            </p:nvSpPr>
            <p:spPr bwMode="auto">
              <a:xfrm>
                <a:off x="1680" y="3696"/>
                <a:ext cx="192" cy="192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6644" name="Text Box 32"/>
              <p:cNvSpPr txBox="1">
                <a:spLocks noChangeArrowheads="1"/>
              </p:cNvSpPr>
              <p:nvPr/>
            </p:nvSpPr>
            <p:spPr bwMode="auto">
              <a:xfrm>
                <a:off x="1680" y="3657"/>
                <a:ext cx="240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en-US" sz="1800" b="1" dirty="0"/>
                  <a:t>1</a:t>
                </a:r>
              </a:p>
            </p:txBody>
          </p:sp>
        </p:grpSp>
        <p:sp>
          <p:nvSpPr>
            <p:cNvPr id="26640" name="Text Box 33"/>
            <p:cNvSpPr txBox="1">
              <a:spLocks noChangeArrowheads="1"/>
            </p:cNvSpPr>
            <p:nvPr/>
          </p:nvSpPr>
          <p:spPr bwMode="auto">
            <a:xfrm>
              <a:off x="6858000" y="3581400"/>
              <a:ext cx="167640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1800" dirty="0"/>
                <a:t>{y/Pat, z/Steve}</a:t>
              </a:r>
            </a:p>
          </p:txBody>
        </p:sp>
        <p:sp>
          <p:nvSpPr>
            <p:cNvPr id="26635" name="Text Box 6"/>
            <p:cNvSpPr txBox="1">
              <a:spLocks noChangeArrowheads="1"/>
            </p:cNvSpPr>
            <p:nvPr/>
          </p:nvSpPr>
          <p:spPr bwMode="auto">
            <a:xfrm>
              <a:off x="6553200" y="4486275"/>
              <a:ext cx="1600200" cy="4667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i="1"/>
                <a:t>Slug</a:t>
              </a:r>
              <a:r>
                <a:rPr lang="en-US" altLang="en-US"/>
                <a:t>(</a:t>
              </a:r>
              <a:r>
                <a:rPr lang="en-US" altLang="en-US" i="1"/>
                <a:t>Steve</a:t>
              </a:r>
              <a:r>
                <a:rPr lang="en-US" altLang="en-US"/>
                <a:t>)</a:t>
              </a:r>
            </a:p>
          </p:txBody>
        </p:sp>
      </p:grpSp>
      <p:sp>
        <p:nvSpPr>
          <p:cNvPr id="26631" name="Text Box 4"/>
          <p:cNvSpPr txBox="1">
            <a:spLocks noChangeArrowheads="1"/>
          </p:cNvSpPr>
          <p:nvPr/>
        </p:nvSpPr>
        <p:spPr bwMode="auto">
          <a:xfrm>
            <a:off x="6629400" y="3048001"/>
            <a:ext cx="2514600" cy="4667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i="1"/>
              <a:t>Faster</a:t>
            </a:r>
            <a:r>
              <a:rPr lang="en-US" altLang="en-US"/>
              <a:t>(</a:t>
            </a:r>
            <a:r>
              <a:rPr lang="en-US" altLang="en-US" i="1"/>
              <a:t>Pat</a:t>
            </a:r>
            <a:r>
              <a:rPr lang="en-US" altLang="en-US"/>
              <a:t>, </a:t>
            </a:r>
            <a:r>
              <a:rPr lang="en-US" altLang="en-US" i="1"/>
              <a:t>Steve</a:t>
            </a:r>
            <a:r>
              <a:rPr lang="en-US" altLang="en-US"/>
              <a:t>)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4166348" y="5962650"/>
            <a:ext cx="1548652" cy="4616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And Rule #2 requires these two facts…</a:t>
            </a:r>
          </a:p>
        </p:txBody>
      </p:sp>
      <p:sp>
        <p:nvSpPr>
          <p:cNvPr id="35" name="Rectangle 3">
            <a:extLst>
              <a:ext uri="{FF2B5EF4-FFF2-40B4-BE49-F238E27FC236}">
                <a16:creationId xmlns:a16="http://schemas.microsoft.com/office/drawing/2014/main" id="{F6DE664E-2408-6A4E-9A3E-FEEB87E6BE9C}"/>
              </a:ext>
            </a:extLst>
          </p:cNvPr>
          <p:cNvSpPr txBox="1">
            <a:spLocks noChangeArrowheads="1"/>
          </p:cNvSpPr>
          <p:nvPr/>
        </p:nvSpPr>
        <p:spPr>
          <a:xfrm>
            <a:off x="491447" y="2184400"/>
            <a:ext cx="6248400" cy="4419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Ø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ü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9600" indent="-609600">
              <a:buFontTx/>
              <a:buAutoNum type="arabicPeriod"/>
            </a:pPr>
            <a:r>
              <a:rPr lang="en-US" altLang="en-US" sz="2400" i="1" dirty="0"/>
              <a:t>Pig</a:t>
            </a:r>
            <a:r>
              <a:rPr lang="en-US" altLang="en-US" sz="2400" dirty="0"/>
              <a:t>(</a:t>
            </a:r>
            <a:r>
              <a:rPr lang="en-US" altLang="en-US" sz="2400" i="1" dirty="0"/>
              <a:t>y</a:t>
            </a:r>
            <a:r>
              <a:rPr lang="en-US" altLang="en-US" sz="2400" dirty="0"/>
              <a:t>) </a:t>
            </a:r>
            <a:r>
              <a:rPr lang="en-US" altLang="en-US" sz="2400" dirty="0">
                <a:sym typeface="Symbol" pitchFamily="18" charset="2"/>
              </a:rPr>
              <a:t> </a:t>
            </a:r>
            <a:r>
              <a:rPr lang="en-US" altLang="en-US" sz="2400" i="1" dirty="0">
                <a:sym typeface="Symbol" pitchFamily="18" charset="2"/>
              </a:rPr>
              <a:t>Slug</a:t>
            </a:r>
            <a:r>
              <a:rPr lang="en-US" altLang="en-US" sz="2400" dirty="0">
                <a:sym typeface="Symbol" pitchFamily="18" charset="2"/>
              </a:rPr>
              <a:t>(</a:t>
            </a:r>
            <a:r>
              <a:rPr lang="en-US" altLang="en-US" sz="2400" i="1" dirty="0">
                <a:sym typeface="Symbol" pitchFamily="18" charset="2"/>
              </a:rPr>
              <a:t>z</a:t>
            </a:r>
            <a:r>
              <a:rPr lang="en-US" altLang="en-US" sz="2400" dirty="0">
                <a:sym typeface="Symbol" pitchFamily="18" charset="2"/>
              </a:rPr>
              <a:t>)  </a:t>
            </a:r>
            <a:r>
              <a:rPr lang="en-US" altLang="en-US" sz="2400" i="1" dirty="0">
                <a:sym typeface="Symbol" pitchFamily="18" charset="2"/>
              </a:rPr>
              <a:t>Faster</a:t>
            </a:r>
            <a:r>
              <a:rPr lang="en-US" altLang="en-US" sz="2400" dirty="0">
                <a:sym typeface="Symbol" pitchFamily="18" charset="2"/>
              </a:rPr>
              <a:t>(</a:t>
            </a:r>
            <a:r>
              <a:rPr lang="en-US" altLang="en-US" sz="2400" i="1" dirty="0">
                <a:sym typeface="Symbol" pitchFamily="18" charset="2"/>
              </a:rPr>
              <a:t>y</a:t>
            </a:r>
            <a:r>
              <a:rPr lang="en-US" altLang="en-US" sz="2400" dirty="0">
                <a:sym typeface="Symbol" pitchFamily="18" charset="2"/>
              </a:rPr>
              <a:t>, </a:t>
            </a:r>
            <a:r>
              <a:rPr lang="en-US" altLang="en-US" sz="2400" i="1" dirty="0">
                <a:sym typeface="Symbol" pitchFamily="18" charset="2"/>
              </a:rPr>
              <a:t>z</a:t>
            </a:r>
            <a:r>
              <a:rPr lang="en-US" altLang="en-US" sz="2400" dirty="0">
                <a:sym typeface="Symbol" pitchFamily="18" charset="2"/>
              </a:rPr>
              <a:t>)</a:t>
            </a:r>
          </a:p>
          <a:p>
            <a:pPr marL="609600" indent="-609600">
              <a:buFontTx/>
              <a:buAutoNum type="arabicPeriod"/>
            </a:pPr>
            <a:r>
              <a:rPr lang="en-US" altLang="en-US" sz="2400" i="1" dirty="0"/>
              <a:t>Slimy</a:t>
            </a:r>
            <a:r>
              <a:rPr lang="en-US" altLang="en-US" sz="2400" dirty="0"/>
              <a:t>(</a:t>
            </a:r>
            <a:r>
              <a:rPr lang="en-US" altLang="en-US" sz="2400" i="1" dirty="0"/>
              <a:t>z</a:t>
            </a:r>
            <a:r>
              <a:rPr lang="en-US" altLang="en-US" sz="2400" dirty="0"/>
              <a:t>) </a:t>
            </a:r>
            <a:r>
              <a:rPr lang="en-US" altLang="en-US" sz="2400" dirty="0">
                <a:sym typeface="Symbol" pitchFamily="18" charset="2"/>
              </a:rPr>
              <a:t> </a:t>
            </a:r>
            <a:r>
              <a:rPr lang="en-US" altLang="en-US" sz="2400" i="1" dirty="0">
                <a:sym typeface="Symbol" pitchFamily="18" charset="2"/>
              </a:rPr>
              <a:t>Creeps</a:t>
            </a:r>
            <a:r>
              <a:rPr lang="en-US" altLang="en-US" sz="2400" dirty="0">
                <a:sym typeface="Symbol" pitchFamily="18" charset="2"/>
              </a:rPr>
              <a:t>(</a:t>
            </a:r>
            <a:r>
              <a:rPr lang="en-US" altLang="en-US" sz="2400" i="1" dirty="0">
                <a:sym typeface="Symbol" pitchFamily="18" charset="2"/>
              </a:rPr>
              <a:t>z</a:t>
            </a:r>
            <a:r>
              <a:rPr lang="en-US" altLang="en-US" sz="2400" dirty="0">
                <a:sym typeface="Symbol" pitchFamily="18" charset="2"/>
              </a:rPr>
              <a:t>)  </a:t>
            </a:r>
            <a:r>
              <a:rPr lang="en-US" altLang="en-US" sz="2400" i="1" dirty="0">
                <a:sym typeface="Symbol" pitchFamily="18" charset="2"/>
              </a:rPr>
              <a:t>Slug</a:t>
            </a:r>
            <a:r>
              <a:rPr lang="en-US" altLang="en-US" sz="2400" dirty="0">
                <a:sym typeface="Symbol" pitchFamily="18" charset="2"/>
              </a:rPr>
              <a:t>(</a:t>
            </a:r>
            <a:r>
              <a:rPr lang="en-US" altLang="en-US" sz="2400" i="1" dirty="0">
                <a:sym typeface="Symbol" pitchFamily="18" charset="2"/>
              </a:rPr>
              <a:t>z</a:t>
            </a:r>
            <a:r>
              <a:rPr lang="en-US" altLang="en-US" sz="2400" dirty="0">
                <a:sym typeface="Symbol" pitchFamily="18" charset="2"/>
              </a:rPr>
              <a:t>)</a:t>
            </a:r>
          </a:p>
          <a:p>
            <a:pPr marL="609600" indent="-609600">
              <a:buFontTx/>
              <a:buAutoNum type="arabicPeriod"/>
            </a:pPr>
            <a:r>
              <a:rPr lang="en-US" altLang="en-US" sz="2400" i="1" dirty="0"/>
              <a:t>Pig</a:t>
            </a:r>
            <a:r>
              <a:rPr lang="en-US" altLang="en-US" sz="2400" dirty="0"/>
              <a:t>(</a:t>
            </a:r>
            <a:r>
              <a:rPr lang="en-US" altLang="en-US" sz="2400" i="1" dirty="0"/>
              <a:t>Pat</a:t>
            </a:r>
            <a:r>
              <a:rPr lang="en-US" altLang="en-US" sz="2400" dirty="0"/>
              <a:t>)</a:t>
            </a:r>
          </a:p>
          <a:p>
            <a:pPr marL="609600" indent="-609600">
              <a:buFontTx/>
              <a:buAutoNum type="arabicPeriod"/>
            </a:pPr>
            <a:r>
              <a:rPr lang="en-US" altLang="en-US" sz="2400" i="1" dirty="0"/>
              <a:t>Slimy</a:t>
            </a:r>
            <a:r>
              <a:rPr lang="en-US" altLang="en-US" sz="2400" dirty="0"/>
              <a:t>(</a:t>
            </a:r>
            <a:r>
              <a:rPr lang="en-US" altLang="en-US" sz="2400" i="1" dirty="0"/>
              <a:t>Steve</a:t>
            </a:r>
            <a:r>
              <a:rPr lang="en-US" altLang="en-US" sz="2400" dirty="0"/>
              <a:t>)</a:t>
            </a:r>
          </a:p>
          <a:p>
            <a:pPr marL="609600" indent="-609600">
              <a:buFontTx/>
              <a:buAutoNum type="arabicPeriod"/>
            </a:pPr>
            <a:r>
              <a:rPr lang="en-US" altLang="en-US" sz="2400" i="1" dirty="0"/>
              <a:t>Creeps</a:t>
            </a:r>
            <a:r>
              <a:rPr lang="en-US" altLang="en-US" sz="2400" dirty="0"/>
              <a:t>(</a:t>
            </a:r>
            <a:r>
              <a:rPr lang="en-US" altLang="en-US" sz="2400" i="1" dirty="0"/>
              <a:t>Steve</a:t>
            </a:r>
            <a:r>
              <a:rPr lang="en-US" altLang="en-US" sz="2400" dirty="0"/>
              <a:t>)</a:t>
            </a:r>
          </a:p>
          <a:p>
            <a:pPr marL="609600" indent="-609600">
              <a:buFont typeface="Arial" panose="020B0604020202020204" pitchFamily="34" charset="0"/>
              <a:buNone/>
            </a:pPr>
            <a:r>
              <a:rPr lang="en-US" altLang="en-US" sz="2400" dirty="0"/>
              <a:t>Prove: </a:t>
            </a:r>
            <a:r>
              <a:rPr lang="en-US" altLang="en-US" sz="2400" i="1" dirty="0">
                <a:solidFill>
                  <a:srgbClr val="FF0000"/>
                </a:solidFill>
              </a:rPr>
              <a:t>Faster</a:t>
            </a:r>
            <a:r>
              <a:rPr lang="en-US" altLang="en-US" sz="2400" dirty="0">
                <a:solidFill>
                  <a:srgbClr val="FF0000"/>
                </a:solidFill>
              </a:rPr>
              <a:t>(</a:t>
            </a:r>
            <a:r>
              <a:rPr lang="en-US" altLang="en-US" sz="2400" i="1" dirty="0">
                <a:solidFill>
                  <a:srgbClr val="FF0000"/>
                </a:solidFill>
              </a:rPr>
              <a:t>Pat</a:t>
            </a:r>
            <a:r>
              <a:rPr lang="en-US" altLang="en-US" sz="2400" dirty="0">
                <a:solidFill>
                  <a:srgbClr val="FF0000"/>
                </a:solidFill>
              </a:rPr>
              <a:t>, </a:t>
            </a:r>
            <a:r>
              <a:rPr lang="en-US" altLang="en-US" sz="2400" i="1" dirty="0">
                <a:solidFill>
                  <a:srgbClr val="FF0000"/>
                </a:solidFill>
              </a:rPr>
              <a:t>Steve</a:t>
            </a:r>
            <a:r>
              <a:rPr lang="en-US" altLang="en-US" sz="2400" dirty="0">
                <a:solidFill>
                  <a:srgbClr val="FF0000"/>
                </a:solidFill>
              </a:rPr>
              <a:t>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31BECF5-2E53-8A47-AFE1-4C43796C5F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1447" y="1502113"/>
            <a:ext cx="38862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r>
              <a:rPr lang="en-US" altLang="en-US" dirty="0"/>
              <a:t>Given facts/rules 1-5 in KB:</a:t>
            </a:r>
          </a:p>
        </p:txBody>
      </p:sp>
    </p:spTree>
    <p:extLst>
      <p:ext uri="{BB962C8B-B14F-4D97-AF65-F5344CB8AC3E}">
        <p14:creationId xmlns:p14="http://schemas.microsoft.com/office/powerpoint/2010/main" val="462483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F5DC66-A3D1-4749-98D1-044192000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Times New Roman"/>
                <a:cs typeface="Times New Roman"/>
                <a:sym typeface="Times New Roman"/>
              </a:rPr>
              <a:t>What makes an AI agent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3DC035-C0E2-B144-8E59-C417DEEFEF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4639" y="1612906"/>
            <a:ext cx="11724640" cy="4150585"/>
          </a:xfrm>
        </p:spPr>
        <p:txBody>
          <a:bodyPr>
            <a:normAutofit/>
          </a:bodyPr>
          <a:lstStyle/>
          <a:p>
            <a:pPr>
              <a:lnSpc>
                <a:spcPts val="3100"/>
              </a:lnSpc>
            </a:pPr>
            <a:r>
              <a:rPr lang="en-US" b="1" dirty="0">
                <a:latin typeface="Times New Roman"/>
                <a:ea typeface="Times New Roman"/>
                <a:cs typeface="Times New Roman"/>
                <a:sym typeface="Times New Roman"/>
              </a:rPr>
              <a:t>Agent 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– an entity that </a:t>
            </a:r>
            <a:r>
              <a:rPr lang="en-US" u="sng" dirty="0">
                <a:latin typeface="Times New Roman"/>
                <a:ea typeface="Times New Roman"/>
                <a:cs typeface="Times New Roman"/>
                <a:sym typeface="Times New Roman"/>
              </a:rPr>
              <a:t>perceives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its environment through </a:t>
            </a:r>
            <a:r>
              <a:rPr lang="en-US" u="sng" dirty="0">
                <a:latin typeface="Times New Roman"/>
                <a:ea typeface="Times New Roman"/>
                <a:cs typeface="Times New Roman"/>
                <a:sym typeface="Times New Roman"/>
              </a:rPr>
              <a:t>sensors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b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             and acts on it with </a:t>
            </a:r>
            <a:r>
              <a:rPr lang="en-US" u="sng" dirty="0">
                <a:latin typeface="Times New Roman"/>
                <a:ea typeface="Times New Roman"/>
                <a:cs typeface="Times New Roman"/>
                <a:sym typeface="Times New Roman"/>
              </a:rPr>
              <a:t>effectors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(</a:t>
            </a:r>
            <a:r>
              <a:rPr lang="en-US" u="sng" dirty="0">
                <a:latin typeface="Times New Roman"/>
                <a:ea typeface="Times New Roman"/>
                <a:cs typeface="Times New Roman"/>
                <a:sym typeface="Times New Roman"/>
              </a:rPr>
              <a:t>actuators)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b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</a:br>
            <a:endParaRPr lang="en-US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lnSpc>
                <a:spcPts val="2700"/>
              </a:lnSpc>
            </a:pPr>
            <a:endParaRPr lang="en-US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" name="Shape">
            <a:extLst>
              <a:ext uri="{FF2B5EF4-FFF2-40B4-BE49-F238E27FC236}">
                <a16:creationId xmlns:a16="http://schemas.microsoft.com/office/drawing/2014/main" id="{EA4B88CD-8D40-E74D-AE35-2DBF39254BC1}"/>
              </a:ext>
            </a:extLst>
          </p:cNvPr>
          <p:cNvSpPr/>
          <p:nvPr/>
        </p:nvSpPr>
        <p:spPr>
          <a:xfrm>
            <a:off x="6559787" y="3492329"/>
            <a:ext cx="2502091" cy="21418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357"/>
                </a:moveTo>
                <a:cubicBezTo>
                  <a:pt x="0" y="1055"/>
                  <a:pt x="903" y="0"/>
                  <a:pt x="2018" y="0"/>
                </a:cubicBezTo>
                <a:lnTo>
                  <a:pt x="19582" y="0"/>
                </a:lnTo>
                <a:cubicBezTo>
                  <a:pt x="20697" y="0"/>
                  <a:pt x="21600" y="1055"/>
                  <a:pt x="21600" y="2357"/>
                </a:cubicBezTo>
                <a:lnTo>
                  <a:pt x="21600" y="19243"/>
                </a:lnTo>
                <a:cubicBezTo>
                  <a:pt x="21600" y="20545"/>
                  <a:pt x="20697" y="21600"/>
                  <a:pt x="19582" y="21600"/>
                </a:cubicBezTo>
                <a:lnTo>
                  <a:pt x="2018" y="21600"/>
                </a:lnTo>
                <a:cubicBezTo>
                  <a:pt x="903" y="21600"/>
                  <a:pt x="0" y="20545"/>
                  <a:pt x="0" y="19243"/>
                </a:cubicBezTo>
                <a:lnTo>
                  <a:pt x="0" y="2357"/>
                </a:lnTo>
              </a:path>
            </a:pathLst>
          </a:custGeom>
          <a:solidFill>
            <a:srgbClr val="ADBED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6" name="Shape">
            <a:extLst>
              <a:ext uri="{FF2B5EF4-FFF2-40B4-BE49-F238E27FC236}">
                <a16:creationId xmlns:a16="http://schemas.microsoft.com/office/drawing/2014/main" id="{59ABD3D7-D21B-2748-BC92-9C923D5E662A}"/>
              </a:ext>
            </a:extLst>
          </p:cNvPr>
          <p:cNvSpPr/>
          <p:nvPr/>
        </p:nvSpPr>
        <p:spPr>
          <a:xfrm>
            <a:off x="6559787" y="3492329"/>
            <a:ext cx="2502091" cy="21418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357"/>
                </a:moveTo>
                <a:cubicBezTo>
                  <a:pt x="0" y="1055"/>
                  <a:pt x="903" y="0"/>
                  <a:pt x="2018" y="0"/>
                </a:cubicBezTo>
                <a:lnTo>
                  <a:pt x="19582" y="0"/>
                </a:lnTo>
                <a:cubicBezTo>
                  <a:pt x="20697" y="0"/>
                  <a:pt x="21600" y="1055"/>
                  <a:pt x="21600" y="2357"/>
                </a:cubicBezTo>
                <a:lnTo>
                  <a:pt x="21600" y="19243"/>
                </a:lnTo>
                <a:cubicBezTo>
                  <a:pt x="21600" y="20545"/>
                  <a:pt x="20697" y="21600"/>
                  <a:pt x="19582" y="21600"/>
                </a:cubicBezTo>
                <a:lnTo>
                  <a:pt x="2018" y="21600"/>
                </a:lnTo>
                <a:cubicBezTo>
                  <a:pt x="903" y="21600"/>
                  <a:pt x="0" y="20545"/>
                  <a:pt x="0" y="19243"/>
                </a:cubicBezTo>
                <a:lnTo>
                  <a:pt x="0" y="2357"/>
                </a:lnTo>
              </a:path>
            </a:pathLst>
          </a:custGeom>
          <a:ln w="12699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7" name="Shape">
            <a:extLst>
              <a:ext uri="{FF2B5EF4-FFF2-40B4-BE49-F238E27FC236}">
                <a16:creationId xmlns:a16="http://schemas.microsoft.com/office/drawing/2014/main" id="{0C9740F2-EBC9-3A42-9E28-9E733AF161DC}"/>
              </a:ext>
            </a:extLst>
          </p:cNvPr>
          <p:cNvSpPr/>
          <p:nvPr/>
        </p:nvSpPr>
        <p:spPr>
          <a:xfrm>
            <a:off x="7829787" y="4267029"/>
            <a:ext cx="76200" cy="8684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lnTo>
                  <a:pt x="21600" y="19705"/>
                </a:lnTo>
                <a:lnTo>
                  <a:pt x="14400" y="20126"/>
                </a:lnTo>
                <a:lnTo>
                  <a:pt x="14400" y="0"/>
                </a:lnTo>
                <a:lnTo>
                  <a:pt x="7200" y="0"/>
                </a:lnTo>
                <a:lnTo>
                  <a:pt x="7200" y="20126"/>
                </a:lnTo>
                <a:lnTo>
                  <a:pt x="0" y="19705"/>
                </a:lnTo>
                <a:lnTo>
                  <a:pt x="10800" y="2160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8" name="Shape">
            <a:extLst>
              <a:ext uri="{FF2B5EF4-FFF2-40B4-BE49-F238E27FC236}">
                <a16:creationId xmlns:a16="http://schemas.microsoft.com/office/drawing/2014/main" id="{29A95567-1B13-0441-B6C9-5FDA61C6A408}"/>
              </a:ext>
            </a:extLst>
          </p:cNvPr>
          <p:cNvSpPr/>
          <p:nvPr/>
        </p:nvSpPr>
        <p:spPr>
          <a:xfrm>
            <a:off x="7537687" y="4394029"/>
            <a:ext cx="620777" cy="5296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6074"/>
                </a:moveTo>
                <a:cubicBezTo>
                  <a:pt x="0" y="2719"/>
                  <a:pt x="2320" y="0"/>
                  <a:pt x="5182" y="0"/>
                </a:cubicBezTo>
                <a:lnTo>
                  <a:pt x="16418" y="0"/>
                </a:lnTo>
                <a:cubicBezTo>
                  <a:pt x="19280" y="0"/>
                  <a:pt x="21600" y="2719"/>
                  <a:pt x="21600" y="6074"/>
                </a:cubicBezTo>
                <a:lnTo>
                  <a:pt x="21600" y="15526"/>
                </a:lnTo>
                <a:cubicBezTo>
                  <a:pt x="21600" y="18881"/>
                  <a:pt x="19280" y="21600"/>
                  <a:pt x="16418" y="21600"/>
                </a:cubicBezTo>
                <a:lnTo>
                  <a:pt x="5182" y="21600"/>
                </a:lnTo>
                <a:cubicBezTo>
                  <a:pt x="2320" y="21600"/>
                  <a:pt x="0" y="18881"/>
                  <a:pt x="0" y="15526"/>
                </a:cubicBezTo>
                <a:lnTo>
                  <a:pt x="0" y="6074"/>
                </a:lnTo>
              </a:path>
            </a:pathLst>
          </a:custGeom>
          <a:ln w="12699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9" name="Shape">
            <a:extLst>
              <a:ext uri="{FF2B5EF4-FFF2-40B4-BE49-F238E27FC236}">
                <a16:creationId xmlns:a16="http://schemas.microsoft.com/office/drawing/2014/main" id="{2E666752-C160-2841-881D-AE0A328286A7}"/>
              </a:ext>
            </a:extLst>
          </p:cNvPr>
          <p:cNvSpPr/>
          <p:nvPr/>
        </p:nvSpPr>
        <p:spPr>
          <a:xfrm>
            <a:off x="10738087" y="3479629"/>
            <a:ext cx="1112041" cy="21340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232"/>
                </a:moveTo>
                <a:cubicBezTo>
                  <a:pt x="0" y="552"/>
                  <a:pt x="1058" y="0"/>
                  <a:pt x="2364" y="0"/>
                </a:cubicBezTo>
                <a:lnTo>
                  <a:pt x="19236" y="0"/>
                </a:lnTo>
                <a:cubicBezTo>
                  <a:pt x="20542" y="0"/>
                  <a:pt x="21600" y="552"/>
                  <a:pt x="21600" y="1232"/>
                </a:cubicBezTo>
                <a:lnTo>
                  <a:pt x="21600" y="20368"/>
                </a:lnTo>
                <a:cubicBezTo>
                  <a:pt x="21600" y="21048"/>
                  <a:pt x="20542" y="21600"/>
                  <a:pt x="19236" y="21600"/>
                </a:cubicBezTo>
                <a:lnTo>
                  <a:pt x="2364" y="21600"/>
                </a:lnTo>
                <a:cubicBezTo>
                  <a:pt x="1058" y="21600"/>
                  <a:pt x="0" y="21048"/>
                  <a:pt x="0" y="20368"/>
                </a:cubicBezTo>
                <a:lnTo>
                  <a:pt x="0" y="1232"/>
                </a:lnTo>
              </a:path>
            </a:pathLst>
          </a:custGeom>
          <a:solidFill>
            <a:srgbClr val="ADBED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0" name="Shape">
            <a:extLst>
              <a:ext uri="{FF2B5EF4-FFF2-40B4-BE49-F238E27FC236}">
                <a16:creationId xmlns:a16="http://schemas.microsoft.com/office/drawing/2014/main" id="{A636543D-F5DE-2A4F-9784-A08DC228ECC5}"/>
              </a:ext>
            </a:extLst>
          </p:cNvPr>
          <p:cNvSpPr/>
          <p:nvPr/>
        </p:nvSpPr>
        <p:spPr>
          <a:xfrm>
            <a:off x="10738087" y="3479629"/>
            <a:ext cx="1112038" cy="21340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232"/>
                </a:moveTo>
                <a:cubicBezTo>
                  <a:pt x="0" y="552"/>
                  <a:pt x="1058" y="0"/>
                  <a:pt x="2364" y="0"/>
                </a:cubicBezTo>
                <a:lnTo>
                  <a:pt x="19236" y="0"/>
                </a:lnTo>
                <a:cubicBezTo>
                  <a:pt x="20542" y="0"/>
                  <a:pt x="21600" y="552"/>
                  <a:pt x="21600" y="1232"/>
                </a:cubicBezTo>
                <a:lnTo>
                  <a:pt x="21600" y="20368"/>
                </a:lnTo>
                <a:cubicBezTo>
                  <a:pt x="21600" y="21049"/>
                  <a:pt x="20542" y="21600"/>
                  <a:pt x="19236" y="21600"/>
                </a:cubicBezTo>
                <a:lnTo>
                  <a:pt x="2364" y="21600"/>
                </a:lnTo>
                <a:cubicBezTo>
                  <a:pt x="1058" y="21600"/>
                  <a:pt x="0" y="21049"/>
                  <a:pt x="0" y="20368"/>
                </a:cubicBezTo>
                <a:lnTo>
                  <a:pt x="0" y="1232"/>
                </a:lnTo>
              </a:path>
            </a:pathLst>
          </a:custGeom>
          <a:ln w="12699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1" name="Shape">
            <a:extLst>
              <a:ext uri="{FF2B5EF4-FFF2-40B4-BE49-F238E27FC236}">
                <a16:creationId xmlns:a16="http://schemas.microsoft.com/office/drawing/2014/main" id="{CC55946F-652C-3F4A-BE1E-D209B46E6031}"/>
              </a:ext>
            </a:extLst>
          </p:cNvPr>
          <p:cNvSpPr/>
          <p:nvPr/>
        </p:nvSpPr>
        <p:spPr>
          <a:xfrm>
            <a:off x="8604487" y="4063829"/>
            <a:ext cx="2424137" cy="762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79" y="21600"/>
                </a:moveTo>
                <a:lnTo>
                  <a:pt x="528" y="14400"/>
                </a:lnTo>
                <a:lnTo>
                  <a:pt x="21600" y="14400"/>
                </a:lnTo>
                <a:lnTo>
                  <a:pt x="21600" y="7200"/>
                </a:lnTo>
                <a:lnTo>
                  <a:pt x="528" y="7200"/>
                </a:lnTo>
                <a:lnTo>
                  <a:pt x="679" y="0"/>
                </a:lnTo>
                <a:lnTo>
                  <a:pt x="0" y="10800"/>
                </a:lnTo>
                <a:lnTo>
                  <a:pt x="679" y="2160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2" name="Shape">
            <a:extLst>
              <a:ext uri="{FF2B5EF4-FFF2-40B4-BE49-F238E27FC236}">
                <a16:creationId xmlns:a16="http://schemas.microsoft.com/office/drawing/2014/main" id="{5457F999-56C0-9941-8378-FAB573A605F9}"/>
              </a:ext>
            </a:extLst>
          </p:cNvPr>
          <p:cNvSpPr/>
          <p:nvPr/>
        </p:nvSpPr>
        <p:spPr>
          <a:xfrm>
            <a:off x="8731487" y="5295729"/>
            <a:ext cx="2295326" cy="762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883" y="0"/>
                </a:moveTo>
                <a:lnTo>
                  <a:pt x="21042" y="7200"/>
                </a:lnTo>
                <a:lnTo>
                  <a:pt x="0" y="7200"/>
                </a:lnTo>
                <a:lnTo>
                  <a:pt x="0" y="14400"/>
                </a:lnTo>
                <a:lnTo>
                  <a:pt x="21042" y="14400"/>
                </a:lnTo>
                <a:lnTo>
                  <a:pt x="20883" y="21600"/>
                </a:lnTo>
                <a:lnTo>
                  <a:pt x="21600" y="10800"/>
                </a:lnTo>
                <a:lnTo>
                  <a:pt x="20883" y="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3" name="Sensors…">
            <a:extLst>
              <a:ext uri="{FF2B5EF4-FFF2-40B4-BE49-F238E27FC236}">
                <a16:creationId xmlns:a16="http://schemas.microsoft.com/office/drawing/2014/main" id="{5EC80DE6-89A4-8F46-BCE0-90D7675F997B}"/>
              </a:ext>
            </a:extLst>
          </p:cNvPr>
          <p:cNvSpPr/>
          <p:nvPr/>
        </p:nvSpPr>
        <p:spPr>
          <a:xfrm>
            <a:off x="7461220" y="3900481"/>
            <a:ext cx="942630" cy="17055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algn="l">
              <a:lnSpc>
                <a:spcPts val="2000"/>
              </a:lnSpc>
            </a:pPr>
            <a:r>
              <a:rPr sz="1800" dirty="0">
                <a:latin typeface="Times New Roman"/>
                <a:ea typeface="Times New Roman"/>
                <a:cs typeface="Times New Roman"/>
                <a:sym typeface="Times New Roman"/>
              </a:rPr>
              <a:t> Sensors</a:t>
            </a:r>
          </a:p>
          <a:p>
            <a:pPr algn="l">
              <a:lnSpc>
                <a:spcPts val="1000"/>
              </a:lnSpc>
            </a:pPr>
            <a:endParaRPr sz="18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l">
              <a:lnSpc>
                <a:spcPts val="1000"/>
              </a:lnSpc>
            </a:pPr>
            <a:endParaRPr sz="18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l">
              <a:lnSpc>
                <a:spcPts val="400"/>
              </a:lnSpc>
            </a:pPr>
            <a:endParaRPr sz="18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l" defTabSz="457200">
              <a:lnSpc>
                <a:spcPts val="2700"/>
              </a:lnSpc>
              <a:tabLst>
                <a:tab pos="342900" algn="l"/>
              </a:tabLst>
            </a:pPr>
            <a:r>
              <a:rPr sz="2400" b="1" dirty="0"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endParaRPr lang="en-US" sz="2400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l" defTabSz="457200">
              <a:lnSpc>
                <a:spcPts val="2700"/>
              </a:lnSpc>
              <a:tabLst>
                <a:tab pos="342900" algn="l"/>
              </a:tabLst>
            </a:pPr>
            <a:endParaRPr sz="2400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l">
              <a:lnSpc>
                <a:spcPts val="1000"/>
              </a:lnSpc>
            </a:pPr>
            <a:endParaRPr sz="2400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l">
              <a:lnSpc>
                <a:spcPts val="500"/>
              </a:lnSpc>
            </a:pPr>
            <a:endParaRPr sz="2400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l">
              <a:lnSpc>
                <a:spcPts val="2000"/>
              </a:lnSpc>
            </a:pPr>
            <a:r>
              <a:rPr sz="1800" dirty="0">
                <a:latin typeface="Times New Roman"/>
                <a:ea typeface="Times New Roman"/>
                <a:cs typeface="Times New Roman"/>
                <a:sym typeface="Times New Roman"/>
              </a:rPr>
              <a:t> Actuators</a:t>
            </a:r>
          </a:p>
        </p:txBody>
      </p:sp>
      <p:sp>
        <p:nvSpPr>
          <p:cNvPr id="14" name="Percepts…">
            <a:extLst>
              <a:ext uri="{FF2B5EF4-FFF2-40B4-BE49-F238E27FC236}">
                <a16:creationId xmlns:a16="http://schemas.microsoft.com/office/drawing/2014/main" id="{7F913B10-1269-AC49-B991-3BF14B0E99CE}"/>
              </a:ext>
            </a:extLst>
          </p:cNvPr>
          <p:cNvSpPr/>
          <p:nvPr/>
        </p:nvSpPr>
        <p:spPr>
          <a:xfrm>
            <a:off x="9505387" y="4153605"/>
            <a:ext cx="844278" cy="14882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algn="l">
              <a:lnSpc>
                <a:spcPts val="2000"/>
              </a:lnSpc>
            </a:pPr>
            <a:r>
              <a:rPr sz="1800">
                <a:latin typeface="Times New Roman"/>
                <a:ea typeface="Times New Roman"/>
                <a:cs typeface="Times New Roman"/>
                <a:sym typeface="Times New Roman"/>
              </a:rPr>
              <a:t> Percepts</a:t>
            </a:r>
          </a:p>
          <a:p>
            <a:pPr algn="l">
              <a:lnSpc>
                <a:spcPts val="1000"/>
              </a:lnSpc>
            </a:pP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l">
              <a:lnSpc>
                <a:spcPts val="1000"/>
              </a:lnSpc>
            </a:pP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l">
              <a:lnSpc>
                <a:spcPts val="1000"/>
              </a:lnSpc>
            </a:pP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l">
              <a:lnSpc>
                <a:spcPts val="1000"/>
              </a:lnSpc>
            </a:pP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l">
              <a:lnSpc>
                <a:spcPts val="1000"/>
              </a:lnSpc>
            </a:pP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l">
              <a:lnSpc>
                <a:spcPts val="1000"/>
              </a:lnSpc>
            </a:pP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l">
              <a:lnSpc>
                <a:spcPts val="1000"/>
              </a:lnSpc>
            </a:pP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l">
              <a:lnSpc>
                <a:spcPts val="400"/>
              </a:lnSpc>
            </a:pP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l">
              <a:lnSpc>
                <a:spcPts val="2000"/>
              </a:lnSpc>
            </a:pPr>
            <a:r>
              <a:rPr sz="1800">
                <a:latin typeface="Times New Roman"/>
                <a:ea typeface="Times New Roman"/>
                <a:cs typeface="Times New Roman"/>
                <a:sym typeface="Times New Roman"/>
              </a:rPr>
              <a:t> Actions</a:t>
            </a:r>
          </a:p>
        </p:txBody>
      </p:sp>
      <p:sp>
        <p:nvSpPr>
          <p:cNvPr id="15" name="Agent">
            <a:extLst>
              <a:ext uri="{FF2B5EF4-FFF2-40B4-BE49-F238E27FC236}">
                <a16:creationId xmlns:a16="http://schemas.microsoft.com/office/drawing/2014/main" id="{A1DED175-6087-1E45-92F7-9DE1FFA5FBEA}"/>
              </a:ext>
            </a:extLst>
          </p:cNvPr>
          <p:cNvSpPr/>
          <p:nvPr/>
        </p:nvSpPr>
        <p:spPr>
          <a:xfrm rot="16200000">
            <a:off x="6525119" y="4599524"/>
            <a:ext cx="712515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algn="l">
              <a:lnSpc>
                <a:spcPts val="2200"/>
              </a:lnSpc>
            </a:pPr>
            <a:r>
              <a:rPr sz="2000" b="1">
                <a:latin typeface="Times New Roman"/>
                <a:ea typeface="Times New Roman"/>
                <a:cs typeface="Times New Roman"/>
                <a:sym typeface="Times New Roman"/>
              </a:rPr>
              <a:t> Agent</a:t>
            </a:r>
          </a:p>
        </p:txBody>
      </p:sp>
      <p:sp>
        <p:nvSpPr>
          <p:cNvPr id="16" name="Environment">
            <a:extLst>
              <a:ext uri="{FF2B5EF4-FFF2-40B4-BE49-F238E27FC236}">
                <a16:creationId xmlns:a16="http://schemas.microsoft.com/office/drawing/2014/main" id="{34A3F37C-4CB7-B44C-AC56-1882C85B381B}"/>
              </a:ext>
            </a:extLst>
          </p:cNvPr>
          <p:cNvSpPr/>
          <p:nvPr/>
        </p:nvSpPr>
        <p:spPr>
          <a:xfrm rot="5400000">
            <a:off x="10768919" y="4496952"/>
            <a:ext cx="1511028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algn="l">
              <a:lnSpc>
                <a:spcPts val="2200"/>
              </a:lnSpc>
            </a:pPr>
            <a:r>
              <a:rPr sz="2000" b="1">
                <a:latin typeface="Times New Roman"/>
                <a:ea typeface="Times New Roman"/>
                <a:cs typeface="Times New Roman"/>
                <a:sym typeface="Times New Roman"/>
              </a:rPr>
              <a:t> Environment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EEE4815-ADA2-BD4F-BC26-E9144655530E}"/>
              </a:ext>
            </a:extLst>
          </p:cNvPr>
          <p:cNvSpPr/>
          <p:nvPr/>
        </p:nvSpPr>
        <p:spPr>
          <a:xfrm>
            <a:off x="294636" y="3532158"/>
            <a:ext cx="6096000" cy="1022524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en-US" sz="2000" u="sng" dirty="0">
                <a:ea typeface="Times New Roman"/>
                <a:cs typeface="Times New Roman"/>
                <a:sym typeface="Times New Roman"/>
              </a:rPr>
              <a:t>Percepts</a:t>
            </a:r>
            <a:r>
              <a:rPr lang="en-US" sz="2000" dirty="0">
                <a:ea typeface="Times New Roman"/>
                <a:cs typeface="Times New Roman"/>
                <a:sym typeface="Times New Roman"/>
              </a:rPr>
              <a:t> are constrained by Sensors + Environment</a:t>
            </a:r>
          </a:p>
          <a:p>
            <a:pPr marL="285750" indent="-285750">
              <a:lnSpc>
                <a:spcPts val="1000"/>
              </a:lnSpc>
              <a:buFont typeface="Arial" panose="020B0604020202020204" pitchFamily="34" charset="0"/>
              <a:buChar char="•"/>
            </a:pPr>
            <a:endParaRPr lang="en-US" sz="2000" dirty="0">
              <a:ea typeface="Times New Roman"/>
              <a:cs typeface="Times New Roman"/>
              <a:sym typeface="Times New Roman"/>
            </a:endParaRPr>
          </a:p>
          <a:p>
            <a:pPr marL="285750" indent="-285750">
              <a:lnSpc>
                <a:spcPts val="1000"/>
              </a:lnSpc>
              <a:buFont typeface="Arial" panose="020B0604020202020204" pitchFamily="34" charset="0"/>
              <a:buChar char="•"/>
            </a:pPr>
            <a:endParaRPr lang="en-US" sz="2000" dirty="0">
              <a:ea typeface="Times New Roman"/>
              <a:cs typeface="Times New Roman"/>
              <a:sym typeface="Times New Roman"/>
            </a:endParaRPr>
          </a:p>
          <a:p>
            <a:pPr marL="285750" indent="-285750">
              <a:lnSpc>
                <a:spcPts val="0"/>
              </a:lnSpc>
              <a:buFont typeface="Arial" panose="020B0604020202020204" pitchFamily="34" charset="0"/>
              <a:buChar char="•"/>
            </a:pPr>
            <a:endParaRPr lang="en-US" sz="2000" dirty="0">
              <a:ea typeface="Times New Roman"/>
              <a:cs typeface="Times New Roman"/>
              <a:sym typeface="Times New Roman"/>
            </a:endParaRPr>
          </a:p>
          <a:p>
            <a:pPr marL="285750" indent="-285750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en-US" sz="2000" u="sng" dirty="0">
                <a:ea typeface="Times New Roman"/>
                <a:cs typeface="Times New Roman"/>
                <a:sym typeface="Times New Roman"/>
              </a:rPr>
              <a:t>Actions</a:t>
            </a:r>
            <a:r>
              <a:rPr lang="en-US" sz="2000" dirty="0">
                <a:ea typeface="Times New Roman"/>
                <a:cs typeface="Times New Roman"/>
                <a:sym typeface="Times New Roman"/>
              </a:rPr>
              <a:t> are constrained by Actuators + Environment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F1CCBE4-53D3-674F-AFD1-F2A0AC1455B2}"/>
              </a:ext>
            </a:extLst>
          </p:cNvPr>
          <p:cNvSpPr/>
          <p:nvPr/>
        </p:nvSpPr>
        <p:spPr>
          <a:xfrm>
            <a:off x="1724891" y="6076507"/>
            <a:ext cx="5645450" cy="4129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ea typeface="Times New Roman"/>
              <a:cs typeface="Times New Roman"/>
              <a:sym typeface="Times New Roman"/>
            </a:endParaRPr>
          </a:p>
          <a:p>
            <a:pPr algn="ctr"/>
            <a:r>
              <a:rPr lang="en-US" b="1" dirty="0">
                <a:solidFill>
                  <a:srgbClr val="FFFF00"/>
                </a:solidFill>
                <a:ea typeface="Times New Roman"/>
                <a:cs typeface="Times New Roman"/>
                <a:sym typeface="Times New Roman"/>
              </a:rPr>
              <a:t>Agent Function (policy) </a:t>
            </a:r>
            <a:r>
              <a:rPr lang="en-US" dirty="0">
                <a:ea typeface="Times New Roman"/>
                <a:cs typeface="Times New Roman"/>
                <a:sym typeface="Times New Roman"/>
              </a:rPr>
              <a:t>– how does it choose the action?</a:t>
            </a:r>
          </a:p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0A799D6-D43E-2E48-B5AC-75CC2255A3E4}"/>
              </a:ext>
            </a:extLst>
          </p:cNvPr>
          <p:cNvSpPr/>
          <p:nvPr/>
        </p:nvSpPr>
        <p:spPr>
          <a:xfrm>
            <a:off x="7685465" y="4488873"/>
            <a:ext cx="394851" cy="3417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?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4766CF0-566D-A348-A139-BCE699C6580E}"/>
              </a:ext>
            </a:extLst>
          </p:cNvPr>
          <p:cNvCxnSpPr>
            <a:cxnSpLocks/>
          </p:cNvCxnSpPr>
          <p:nvPr/>
        </p:nvCxnSpPr>
        <p:spPr>
          <a:xfrm flipH="1">
            <a:off x="5680507" y="4766880"/>
            <a:ext cx="2210708" cy="129593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453569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Backward Chaining Example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6477000" y="6186488"/>
            <a:ext cx="3124200" cy="366713"/>
            <a:chOff x="4953000" y="6186487"/>
            <a:chExt cx="3124200" cy="366713"/>
          </a:xfrm>
        </p:grpSpPr>
        <p:grpSp>
          <p:nvGrpSpPr>
            <p:cNvPr id="26654" name="Group 20"/>
            <p:cNvGrpSpPr>
              <a:grpSpLocks/>
            </p:cNvGrpSpPr>
            <p:nvPr/>
          </p:nvGrpSpPr>
          <p:grpSpPr bwMode="auto">
            <a:xfrm>
              <a:off x="4953000" y="6186487"/>
              <a:ext cx="381000" cy="366713"/>
              <a:chOff x="1680" y="3657"/>
              <a:chExt cx="240" cy="231"/>
            </a:xfrm>
          </p:grpSpPr>
          <p:sp>
            <p:nvSpPr>
              <p:cNvPr id="26660" name="Oval 18"/>
              <p:cNvSpPr>
                <a:spLocks noChangeArrowheads="1"/>
              </p:cNvSpPr>
              <p:nvPr/>
            </p:nvSpPr>
            <p:spPr bwMode="auto">
              <a:xfrm>
                <a:off x="1680" y="3696"/>
                <a:ext cx="192" cy="192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6661" name="Text Box 19"/>
              <p:cNvSpPr txBox="1">
                <a:spLocks noChangeArrowheads="1"/>
              </p:cNvSpPr>
              <p:nvPr/>
            </p:nvSpPr>
            <p:spPr bwMode="auto">
              <a:xfrm>
                <a:off x="1680" y="3657"/>
                <a:ext cx="240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en-US" sz="1800" b="1"/>
                  <a:t>4</a:t>
                </a:r>
              </a:p>
            </p:txBody>
          </p:sp>
        </p:grpSp>
        <p:grpSp>
          <p:nvGrpSpPr>
            <p:cNvPr id="26655" name="Group 21"/>
            <p:cNvGrpSpPr>
              <a:grpSpLocks/>
            </p:cNvGrpSpPr>
            <p:nvPr/>
          </p:nvGrpSpPr>
          <p:grpSpPr bwMode="auto">
            <a:xfrm>
              <a:off x="7315200" y="6186487"/>
              <a:ext cx="381000" cy="366713"/>
              <a:chOff x="1680" y="3657"/>
              <a:chExt cx="240" cy="231"/>
            </a:xfrm>
          </p:grpSpPr>
          <p:sp>
            <p:nvSpPr>
              <p:cNvPr id="26658" name="Oval 22"/>
              <p:cNvSpPr>
                <a:spLocks noChangeArrowheads="1"/>
              </p:cNvSpPr>
              <p:nvPr/>
            </p:nvSpPr>
            <p:spPr bwMode="auto">
              <a:xfrm>
                <a:off x="1680" y="3696"/>
                <a:ext cx="192" cy="192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6659" name="Text Box 23"/>
              <p:cNvSpPr txBox="1">
                <a:spLocks noChangeArrowheads="1"/>
              </p:cNvSpPr>
              <p:nvPr/>
            </p:nvSpPr>
            <p:spPr bwMode="auto">
              <a:xfrm>
                <a:off x="1680" y="3657"/>
                <a:ext cx="240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en-US" sz="1800" b="1"/>
                  <a:t>5</a:t>
                </a:r>
              </a:p>
            </p:txBody>
          </p:sp>
        </p:grpSp>
        <p:sp>
          <p:nvSpPr>
            <p:cNvPr id="26656" name="Text Box 35"/>
            <p:cNvSpPr txBox="1">
              <a:spLocks noChangeArrowheads="1"/>
            </p:cNvSpPr>
            <p:nvPr/>
          </p:nvSpPr>
          <p:spPr bwMode="auto">
            <a:xfrm>
              <a:off x="5257800" y="6186487"/>
              <a:ext cx="45720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1800"/>
                <a:t>{}</a:t>
              </a:r>
            </a:p>
          </p:txBody>
        </p:sp>
        <p:sp>
          <p:nvSpPr>
            <p:cNvPr id="26657" name="Text Box 36"/>
            <p:cNvSpPr txBox="1">
              <a:spLocks noChangeArrowheads="1"/>
            </p:cNvSpPr>
            <p:nvPr/>
          </p:nvSpPr>
          <p:spPr bwMode="auto">
            <a:xfrm>
              <a:off x="7620000" y="6186487"/>
              <a:ext cx="45720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1800"/>
                <a:t>{}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6019800" y="4814888"/>
            <a:ext cx="4343400" cy="1381124"/>
            <a:chOff x="4495800" y="4814888"/>
            <a:chExt cx="4343400" cy="1381124"/>
          </a:xfrm>
        </p:grpSpPr>
        <p:sp>
          <p:nvSpPr>
            <p:cNvPr id="26651" name="Line 16"/>
            <p:cNvSpPr>
              <a:spLocks noChangeShapeType="1"/>
            </p:cNvSpPr>
            <p:nvPr/>
          </p:nvSpPr>
          <p:spPr bwMode="auto">
            <a:xfrm flipV="1">
              <a:off x="7162800" y="4814888"/>
              <a:ext cx="0" cy="533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649" name="Line 14"/>
            <p:cNvSpPr>
              <a:spLocks noChangeShapeType="1"/>
            </p:cNvSpPr>
            <p:nvPr/>
          </p:nvSpPr>
          <p:spPr bwMode="auto">
            <a:xfrm flipH="1">
              <a:off x="5486400" y="5348288"/>
              <a:ext cx="1676400" cy="685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650" name="Line 15"/>
            <p:cNvSpPr>
              <a:spLocks noChangeShapeType="1"/>
            </p:cNvSpPr>
            <p:nvPr/>
          </p:nvSpPr>
          <p:spPr bwMode="auto">
            <a:xfrm>
              <a:off x="7162800" y="5348288"/>
              <a:ext cx="304800" cy="685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652" name="Text Box 8"/>
            <p:cNvSpPr txBox="1">
              <a:spLocks noChangeArrowheads="1"/>
            </p:cNvSpPr>
            <p:nvPr/>
          </p:nvSpPr>
          <p:spPr bwMode="auto">
            <a:xfrm>
              <a:off x="6629400" y="5719762"/>
              <a:ext cx="1905000" cy="4667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i="1"/>
                <a:t>Creeps</a:t>
              </a:r>
              <a:r>
                <a:rPr lang="en-US" altLang="en-US"/>
                <a:t>(</a:t>
              </a:r>
              <a:r>
                <a:rPr lang="en-US" altLang="en-US" i="1"/>
                <a:t>Steve</a:t>
              </a:r>
              <a:r>
                <a:rPr lang="en-US" altLang="en-US"/>
                <a:t>)</a:t>
              </a:r>
            </a:p>
          </p:txBody>
        </p:sp>
        <p:sp>
          <p:nvSpPr>
            <p:cNvPr id="26653" name="Text Box 9"/>
            <p:cNvSpPr txBox="1">
              <a:spLocks noChangeArrowheads="1"/>
            </p:cNvSpPr>
            <p:nvPr/>
          </p:nvSpPr>
          <p:spPr bwMode="auto">
            <a:xfrm>
              <a:off x="4495800" y="5729287"/>
              <a:ext cx="1905000" cy="4667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i="1"/>
                <a:t>Slimy</a:t>
              </a:r>
              <a:r>
                <a:rPr lang="en-US" altLang="en-US"/>
                <a:t>(</a:t>
              </a:r>
              <a:r>
                <a:rPr lang="en-US" altLang="en-US" i="1"/>
                <a:t>Steve</a:t>
              </a:r>
              <a:r>
                <a:rPr lang="en-US" altLang="en-US"/>
                <a:t>)</a:t>
              </a:r>
            </a:p>
          </p:txBody>
        </p:sp>
        <p:grpSp>
          <p:nvGrpSpPr>
            <p:cNvPr id="26638" name="Group 27"/>
            <p:cNvGrpSpPr>
              <a:grpSpLocks/>
            </p:cNvGrpSpPr>
            <p:nvPr/>
          </p:nvGrpSpPr>
          <p:grpSpPr bwMode="auto">
            <a:xfrm>
              <a:off x="7315200" y="4953000"/>
              <a:ext cx="381000" cy="366713"/>
              <a:chOff x="1680" y="3657"/>
              <a:chExt cx="240" cy="231"/>
            </a:xfrm>
          </p:grpSpPr>
          <p:sp>
            <p:nvSpPr>
              <p:cNvPr id="26645" name="Oval 28"/>
              <p:cNvSpPr>
                <a:spLocks noChangeArrowheads="1"/>
              </p:cNvSpPr>
              <p:nvPr/>
            </p:nvSpPr>
            <p:spPr bwMode="auto">
              <a:xfrm>
                <a:off x="1680" y="3696"/>
                <a:ext cx="192" cy="192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6646" name="Text Box 29"/>
              <p:cNvSpPr txBox="1">
                <a:spLocks noChangeArrowheads="1"/>
              </p:cNvSpPr>
              <p:nvPr/>
            </p:nvSpPr>
            <p:spPr bwMode="auto">
              <a:xfrm>
                <a:off x="1680" y="3657"/>
                <a:ext cx="240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en-US" sz="1800" b="1"/>
                  <a:t>2</a:t>
                </a:r>
              </a:p>
            </p:txBody>
          </p:sp>
        </p:grpSp>
        <p:sp>
          <p:nvSpPr>
            <p:cNvPr id="26641" name="Text Box 34"/>
            <p:cNvSpPr txBox="1">
              <a:spLocks noChangeArrowheads="1"/>
            </p:cNvSpPr>
            <p:nvPr/>
          </p:nvSpPr>
          <p:spPr bwMode="auto">
            <a:xfrm>
              <a:off x="7620000" y="4953000"/>
              <a:ext cx="121920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1800" dirty="0"/>
                <a:t>{z/Steve}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6477000" y="4953001"/>
            <a:ext cx="762000" cy="366713"/>
            <a:chOff x="4953000" y="4953000"/>
            <a:chExt cx="762000" cy="366713"/>
          </a:xfrm>
        </p:grpSpPr>
        <p:grpSp>
          <p:nvGrpSpPr>
            <p:cNvPr id="26637" name="Group 24"/>
            <p:cNvGrpSpPr>
              <a:grpSpLocks/>
            </p:cNvGrpSpPr>
            <p:nvPr/>
          </p:nvGrpSpPr>
          <p:grpSpPr bwMode="auto">
            <a:xfrm>
              <a:off x="4953000" y="4953000"/>
              <a:ext cx="381000" cy="366713"/>
              <a:chOff x="1680" y="3657"/>
              <a:chExt cx="240" cy="231"/>
            </a:xfrm>
          </p:grpSpPr>
          <p:sp>
            <p:nvSpPr>
              <p:cNvPr id="26647" name="Oval 25"/>
              <p:cNvSpPr>
                <a:spLocks noChangeArrowheads="1"/>
              </p:cNvSpPr>
              <p:nvPr/>
            </p:nvSpPr>
            <p:spPr bwMode="auto">
              <a:xfrm>
                <a:off x="1680" y="3696"/>
                <a:ext cx="192" cy="192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6648" name="Text Box 26"/>
              <p:cNvSpPr txBox="1">
                <a:spLocks noChangeArrowheads="1"/>
              </p:cNvSpPr>
              <p:nvPr/>
            </p:nvSpPr>
            <p:spPr bwMode="auto">
              <a:xfrm>
                <a:off x="1680" y="3657"/>
                <a:ext cx="240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en-US" sz="1800" b="1" dirty="0"/>
                  <a:t>3</a:t>
                </a:r>
              </a:p>
            </p:txBody>
          </p:sp>
        </p:grpSp>
        <p:sp>
          <p:nvSpPr>
            <p:cNvPr id="26642" name="Text Box 37"/>
            <p:cNvSpPr txBox="1">
              <a:spLocks noChangeArrowheads="1"/>
            </p:cNvSpPr>
            <p:nvPr/>
          </p:nvSpPr>
          <p:spPr bwMode="auto">
            <a:xfrm>
              <a:off x="5257800" y="4953000"/>
              <a:ext cx="45720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1800"/>
                <a:t>{}</a:t>
              </a: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6096000" y="3352800"/>
            <a:ext cx="3962400" cy="1600200"/>
            <a:chOff x="4572000" y="3352800"/>
            <a:chExt cx="3962400" cy="1600200"/>
          </a:xfrm>
        </p:grpSpPr>
        <p:sp>
          <p:nvSpPr>
            <p:cNvPr id="26632" name="Line 10"/>
            <p:cNvSpPr>
              <a:spLocks noChangeShapeType="1"/>
            </p:cNvSpPr>
            <p:nvPr/>
          </p:nvSpPr>
          <p:spPr bwMode="auto">
            <a:xfrm flipH="1">
              <a:off x="5334000" y="3886200"/>
              <a:ext cx="990600" cy="838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633" name="Line 12"/>
            <p:cNvSpPr>
              <a:spLocks noChangeShapeType="1"/>
            </p:cNvSpPr>
            <p:nvPr/>
          </p:nvSpPr>
          <p:spPr bwMode="auto">
            <a:xfrm>
              <a:off x="6324600" y="3886200"/>
              <a:ext cx="990600" cy="838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634" name="Line 13"/>
            <p:cNvSpPr>
              <a:spLocks noChangeShapeType="1"/>
            </p:cNvSpPr>
            <p:nvPr/>
          </p:nvSpPr>
          <p:spPr bwMode="auto">
            <a:xfrm flipV="1">
              <a:off x="6324600" y="3352800"/>
              <a:ext cx="0" cy="533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636" name="Text Box 7"/>
            <p:cNvSpPr txBox="1">
              <a:spLocks noChangeArrowheads="1"/>
            </p:cNvSpPr>
            <p:nvPr/>
          </p:nvSpPr>
          <p:spPr bwMode="auto">
            <a:xfrm>
              <a:off x="4572000" y="4486275"/>
              <a:ext cx="1600200" cy="4667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i="1"/>
                <a:t>Pig</a:t>
              </a:r>
              <a:r>
                <a:rPr lang="en-US" altLang="en-US"/>
                <a:t>(</a:t>
              </a:r>
              <a:r>
                <a:rPr lang="en-US" altLang="en-US" i="1"/>
                <a:t>Pat</a:t>
              </a:r>
              <a:r>
                <a:rPr lang="en-US" altLang="en-US"/>
                <a:t>)</a:t>
              </a:r>
            </a:p>
          </p:txBody>
        </p:sp>
        <p:grpSp>
          <p:nvGrpSpPr>
            <p:cNvPr id="26639" name="Group 30"/>
            <p:cNvGrpSpPr>
              <a:grpSpLocks/>
            </p:cNvGrpSpPr>
            <p:nvPr/>
          </p:nvGrpSpPr>
          <p:grpSpPr bwMode="auto">
            <a:xfrm>
              <a:off x="6553200" y="3581400"/>
              <a:ext cx="381000" cy="366713"/>
              <a:chOff x="1680" y="3657"/>
              <a:chExt cx="240" cy="231"/>
            </a:xfrm>
          </p:grpSpPr>
          <p:sp>
            <p:nvSpPr>
              <p:cNvPr id="26643" name="Oval 31"/>
              <p:cNvSpPr>
                <a:spLocks noChangeArrowheads="1"/>
              </p:cNvSpPr>
              <p:nvPr/>
            </p:nvSpPr>
            <p:spPr bwMode="auto">
              <a:xfrm>
                <a:off x="1680" y="3696"/>
                <a:ext cx="192" cy="192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6644" name="Text Box 32"/>
              <p:cNvSpPr txBox="1">
                <a:spLocks noChangeArrowheads="1"/>
              </p:cNvSpPr>
              <p:nvPr/>
            </p:nvSpPr>
            <p:spPr bwMode="auto">
              <a:xfrm>
                <a:off x="1680" y="3657"/>
                <a:ext cx="240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en-US" sz="1800" b="1" dirty="0"/>
                  <a:t>1</a:t>
                </a:r>
              </a:p>
            </p:txBody>
          </p:sp>
        </p:grpSp>
        <p:sp>
          <p:nvSpPr>
            <p:cNvPr id="26640" name="Text Box 33"/>
            <p:cNvSpPr txBox="1">
              <a:spLocks noChangeArrowheads="1"/>
            </p:cNvSpPr>
            <p:nvPr/>
          </p:nvSpPr>
          <p:spPr bwMode="auto">
            <a:xfrm>
              <a:off x="6858000" y="3581400"/>
              <a:ext cx="167640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1800" dirty="0"/>
                <a:t>{y/Pat, z/Steve}</a:t>
              </a:r>
            </a:p>
          </p:txBody>
        </p:sp>
        <p:sp>
          <p:nvSpPr>
            <p:cNvPr id="26635" name="Text Box 6"/>
            <p:cNvSpPr txBox="1">
              <a:spLocks noChangeArrowheads="1"/>
            </p:cNvSpPr>
            <p:nvPr/>
          </p:nvSpPr>
          <p:spPr bwMode="auto">
            <a:xfrm>
              <a:off x="6553200" y="4486275"/>
              <a:ext cx="1600200" cy="4667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i="1"/>
                <a:t>Slug</a:t>
              </a:r>
              <a:r>
                <a:rPr lang="en-US" altLang="en-US"/>
                <a:t>(</a:t>
              </a:r>
              <a:r>
                <a:rPr lang="en-US" altLang="en-US" i="1"/>
                <a:t>Steve</a:t>
              </a:r>
              <a:r>
                <a:rPr lang="en-US" altLang="en-US"/>
                <a:t>)</a:t>
              </a:r>
            </a:p>
          </p:txBody>
        </p:sp>
      </p:grpSp>
      <p:sp>
        <p:nvSpPr>
          <p:cNvPr id="26631" name="Text Box 4"/>
          <p:cNvSpPr txBox="1">
            <a:spLocks noChangeArrowheads="1"/>
          </p:cNvSpPr>
          <p:nvPr/>
        </p:nvSpPr>
        <p:spPr bwMode="auto">
          <a:xfrm>
            <a:off x="6629400" y="3048001"/>
            <a:ext cx="2514600" cy="4667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i="1"/>
              <a:t>Faster</a:t>
            </a:r>
            <a:r>
              <a:rPr lang="en-US" altLang="en-US"/>
              <a:t>(</a:t>
            </a:r>
            <a:r>
              <a:rPr lang="en-US" altLang="en-US" i="1"/>
              <a:t>Pat</a:t>
            </a:r>
            <a:r>
              <a:rPr lang="en-US" altLang="en-US"/>
              <a:t>, </a:t>
            </a:r>
            <a:r>
              <a:rPr lang="en-US" altLang="en-US" i="1"/>
              <a:t>Steve</a:t>
            </a:r>
            <a:r>
              <a:rPr lang="en-US" altLang="en-US"/>
              <a:t>)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4166348" y="5962650"/>
            <a:ext cx="1548652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Which we know are true directly from our knowledge-base.</a:t>
            </a:r>
          </a:p>
        </p:txBody>
      </p:sp>
      <p:sp>
        <p:nvSpPr>
          <p:cNvPr id="44" name="Rectangle 3">
            <a:extLst>
              <a:ext uri="{FF2B5EF4-FFF2-40B4-BE49-F238E27FC236}">
                <a16:creationId xmlns:a16="http://schemas.microsoft.com/office/drawing/2014/main" id="{9C4B7296-941E-9E48-B23E-E988D9141414}"/>
              </a:ext>
            </a:extLst>
          </p:cNvPr>
          <p:cNvSpPr txBox="1">
            <a:spLocks noChangeArrowheads="1"/>
          </p:cNvSpPr>
          <p:nvPr/>
        </p:nvSpPr>
        <p:spPr>
          <a:xfrm>
            <a:off x="491447" y="2184400"/>
            <a:ext cx="6248400" cy="4419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Ø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ü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9600" indent="-609600">
              <a:buFontTx/>
              <a:buAutoNum type="arabicPeriod"/>
            </a:pPr>
            <a:r>
              <a:rPr lang="en-US" altLang="en-US" sz="2400" i="1" dirty="0"/>
              <a:t>Pig</a:t>
            </a:r>
            <a:r>
              <a:rPr lang="en-US" altLang="en-US" sz="2400" dirty="0"/>
              <a:t>(</a:t>
            </a:r>
            <a:r>
              <a:rPr lang="en-US" altLang="en-US" sz="2400" i="1" dirty="0"/>
              <a:t>y</a:t>
            </a:r>
            <a:r>
              <a:rPr lang="en-US" altLang="en-US" sz="2400" dirty="0"/>
              <a:t>) </a:t>
            </a:r>
            <a:r>
              <a:rPr lang="en-US" altLang="en-US" sz="2400" dirty="0">
                <a:sym typeface="Symbol" pitchFamily="18" charset="2"/>
              </a:rPr>
              <a:t> </a:t>
            </a:r>
            <a:r>
              <a:rPr lang="en-US" altLang="en-US" sz="2400" i="1" dirty="0">
                <a:sym typeface="Symbol" pitchFamily="18" charset="2"/>
              </a:rPr>
              <a:t>Slug</a:t>
            </a:r>
            <a:r>
              <a:rPr lang="en-US" altLang="en-US" sz="2400" dirty="0">
                <a:sym typeface="Symbol" pitchFamily="18" charset="2"/>
              </a:rPr>
              <a:t>(</a:t>
            </a:r>
            <a:r>
              <a:rPr lang="en-US" altLang="en-US" sz="2400" i="1" dirty="0">
                <a:sym typeface="Symbol" pitchFamily="18" charset="2"/>
              </a:rPr>
              <a:t>z</a:t>
            </a:r>
            <a:r>
              <a:rPr lang="en-US" altLang="en-US" sz="2400" dirty="0">
                <a:sym typeface="Symbol" pitchFamily="18" charset="2"/>
              </a:rPr>
              <a:t>)  </a:t>
            </a:r>
            <a:r>
              <a:rPr lang="en-US" altLang="en-US" sz="2400" i="1" dirty="0">
                <a:sym typeface="Symbol" pitchFamily="18" charset="2"/>
              </a:rPr>
              <a:t>Faster</a:t>
            </a:r>
            <a:r>
              <a:rPr lang="en-US" altLang="en-US" sz="2400" dirty="0">
                <a:sym typeface="Symbol" pitchFamily="18" charset="2"/>
              </a:rPr>
              <a:t>(</a:t>
            </a:r>
            <a:r>
              <a:rPr lang="en-US" altLang="en-US" sz="2400" i="1" dirty="0">
                <a:sym typeface="Symbol" pitchFamily="18" charset="2"/>
              </a:rPr>
              <a:t>y</a:t>
            </a:r>
            <a:r>
              <a:rPr lang="en-US" altLang="en-US" sz="2400" dirty="0">
                <a:sym typeface="Symbol" pitchFamily="18" charset="2"/>
              </a:rPr>
              <a:t>, </a:t>
            </a:r>
            <a:r>
              <a:rPr lang="en-US" altLang="en-US" sz="2400" i="1" dirty="0">
                <a:sym typeface="Symbol" pitchFamily="18" charset="2"/>
              </a:rPr>
              <a:t>z</a:t>
            </a:r>
            <a:r>
              <a:rPr lang="en-US" altLang="en-US" sz="2400" dirty="0">
                <a:sym typeface="Symbol" pitchFamily="18" charset="2"/>
              </a:rPr>
              <a:t>)</a:t>
            </a:r>
          </a:p>
          <a:p>
            <a:pPr marL="609600" indent="-609600">
              <a:buFontTx/>
              <a:buAutoNum type="arabicPeriod"/>
            </a:pPr>
            <a:r>
              <a:rPr lang="en-US" altLang="en-US" sz="2400" i="1" dirty="0"/>
              <a:t>Slimy</a:t>
            </a:r>
            <a:r>
              <a:rPr lang="en-US" altLang="en-US" sz="2400" dirty="0"/>
              <a:t>(</a:t>
            </a:r>
            <a:r>
              <a:rPr lang="en-US" altLang="en-US" sz="2400" i="1" dirty="0"/>
              <a:t>z</a:t>
            </a:r>
            <a:r>
              <a:rPr lang="en-US" altLang="en-US" sz="2400" dirty="0"/>
              <a:t>) </a:t>
            </a:r>
            <a:r>
              <a:rPr lang="en-US" altLang="en-US" sz="2400" dirty="0">
                <a:sym typeface="Symbol" pitchFamily="18" charset="2"/>
              </a:rPr>
              <a:t> </a:t>
            </a:r>
            <a:r>
              <a:rPr lang="en-US" altLang="en-US" sz="2400" i="1" dirty="0">
                <a:sym typeface="Symbol" pitchFamily="18" charset="2"/>
              </a:rPr>
              <a:t>Creeps</a:t>
            </a:r>
            <a:r>
              <a:rPr lang="en-US" altLang="en-US" sz="2400" dirty="0">
                <a:sym typeface="Symbol" pitchFamily="18" charset="2"/>
              </a:rPr>
              <a:t>(</a:t>
            </a:r>
            <a:r>
              <a:rPr lang="en-US" altLang="en-US" sz="2400" i="1" dirty="0">
                <a:sym typeface="Symbol" pitchFamily="18" charset="2"/>
              </a:rPr>
              <a:t>z</a:t>
            </a:r>
            <a:r>
              <a:rPr lang="en-US" altLang="en-US" sz="2400" dirty="0">
                <a:sym typeface="Symbol" pitchFamily="18" charset="2"/>
              </a:rPr>
              <a:t>)  </a:t>
            </a:r>
            <a:r>
              <a:rPr lang="en-US" altLang="en-US" sz="2400" i="1" dirty="0">
                <a:sym typeface="Symbol" pitchFamily="18" charset="2"/>
              </a:rPr>
              <a:t>Slug</a:t>
            </a:r>
            <a:r>
              <a:rPr lang="en-US" altLang="en-US" sz="2400" dirty="0">
                <a:sym typeface="Symbol" pitchFamily="18" charset="2"/>
              </a:rPr>
              <a:t>(</a:t>
            </a:r>
            <a:r>
              <a:rPr lang="en-US" altLang="en-US" sz="2400" i="1" dirty="0">
                <a:sym typeface="Symbol" pitchFamily="18" charset="2"/>
              </a:rPr>
              <a:t>z</a:t>
            </a:r>
            <a:r>
              <a:rPr lang="en-US" altLang="en-US" sz="2400" dirty="0">
                <a:sym typeface="Symbol" pitchFamily="18" charset="2"/>
              </a:rPr>
              <a:t>)</a:t>
            </a:r>
          </a:p>
          <a:p>
            <a:pPr marL="609600" indent="-609600">
              <a:buFontTx/>
              <a:buAutoNum type="arabicPeriod"/>
            </a:pPr>
            <a:r>
              <a:rPr lang="en-US" altLang="en-US" sz="2400" i="1" dirty="0"/>
              <a:t>Pig</a:t>
            </a:r>
            <a:r>
              <a:rPr lang="en-US" altLang="en-US" sz="2400" dirty="0"/>
              <a:t>(</a:t>
            </a:r>
            <a:r>
              <a:rPr lang="en-US" altLang="en-US" sz="2400" i="1" dirty="0"/>
              <a:t>Pat</a:t>
            </a:r>
            <a:r>
              <a:rPr lang="en-US" altLang="en-US" sz="2400" dirty="0"/>
              <a:t>)</a:t>
            </a:r>
          </a:p>
          <a:p>
            <a:pPr marL="609600" indent="-609600">
              <a:buFontTx/>
              <a:buAutoNum type="arabicPeriod"/>
            </a:pPr>
            <a:r>
              <a:rPr lang="en-US" altLang="en-US" sz="2400" i="1" dirty="0"/>
              <a:t>Slimy</a:t>
            </a:r>
            <a:r>
              <a:rPr lang="en-US" altLang="en-US" sz="2400" dirty="0"/>
              <a:t>(</a:t>
            </a:r>
            <a:r>
              <a:rPr lang="en-US" altLang="en-US" sz="2400" i="1" dirty="0"/>
              <a:t>Steve</a:t>
            </a:r>
            <a:r>
              <a:rPr lang="en-US" altLang="en-US" sz="2400" dirty="0"/>
              <a:t>)</a:t>
            </a:r>
          </a:p>
          <a:p>
            <a:pPr marL="609600" indent="-609600">
              <a:buFontTx/>
              <a:buAutoNum type="arabicPeriod"/>
            </a:pPr>
            <a:r>
              <a:rPr lang="en-US" altLang="en-US" sz="2400" i="1" dirty="0"/>
              <a:t>Creeps</a:t>
            </a:r>
            <a:r>
              <a:rPr lang="en-US" altLang="en-US" sz="2400" dirty="0"/>
              <a:t>(</a:t>
            </a:r>
            <a:r>
              <a:rPr lang="en-US" altLang="en-US" sz="2400" i="1" dirty="0"/>
              <a:t>Steve</a:t>
            </a:r>
            <a:r>
              <a:rPr lang="en-US" altLang="en-US" sz="2400" dirty="0"/>
              <a:t>)</a:t>
            </a:r>
          </a:p>
          <a:p>
            <a:pPr marL="609600" indent="-609600">
              <a:buFont typeface="Arial" panose="020B0604020202020204" pitchFamily="34" charset="0"/>
              <a:buNone/>
            </a:pPr>
            <a:r>
              <a:rPr lang="en-US" altLang="en-US" sz="2400" dirty="0"/>
              <a:t>Prove: </a:t>
            </a:r>
            <a:r>
              <a:rPr lang="en-US" altLang="en-US" sz="2400" i="1" dirty="0">
                <a:solidFill>
                  <a:srgbClr val="FF0000"/>
                </a:solidFill>
              </a:rPr>
              <a:t>Faster</a:t>
            </a:r>
            <a:r>
              <a:rPr lang="en-US" altLang="en-US" sz="2400" dirty="0">
                <a:solidFill>
                  <a:srgbClr val="FF0000"/>
                </a:solidFill>
              </a:rPr>
              <a:t>(</a:t>
            </a:r>
            <a:r>
              <a:rPr lang="en-US" altLang="en-US" sz="2400" i="1" dirty="0">
                <a:solidFill>
                  <a:srgbClr val="FF0000"/>
                </a:solidFill>
              </a:rPr>
              <a:t>Pat</a:t>
            </a:r>
            <a:r>
              <a:rPr lang="en-US" altLang="en-US" sz="2400" dirty="0">
                <a:solidFill>
                  <a:srgbClr val="FF0000"/>
                </a:solidFill>
              </a:rPr>
              <a:t>, </a:t>
            </a:r>
            <a:r>
              <a:rPr lang="en-US" altLang="en-US" sz="2400" i="1" dirty="0">
                <a:solidFill>
                  <a:srgbClr val="FF0000"/>
                </a:solidFill>
              </a:rPr>
              <a:t>Steve</a:t>
            </a:r>
            <a:r>
              <a:rPr lang="en-US" altLang="en-US" sz="2400" dirty="0">
                <a:solidFill>
                  <a:srgbClr val="FF0000"/>
                </a:solidFill>
              </a:rPr>
              <a:t>)</a:t>
            </a:r>
          </a:p>
        </p:txBody>
      </p:sp>
      <p:sp>
        <p:nvSpPr>
          <p:cNvPr id="45" name="TextBox 35">
            <a:extLst>
              <a:ext uri="{FF2B5EF4-FFF2-40B4-BE49-F238E27FC236}">
                <a16:creationId xmlns:a16="http://schemas.microsoft.com/office/drawing/2014/main" id="{4136DCA1-9A8C-734A-BBE7-4C10A43E75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1447" y="1502113"/>
            <a:ext cx="38862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r>
              <a:rPr lang="en-US" altLang="en-US" dirty="0"/>
              <a:t>Given facts/rules 1-5 in KB:</a:t>
            </a:r>
          </a:p>
        </p:txBody>
      </p:sp>
    </p:spTree>
    <p:extLst>
      <p:ext uri="{BB962C8B-B14F-4D97-AF65-F5344CB8AC3E}">
        <p14:creationId xmlns:p14="http://schemas.microsoft.com/office/powerpoint/2010/main" val="275955208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Resolution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4640" y="1654628"/>
            <a:ext cx="11724640" cy="5149583"/>
          </a:xfrm>
        </p:spPr>
        <p:txBody>
          <a:bodyPr>
            <a:normAutofit/>
          </a:bodyPr>
          <a:lstStyle/>
          <a:p>
            <a:r>
              <a:rPr lang="en-US" altLang="en-US" dirty="0"/>
              <a:t>Uses proof by contradiction</a:t>
            </a:r>
          </a:p>
          <a:p>
            <a:pPr lvl="1"/>
            <a:r>
              <a:rPr lang="en-US" altLang="en-US" dirty="0"/>
              <a:t>Referred to by other names</a:t>
            </a:r>
          </a:p>
          <a:p>
            <a:pPr lvl="2"/>
            <a:r>
              <a:rPr lang="en-US" altLang="en-US" dirty="0"/>
              <a:t>Refutation</a:t>
            </a:r>
          </a:p>
          <a:p>
            <a:pPr lvl="2"/>
            <a:r>
              <a:rPr lang="en-US" altLang="en-US" dirty="0" err="1"/>
              <a:t>Reductio</a:t>
            </a:r>
            <a:r>
              <a:rPr lang="en-US" altLang="en-US" dirty="0"/>
              <a:t> ad absurdum</a:t>
            </a:r>
          </a:p>
          <a:p>
            <a:r>
              <a:rPr lang="en-US" altLang="en-US" dirty="0"/>
              <a:t>Inference procedure using resolution</a:t>
            </a:r>
          </a:p>
          <a:p>
            <a:pPr lvl="1"/>
            <a:r>
              <a:rPr lang="en-US" altLang="en-US" dirty="0"/>
              <a:t>To prove </a:t>
            </a:r>
            <a:r>
              <a:rPr lang="en-US" altLang="en-US" i="1" dirty="0"/>
              <a:t>P</a:t>
            </a:r>
            <a:r>
              <a:rPr lang="en-US" altLang="en-US" dirty="0"/>
              <a:t>:</a:t>
            </a:r>
          </a:p>
          <a:p>
            <a:pPr lvl="2"/>
            <a:r>
              <a:rPr lang="en-US" altLang="en-US" dirty="0"/>
              <a:t>Assume </a:t>
            </a:r>
            <a:r>
              <a:rPr lang="en-US" altLang="en-US" i="1" dirty="0"/>
              <a:t>P</a:t>
            </a:r>
            <a:r>
              <a:rPr lang="en-US" altLang="en-US" dirty="0"/>
              <a:t> is FALSE</a:t>
            </a:r>
          </a:p>
          <a:p>
            <a:pPr lvl="2"/>
            <a:r>
              <a:rPr lang="en-US" altLang="en-US" dirty="0"/>
              <a:t>Add </a:t>
            </a:r>
            <a:r>
              <a:rPr lang="en-US" altLang="en-US" dirty="0">
                <a:sym typeface="Symbol" pitchFamily="18" charset="2"/>
              </a:rPr>
              <a:t></a:t>
            </a:r>
            <a:r>
              <a:rPr lang="en-US" altLang="en-US" i="1" dirty="0"/>
              <a:t>P</a:t>
            </a:r>
            <a:r>
              <a:rPr lang="en-US" altLang="en-US" dirty="0"/>
              <a:t> to KB</a:t>
            </a:r>
          </a:p>
          <a:p>
            <a:pPr lvl="2"/>
            <a:r>
              <a:rPr lang="en-US" altLang="en-US" dirty="0"/>
              <a:t>Prove a contradiction</a:t>
            </a:r>
          </a:p>
          <a:p>
            <a:pPr lvl="1"/>
            <a:r>
              <a:rPr lang="en-US" altLang="en-US" dirty="0"/>
              <a:t>Given that the </a:t>
            </a:r>
            <a:r>
              <a:rPr lang="en-US" altLang="en-US" u="sng" dirty="0"/>
              <a:t>KB is known to be True</a:t>
            </a:r>
            <a:r>
              <a:rPr lang="en-US" altLang="en-US" dirty="0"/>
              <a:t>, we can believe that the negated goal is in fact False, meaning that the original goal must be True</a:t>
            </a:r>
          </a:p>
          <a:p>
            <a:pPr marL="457200" lvl="1" indent="0">
              <a:buNone/>
            </a:pPr>
            <a:endParaRPr lang="en-US" altLang="en-US" sz="2800" i="1" dirty="0"/>
          </a:p>
        </p:txBody>
      </p:sp>
    </p:spTree>
    <p:extLst>
      <p:ext uri="{BB962C8B-B14F-4D97-AF65-F5344CB8AC3E}">
        <p14:creationId xmlns:p14="http://schemas.microsoft.com/office/powerpoint/2010/main" val="297501721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C93CC3EC-F060-BF47-9DE7-7730D4C217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1820" y="1523999"/>
            <a:ext cx="3341915" cy="2966357"/>
          </a:xfrm>
          <a:noFill/>
          <a:ln>
            <a:solidFill>
              <a:srgbClr val="FF0000"/>
            </a:solidFill>
          </a:ln>
        </p:spPr>
        <p:txBody>
          <a:bodyPr>
            <a:noAutofit/>
          </a:bodyPr>
          <a:lstStyle/>
          <a:p>
            <a:pPr>
              <a:buFontTx/>
              <a:buNone/>
            </a:pPr>
            <a:r>
              <a:rPr lang="en-US" altLang="en-US" sz="1800" dirty="0"/>
              <a:t>KB:</a:t>
            </a:r>
          </a:p>
          <a:p>
            <a:pPr>
              <a:buFontTx/>
              <a:buNone/>
            </a:pPr>
            <a:r>
              <a:rPr lang="fr-FR" altLang="en-US" sz="1800" dirty="0"/>
              <a:t>	kb-1:  A(</a:t>
            </a:r>
            <a:r>
              <a:rPr lang="fr-FR" altLang="en-US" sz="1800" i="1" dirty="0" err="1"/>
              <a:t>x</a:t>
            </a:r>
            <a:r>
              <a:rPr lang="fr-FR" altLang="en-US" sz="1800" dirty="0" err="1"/>
              <a:t>,bar</a:t>
            </a:r>
            <a:r>
              <a:rPr lang="fr-FR" altLang="en-US" sz="1800" dirty="0"/>
              <a:t>) </a:t>
            </a:r>
            <a:r>
              <a:rPr lang="fr-FR" altLang="en-US" sz="1800" dirty="0">
                <a:sym typeface="Symbol" pitchFamily="18" charset="2"/>
              </a:rPr>
              <a:t></a:t>
            </a:r>
            <a:r>
              <a:rPr lang="fr-FR" altLang="en-US" sz="1800" dirty="0"/>
              <a:t> B(</a:t>
            </a:r>
            <a:r>
              <a:rPr lang="fr-FR" altLang="en-US" sz="1800" i="1" dirty="0"/>
              <a:t>x</a:t>
            </a:r>
            <a:r>
              <a:rPr lang="fr-FR" altLang="en-US" sz="1800" dirty="0"/>
              <a:t>) </a:t>
            </a:r>
            <a:r>
              <a:rPr lang="fr-FR" altLang="en-US" sz="1800" dirty="0">
                <a:sym typeface="Symbol" pitchFamily="18" charset="2"/>
              </a:rPr>
              <a:t></a:t>
            </a:r>
            <a:r>
              <a:rPr lang="fr-FR" altLang="en-US" sz="1800" dirty="0"/>
              <a:t> C(</a:t>
            </a:r>
            <a:r>
              <a:rPr lang="fr-FR" altLang="en-US" sz="1800" i="1" dirty="0"/>
              <a:t>x</a:t>
            </a:r>
            <a:r>
              <a:rPr lang="fr-FR" altLang="en-US" sz="1800" dirty="0"/>
              <a:t>)</a:t>
            </a:r>
            <a:endParaRPr lang="en-US" altLang="en-US" sz="1800" dirty="0"/>
          </a:p>
          <a:p>
            <a:pPr>
              <a:buFontTx/>
              <a:buNone/>
            </a:pPr>
            <a:r>
              <a:rPr lang="fr-FR" altLang="en-US" sz="1800" dirty="0"/>
              <a:t>	kb-2:  D(</a:t>
            </a:r>
            <a:r>
              <a:rPr lang="fr-FR" altLang="en-US" sz="1800" i="1" dirty="0" err="1"/>
              <a:t>y</a:t>
            </a:r>
            <a:r>
              <a:rPr lang="fr-FR" altLang="en-US" sz="1800" dirty="0" err="1"/>
              <a:t>,foo</a:t>
            </a:r>
            <a:r>
              <a:rPr lang="fr-FR" altLang="en-US" sz="1800" dirty="0"/>
              <a:t>) </a:t>
            </a:r>
            <a:r>
              <a:rPr lang="fr-FR" altLang="en-US" sz="1800" dirty="0">
                <a:sym typeface="Symbol" pitchFamily="18" charset="2"/>
              </a:rPr>
              <a:t></a:t>
            </a:r>
            <a:r>
              <a:rPr lang="fr-FR" altLang="en-US" sz="1800" dirty="0"/>
              <a:t> ¬B(</a:t>
            </a:r>
            <a:r>
              <a:rPr lang="fr-FR" altLang="en-US" sz="1800" i="1" dirty="0"/>
              <a:t>y</a:t>
            </a:r>
            <a:r>
              <a:rPr lang="fr-FR" altLang="en-US" sz="1800" dirty="0"/>
              <a:t>)</a:t>
            </a:r>
            <a:endParaRPr lang="en-US" altLang="en-US" sz="1800" dirty="0"/>
          </a:p>
          <a:p>
            <a:pPr>
              <a:buFontTx/>
              <a:buNone/>
            </a:pPr>
            <a:r>
              <a:rPr lang="en-US" altLang="en-US" sz="1800" dirty="0"/>
              <a:t>	kb-3:  E(</a:t>
            </a:r>
            <a:r>
              <a:rPr lang="en-US" altLang="en-US" sz="1800" i="1" dirty="0"/>
              <a:t>z</a:t>
            </a:r>
            <a:r>
              <a:rPr lang="en-US" altLang="en-US" sz="1800" dirty="0"/>
              <a:t>)</a:t>
            </a:r>
            <a:r>
              <a:rPr lang="fr-FR" altLang="en-US" sz="1800" dirty="0">
                <a:sym typeface="Symbol" pitchFamily="18" charset="2"/>
              </a:rPr>
              <a:t> </a:t>
            </a:r>
            <a:r>
              <a:rPr lang="en-US" altLang="en-US" sz="1800" dirty="0"/>
              <a:t> ¬A(</a:t>
            </a:r>
            <a:r>
              <a:rPr lang="en-US" altLang="en-US" sz="1800" i="1" dirty="0" err="1"/>
              <a:t>z</a:t>
            </a:r>
            <a:r>
              <a:rPr lang="en-US" altLang="en-US" sz="1800" dirty="0" err="1"/>
              <a:t>,bar</a:t>
            </a:r>
            <a:r>
              <a:rPr lang="en-US" altLang="en-US" sz="1800" dirty="0"/>
              <a:t>)</a:t>
            </a:r>
          </a:p>
          <a:p>
            <a:pPr>
              <a:buFontTx/>
              <a:buNone/>
            </a:pPr>
            <a:r>
              <a:rPr lang="en-US" altLang="en-US" sz="1800" dirty="0"/>
              <a:t>	kb-4: </a:t>
            </a:r>
            <a:r>
              <a:rPr lang="fr-FR" altLang="en-US" sz="1800" dirty="0"/>
              <a:t>¬</a:t>
            </a:r>
            <a:r>
              <a:rPr lang="en-US" altLang="en-US" sz="1800" dirty="0"/>
              <a:t>D(</a:t>
            </a:r>
            <a:r>
              <a:rPr lang="en-US" altLang="en-US" sz="1800" dirty="0" err="1"/>
              <a:t>Minsky,foo</a:t>
            </a:r>
            <a:r>
              <a:rPr lang="en-US" altLang="en-US" sz="1800" dirty="0"/>
              <a:t>)</a:t>
            </a:r>
          </a:p>
          <a:p>
            <a:pPr>
              <a:buFontTx/>
              <a:buNone/>
            </a:pPr>
            <a:r>
              <a:rPr lang="en-US" altLang="en-US" sz="1800" dirty="0"/>
              <a:t>	kb-5: </a:t>
            </a:r>
            <a:r>
              <a:rPr lang="fr-FR" altLang="en-US" sz="1800" dirty="0"/>
              <a:t>¬A</a:t>
            </a:r>
            <a:r>
              <a:rPr lang="en-US" altLang="en-US" sz="1800" dirty="0"/>
              <a:t>(</a:t>
            </a:r>
            <a:r>
              <a:rPr lang="en-US" altLang="en-US" sz="1800" dirty="0" err="1"/>
              <a:t>Minsky,bar</a:t>
            </a:r>
            <a:r>
              <a:rPr lang="en-US" altLang="en-US" sz="1800" dirty="0"/>
              <a:t>)</a:t>
            </a:r>
          </a:p>
          <a:p>
            <a:pPr>
              <a:buFontTx/>
              <a:buNone/>
            </a:pPr>
            <a:endParaRPr lang="en-US" altLang="en-US" sz="1800" dirty="0"/>
          </a:p>
          <a:p>
            <a:pPr>
              <a:buFontTx/>
              <a:buNone/>
            </a:pPr>
            <a:r>
              <a:rPr lang="en-US" altLang="en-US" sz="1800" dirty="0"/>
              <a:t>Goal: prove C(Minsky)</a:t>
            </a:r>
          </a:p>
          <a:p>
            <a:pPr>
              <a:buFontTx/>
              <a:buNone/>
            </a:pPr>
            <a:endParaRPr lang="en-US" altLang="en-US" sz="1800" dirty="0"/>
          </a:p>
          <a:p>
            <a:pPr>
              <a:buFontTx/>
              <a:buNone/>
            </a:pPr>
            <a:endParaRPr lang="en-US" altLang="en-US" sz="1800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22860042-0C4F-0F44-B402-674FAA8B9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Resolution Example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544119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Content Placeholder 2"/>
          <p:cNvSpPr>
            <a:spLocks noGrp="1"/>
          </p:cNvSpPr>
          <p:nvPr>
            <p:ph idx="1"/>
          </p:nvPr>
        </p:nvSpPr>
        <p:spPr>
          <a:xfrm>
            <a:off x="421820" y="1523999"/>
            <a:ext cx="3341915" cy="2966357"/>
          </a:xfrm>
          <a:noFill/>
          <a:ln>
            <a:solidFill>
              <a:srgbClr val="FF0000"/>
            </a:solidFill>
          </a:ln>
        </p:spPr>
        <p:txBody>
          <a:bodyPr>
            <a:noAutofit/>
          </a:bodyPr>
          <a:lstStyle/>
          <a:p>
            <a:pPr>
              <a:buFontTx/>
              <a:buNone/>
            </a:pPr>
            <a:r>
              <a:rPr lang="en-US" altLang="en-US" sz="1800" dirty="0"/>
              <a:t>KB:</a:t>
            </a:r>
          </a:p>
          <a:p>
            <a:pPr>
              <a:buFontTx/>
              <a:buNone/>
            </a:pPr>
            <a:r>
              <a:rPr lang="fr-FR" altLang="en-US" sz="1800" dirty="0"/>
              <a:t>	kb-1:  A(</a:t>
            </a:r>
            <a:r>
              <a:rPr lang="fr-FR" altLang="en-US" sz="1800" i="1" dirty="0" err="1"/>
              <a:t>x</a:t>
            </a:r>
            <a:r>
              <a:rPr lang="fr-FR" altLang="en-US" sz="1800" dirty="0" err="1"/>
              <a:t>,bar</a:t>
            </a:r>
            <a:r>
              <a:rPr lang="fr-FR" altLang="en-US" sz="1800" dirty="0"/>
              <a:t>) </a:t>
            </a:r>
            <a:r>
              <a:rPr lang="fr-FR" altLang="en-US" sz="1800" dirty="0">
                <a:sym typeface="Symbol" pitchFamily="18" charset="2"/>
              </a:rPr>
              <a:t></a:t>
            </a:r>
            <a:r>
              <a:rPr lang="fr-FR" altLang="en-US" sz="1800" dirty="0"/>
              <a:t> B(</a:t>
            </a:r>
            <a:r>
              <a:rPr lang="fr-FR" altLang="en-US" sz="1800" i="1" dirty="0"/>
              <a:t>x</a:t>
            </a:r>
            <a:r>
              <a:rPr lang="fr-FR" altLang="en-US" sz="1800" dirty="0"/>
              <a:t>) </a:t>
            </a:r>
            <a:r>
              <a:rPr lang="fr-FR" altLang="en-US" sz="1800" dirty="0">
                <a:sym typeface="Symbol" pitchFamily="18" charset="2"/>
              </a:rPr>
              <a:t></a:t>
            </a:r>
            <a:r>
              <a:rPr lang="fr-FR" altLang="en-US" sz="1800" dirty="0"/>
              <a:t> C(</a:t>
            </a:r>
            <a:r>
              <a:rPr lang="fr-FR" altLang="en-US" sz="1800" i="1" dirty="0"/>
              <a:t>x</a:t>
            </a:r>
            <a:r>
              <a:rPr lang="fr-FR" altLang="en-US" sz="1800" dirty="0"/>
              <a:t>)</a:t>
            </a:r>
            <a:endParaRPr lang="en-US" altLang="en-US" sz="1800" dirty="0"/>
          </a:p>
          <a:p>
            <a:pPr>
              <a:buFontTx/>
              <a:buNone/>
            </a:pPr>
            <a:r>
              <a:rPr lang="fr-FR" altLang="en-US" sz="1800" dirty="0"/>
              <a:t>	kb-2:  D(</a:t>
            </a:r>
            <a:r>
              <a:rPr lang="fr-FR" altLang="en-US" sz="1800" i="1" dirty="0" err="1"/>
              <a:t>y</a:t>
            </a:r>
            <a:r>
              <a:rPr lang="fr-FR" altLang="en-US" sz="1800" dirty="0" err="1"/>
              <a:t>,foo</a:t>
            </a:r>
            <a:r>
              <a:rPr lang="fr-FR" altLang="en-US" sz="1800" dirty="0"/>
              <a:t>) </a:t>
            </a:r>
            <a:r>
              <a:rPr lang="fr-FR" altLang="en-US" sz="1800" dirty="0">
                <a:sym typeface="Symbol" pitchFamily="18" charset="2"/>
              </a:rPr>
              <a:t></a:t>
            </a:r>
            <a:r>
              <a:rPr lang="fr-FR" altLang="en-US" sz="1800" dirty="0"/>
              <a:t> ¬B(</a:t>
            </a:r>
            <a:r>
              <a:rPr lang="fr-FR" altLang="en-US" sz="1800" i="1" dirty="0"/>
              <a:t>y</a:t>
            </a:r>
            <a:r>
              <a:rPr lang="fr-FR" altLang="en-US" sz="1800" dirty="0"/>
              <a:t>)</a:t>
            </a:r>
            <a:endParaRPr lang="en-US" altLang="en-US" sz="1800" dirty="0"/>
          </a:p>
          <a:p>
            <a:pPr>
              <a:buFontTx/>
              <a:buNone/>
            </a:pPr>
            <a:r>
              <a:rPr lang="en-US" altLang="en-US" sz="1800" dirty="0"/>
              <a:t>	kb-3:  E(</a:t>
            </a:r>
            <a:r>
              <a:rPr lang="en-US" altLang="en-US" sz="1800" i="1" dirty="0"/>
              <a:t>z</a:t>
            </a:r>
            <a:r>
              <a:rPr lang="en-US" altLang="en-US" sz="1800" dirty="0"/>
              <a:t>)</a:t>
            </a:r>
            <a:r>
              <a:rPr lang="fr-FR" altLang="en-US" sz="1800" dirty="0">
                <a:sym typeface="Symbol" pitchFamily="18" charset="2"/>
              </a:rPr>
              <a:t> </a:t>
            </a:r>
            <a:r>
              <a:rPr lang="en-US" altLang="en-US" sz="1800" dirty="0"/>
              <a:t> ¬A(</a:t>
            </a:r>
            <a:r>
              <a:rPr lang="en-US" altLang="en-US" sz="1800" i="1" dirty="0" err="1"/>
              <a:t>z</a:t>
            </a:r>
            <a:r>
              <a:rPr lang="en-US" altLang="en-US" sz="1800" dirty="0" err="1"/>
              <a:t>,bar</a:t>
            </a:r>
            <a:r>
              <a:rPr lang="en-US" altLang="en-US" sz="1800" dirty="0"/>
              <a:t>)</a:t>
            </a:r>
          </a:p>
          <a:p>
            <a:pPr>
              <a:buFontTx/>
              <a:buNone/>
            </a:pPr>
            <a:r>
              <a:rPr lang="en-US" altLang="en-US" sz="1800" dirty="0"/>
              <a:t>	kb-4: </a:t>
            </a:r>
            <a:r>
              <a:rPr lang="fr-FR" altLang="en-US" sz="1800" dirty="0"/>
              <a:t>¬</a:t>
            </a:r>
            <a:r>
              <a:rPr lang="en-US" altLang="en-US" sz="1800" dirty="0"/>
              <a:t>D(</a:t>
            </a:r>
            <a:r>
              <a:rPr lang="en-US" altLang="en-US" sz="1800" dirty="0" err="1"/>
              <a:t>Minsky,foo</a:t>
            </a:r>
            <a:r>
              <a:rPr lang="en-US" altLang="en-US" sz="1800" dirty="0"/>
              <a:t>)</a:t>
            </a:r>
          </a:p>
          <a:p>
            <a:pPr>
              <a:buFontTx/>
              <a:buNone/>
            </a:pPr>
            <a:r>
              <a:rPr lang="en-US" altLang="en-US" sz="1800" dirty="0"/>
              <a:t>	kb-5: </a:t>
            </a:r>
            <a:r>
              <a:rPr lang="fr-FR" altLang="en-US" sz="1800" dirty="0"/>
              <a:t>¬A</a:t>
            </a:r>
            <a:r>
              <a:rPr lang="en-US" altLang="en-US" sz="1800" dirty="0"/>
              <a:t>(</a:t>
            </a:r>
            <a:r>
              <a:rPr lang="en-US" altLang="en-US" sz="1800" dirty="0" err="1"/>
              <a:t>Minsky,bar</a:t>
            </a:r>
            <a:r>
              <a:rPr lang="en-US" altLang="en-US" sz="1800" dirty="0"/>
              <a:t>)</a:t>
            </a:r>
          </a:p>
          <a:p>
            <a:pPr>
              <a:buFontTx/>
              <a:buNone/>
            </a:pPr>
            <a:endParaRPr lang="en-US" altLang="en-US" sz="1800" dirty="0"/>
          </a:p>
          <a:p>
            <a:pPr>
              <a:buFontTx/>
              <a:buNone/>
            </a:pPr>
            <a:r>
              <a:rPr lang="en-US" altLang="en-US" sz="1800" dirty="0"/>
              <a:t>Goal: prove C(Minsky)</a:t>
            </a:r>
          </a:p>
          <a:p>
            <a:pPr>
              <a:buFontTx/>
              <a:buNone/>
            </a:pPr>
            <a:endParaRPr lang="en-US" altLang="en-US" sz="1800" dirty="0"/>
          </a:p>
          <a:p>
            <a:pPr>
              <a:buFontTx/>
              <a:buNone/>
            </a:pPr>
            <a:endParaRPr lang="en-US" altLang="en-US" sz="1800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4487634" y="1412422"/>
            <a:ext cx="6550479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800100" indent="-3429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r>
              <a:rPr lang="fr-FR" altLang="en-US" sz="1800" dirty="0"/>
              <a:t>0: ¬C(</a:t>
            </a:r>
            <a:r>
              <a:rPr lang="fr-FR" altLang="en-US" sz="1800" dirty="0" err="1"/>
              <a:t>Minsky</a:t>
            </a:r>
            <a:r>
              <a:rPr lang="fr-FR" altLang="en-US" sz="1800" dirty="0"/>
              <a:t>)</a:t>
            </a:r>
            <a:endParaRPr lang="fr-FR" altLang="en-US" sz="1800" i="1" dirty="0"/>
          </a:p>
          <a:p>
            <a:endParaRPr lang="fr-FR" altLang="en-US" sz="1800" i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5D7F0DD-A89F-D844-983D-39EF50046763}"/>
              </a:ext>
            </a:extLst>
          </p:cNvPr>
          <p:cNvSpPr/>
          <p:nvPr/>
        </p:nvSpPr>
        <p:spPr>
          <a:xfrm>
            <a:off x="4424013" y="1735587"/>
            <a:ext cx="54177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altLang="en-US" i="1" dirty="0">
                <a:solidFill>
                  <a:srgbClr val="FF0000"/>
                </a:solidFill>
              </a:rPr>
              <a:t>Start off </a:t>
            </a:r>
            <a:r>
              <a:rPr lang="fr-FR" altLang="en-US" i="1" dirty="0" err="1">
                <a:solidFill>
                  <a:srgbClr val="FF0000"/>
                </a:solidFill>
              </a:rPr>
              <a:t>using</a:t>
            </a:r>
            <a:r>
              <a:rPr lang="fr-FR" altLang="en-US" i="1" dirty="0">
                <a:solidFill>
                  <a:srgbClr val="FF0000"/>
                </a:solidFill>
              </a:rPr>
              <a:t> </a:t>
            </a:r>
            <a:r>
              <a:rPr lang="fr-FR" altLang="en-US" i="1" dirty="0" err="1">
                <a:solidFill>
                  <a:srgbClr val="FF0000"/>
                </a:solidFill>
              </a:rPr>
              <a:t>our</a:t>
            </a:r>
            <a:r>
              <a:rPr lang="fr-FR" altLang="en-US" i="1" dirty="0">
                <a:solidFill>
                  <a:srgbClr val="FF0000"/>
                </a:solidFill>
              </a:rPr>
              <a:t> </a:t>
            </a:r>
            <a:r>
              <a:rPr lang="fr-FR" altLang="en-US" i="1" dirty="0" err="1">
                <a:solidFill>
                  <a:srgbClr val="FF0000"/>
                </a:solidFill>
              </a:rPr>
              <a:t>negated</a:t>
            </a:r>
            <a:r>
              <a:rPr lang="fr-FR" altLang="en-US" i="1" dirty="0">
                <a:solidFill>
                  <a:srgbClr val="FF0000"/>
                </a:solidFill>
              </a:rPr>
              <a:t> goal (proof by contradiction)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877448A-2721-4948-A6BE-D6C6BD821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Resolution Example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27768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Content Placeholder 2"/>
          <p:cNvSpPr>
            <a:spLocks noGrp="1"/>
          </p:cNvSpPr>
          <p:nvPr>
            <p:ph idx="1"/>
          </p:nvPr>
        </p:nvSpPr>
        <p:spPr>
          <a:xfrm>
            <a:off x="421820" y="1523999"/>
            <a:ext cx="3341915" cy="2966357"/>
          </a:xfrm>
          <a:noFill/>
          <a:ln>
            <a:solidFill>
              <a:srgbClr val="FF0000"/>
            </a:solidFill>
          </a:ln>
        </p:spPr>
        <p:txBody>
          <a:bodyPr>
            <a:noAutofit/>
          </a:bodyPr>
          <a:lstStyle/>
          <a:p>
            <a:pPr>
              <a:buFontTx/>
              <a:buNone/>
            </a:pPr>
            <a:r>
              <a:rPr lang="en-US" altLang="en-US" sz="1800" dirty="0"/>
              <a:t>KB:</a:t>
            </a:r>
          </a:p>
          <a:p>
            <a:pPr>
              <a:buFontTx/>
              <a:buNone/>
            </a:pPr>
            <a:r>
              <a:rPr lang="fr-FR" altLang="en-US" sz="1800" dirty="0"/>
              <a:t>	kb-1:  A(</a:t>
            </a:r>
            <a:r>
              <a:rPr lang="fr-FR" altLang="en-US" sz="1800" i="1" dirty="0" err="1"/>
              <a:t>x</a:t>
            </a:r>
            <a:r>
              <a:rPr lang="fr-FR" altLang="en-US" sz="1800" dirty="0" err="1"/>
              <a:t>,bar</a:t>
            </a:r>
            <a:r>
              <a:rPr lang="fr-FR" altLang="en-US" sz="1800" dirty="0"/>
              <a:t>) </a:t>
            </a:r>
            <a:r>
              <a:rPr lang="fr-FR" altLang="en-US" sz="1800" dirty="0">
                <a:sym typeface="Symbol" pitchFamily="18" charset="2"/>
              </a:rPr>
              <a:t></a:t>
            </a:r>
            <a:r>
              <a:rPr lang="fr-FR" altLang="en-US" sz="1800" dirty="0"/>
              <a:t> B(</a:t>
            </a:r>
            <a:r>
              <a:rPr lang="fr-FR" altLang="en-US" sz="1800" i="1" dirty="0"/>
              <a:t>x</a:t>
            </a:r>
            <a:r>
              <a:rPr lang="fr-FR" altLang="en-US" sz="1800" dirty="0"/>
              <a:t>) </a:t>
            </a:r>
            <a:r>
              <a:rPr lang="fr-FR" altLang="en-US" sz="1800" dirty="0">
                <a:sym typeface="Symbol" pitchFamily="18" charset="2"/>
              </a:rPr>
              <a:t></a:t>
            </a:r>
            <a:r>
              <a:rPr lang="fr-FR" altLang="en-US" sz="1800" dirty="0"/>
              <a:t> C(</a:t>
            </a:r>
            <a:r>
              <a:rPr lang="fr-FR" altLang="en-US" sz="1800" i="1" dirty="0"/>
              <a:t>x</a:t>
            </a:r>
            <a:r>
              <a:rPr lang="fr-FR" altLang="en-US" sz="1800" dirty="0"/>
              <a:t>)</a:t>
            </a:r>
            <a:endParaRPr lang="en-US" altLang="en-US" sz="1800" dirty="0"/>
          </a:p>
          <a:p>
            <a:pPr>
              <a:buFontTx/>
              <a:buNone/>
            </a:pPr>
            <a:r>
              <a:rPr lang="fr-FR" altLang="en-US" sz="1800" dirty="0"/>
              <a:t>	kb-2:  D(</a:t>
            </a:r>
            <a:r>
              <a:rPr lang="fr-FR" altLang="en-US" sz="1800" i="1" dirty="0" err="1"/>
              <a:t>y</a:t>
            </a:r>
            <a:r>
              <a:rPr lang="fr-FR" altLang="en-US" sz="1800" dirty="0" err="1"/>
              <a:t>,foo</a:t>
            </a:r>
            <a:r>
              <a:rPr lang="fr-FR" altLang="en-US" sz="1800" dirty="0"/>
              <a:t>) </a:t>
            </a:r>
            <a:r>
              <a:rPr lang="fr-FR" altLang="en-US" sz="1800" dirty="0">
                <a:sym typeface="Symbol" pitchFamily="18" charset="2"/>
              </a:rPr>
              <a:t></a:t>
            </a:r>
            <a:r>
              <a:rPr lang="fr-FR" altLang="en-US" sz="1800" dirty="0"/>
              <a:t> ¬B(</a:t>
            </a:r>
            <a:r>
              <a:rPr lang="fr-FR" altLang="en-US" sz="1800" i="1" dirty="0"/>
              <a:t>y</a:t>
            </a:r>
            <a:r>
              <a:rPr lang="fr-FR" altLang="en-US" sz="1800" dirty="0"/>
              <a:t>)</a:t>
            </a:r>
            <a:endParaRPr lang="en-US" altLang="en-US" sz="1800" dirty="0"/>
          </a:p>
          <a:p>
            <a:pPr>
              <a:buFontTx/>
              <a:buNone/>
            </a:pPr>
            <a:r>
              <a:rPr lang="en-US" altLang="en-US" sz="1800" dirty="0"/>
              <a:t>	kb-3:  E(</a:t>
            </a:r>
            <a:r>
              <a:rPr lang="en-US" altLang="en-US" sz="1800" i="1" dirty="0"/>
              <a:t>z</a:t>
            </a:r>
            <a:r>
              <a:rPr lang="en-US" altLang="en-US" sz="1800" dirty="0"/>
              <a:t>)</a:t>
            </a:r>
            <a:r>
              <a:rPr lang="fr-FR" altLang="en-US" sz="1800" dirty="0">
                <a:sym typeface="Symbol" pitchFamily="18" charset="2"/>
              </a:rPr>
              <a:t> </a:t>
            </a:r>
            <a:r>
              <a:rPr lang="en-US" altLang="en-US" sz="1800" dirty="0"/>
              <a:t> ¬A(</a:t>
            </a:r>
            <a:r>
              <a:rPr lang="en-US" altLang="en-US" sz="1800" i="1" dirty="0" err="1"/>
              <a:t>z</a:t>
            </a:r>
            <a:r>
              <a:rPr lang="en-US" altLang="en-US" sz="1800" dirty="0" err="1"/>
              <a:t>,bar</a:t>
            </a:r>
            <a:r>
              <a:rPr lang="en-US" altLang="en-US" sz="1800" dirty="0"/>
              <a:t>)</a:t>
            </a:r>
          </a:p>
          <a:p>
            <a:pPr>
              <a:buFontTx/>
              <a:buNone/>
            </a:pPr>
            <a:r>
              <a:rPr lang="en-US" altLang="en-US" sz="1800" dirty="0"/>
              <a:t>	kb-4: </a:t>
            </a:r>
            <a:r>
              <a:rPr lang="fr-FR" altLang="en-US" sz="1800" dirty="0"/>
              <a:t>¬</a:t>
            </a:r>
            <a:r>
              <a:rPr lang="en-US" altLang="en-US" sz="1800" dirty="0"/>
              <a:t>D(</a:t>
            </a:r>
            <a:r>
              <a:rPr lang="en-US" altLang="en-US" sz="1800" dirty="0" err="1"/>
              <a:t>Minsky,foo</a:t>
            </a:r>
            <a:r>
              <a:rPr lang="en-US" altLang="en-US" sz="1800" dirty="0"/>
              <a:t>)</a:t>
            </a:r>
          </a:p>
          <a:p>
            <a:pPr>
              <a:buFontTx/>
              <a:buNone/>
            </a:pPr>
            <a:r>
              <a:rPr lang="en-US" altLang="en-US" sz="1800" dirty="0"/>
              <a:t>	kb-5: </a:t>
            </a:r>
            <a:r>
              <a:rPr lang="fr-FR" altLang="en-US" sz="1800" dirty="0"/>
              <a:t>¬A</a:t>
            </a:r>
            <a:r>
              <a:rPr lang="en-US" altLang="en-US" sz="1800" dirty="0"/>
              <a:t>(</a:t>
            </a:r>
            <a:r>
              <a:rPr lang="en-US" altLang="en-US" sz="1800" dirty="0" err="1"/>
              <a:t>Minsky,bar</a:t>
            </a:r>
            <a:r>
              <a:rPr lang="en-US" altLang="en-US" sz="1800" dirty="0"/>
              <a:t>)</a:t>
            </a:r>
          </a:p>
          <a:p>
            <a:pPr>
              <a:buFontTx/>
              <a:buNone/>
            </a:pPr>
            <a:endParaRPr lang="en-US" altLang="en-US" sz="1800" dirty="0"/>
          </a:p>
          <a:p>
            <a:pPr>
              <a:buFontTx/>
              <a:buNone/>
            </a:pPr>
            <a:r>
              <a:rPr lang="en-US" altLang="en-US" sz="1800" dirty="0"/>
              <a:t>Goal: prove C(Minsky)</a:t>
            </a:r>
          </a:p>
          <a:p>
            <a:pPr>
              <a:buFontTx/>
              <a:buNone/>
            </a:pPr>
            <a:endParaRPr lang="en-US" altLang="en-US" sz="1800" dirty="0"/>
          </a:p>
          <a:p>
            <a:pPr>
              <a:buFontTx/>
              <a:buNone/>
            </a:pPr>
            <a:endParaRPr lang="en-US" altLang="en-US" sz="1800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4487634" y="1412422"/>
            <a:ext cx="6550479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800100" indent="-3429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r>
              <a:rPr lang="fr-FR" altLang="en-US" sz="1800" dirty="0"/>
              <a:t>0: ¬C(</a:t>
            </a:r>
            <a:r>
              <a:rPr lang="fr-FR" altLang="en-US" sz="1800" dirty="0" err="1"/>
              <a:t>Minsky</a:t>
            </a:r>
            <a:r>
              <a:rPr lang="fr-FR" altLang="en-US" sz="1800" dirty="0"/>
              <a:t>)</a:t>
            </a:r>
            <a:endParaRPr lang="fr-FR" altLang="en-US" sz="1800" i="1" dirty="0"/>
          </a:p>
          <a:p>
            <a:endParaRPr lang="fr-FR" altLang="en-US" sz="1800" i="1" dirty="0"/>
          </a:p>
          <a:p>
            <a:r>
              <a:rPr lang="fr-FR" altLang="en-US" sz="1800" dirty="0"/>
              <a:t>1:   A(</a:t>
            </a:r>
            <a:r>
              <a:rPr lang="fr-FR" altLang="en-US" sz="1800" dirty="0" err="1"/>
              <a:t>Minsky,bar</a:t>
            </a:r>
            <a:r>
              <a:rPr lang="fr-FR" altLang="en-US" sz="1800" dirty="0"/>
              <a:t>) </a:t>
            </a:r>
            <a:r>
              <a:rPr lang="fr-FR" altLang="en-US" sz="1800" dirty="0">
                <a:sym typeface="Symbol" pitchFamily="18" charset="2"/>
              </a:rPr>
              <a:t></a:t>
            </a:r>
            <a:r>
              <a:rPr lang="fr-FR" altLang="en-US" sz="1800" dirty="0"/>
              <a:t> B(</a:t>
            </a:r>
            <a:r>
              <a:rPr lang="fr-FR" altLang="en-US" sz="1800" dirty="0" err="1"/>
              <a:t>Minsky</a:t>
            </a:r>
            <a:r>
              <a:rPr lang="fr-FR" altLang="en-US" sz="1800" dirty="0"/>
              <a:t>) </a:t>
            </a:r>
            <a:r>
              <a:rPr lang="fr-FR" altLang="en-US" sz="1800" dirty="0">
                <a:sym typeface="Symbol" pitchFamily="18" charset="2"/>
              </a:rPr>
              <a:t></a:t>
            </a:r>
            <a:r>
              <a:rPr lang="fr-FR" altLang="en-US" sz="1800" dirty="0"/>
              <a:t> C(</a:t>
            </a:r>
            <a:r>
              <a:rPr lang="fr-FR" altLang="en-US" sz="1800" dirty="0" err="1"/>
              <a:t>Minsky</a:t>
            </a:r>
            <a:r>
              <a:rPr lang="fr-FR" altLang="en-US" sz="1800" dirty="0"/>
              <a:t>)  </a:t>
            </a:r>
            <a:r>
              <a:rPr lang="fr-FR" altLang="en-US" sz="1800" i="1" dirty="0"/>
              <a:t>[kb-1] </a:t>
            </a:r>
            <a:r>
              <a:rPr lang="fr-FR" altLang="en-US" sz="1800" dirty="0"/>
              <a:t>	</a:t>
            </a:r>
            <a:r>
              <a:rPr lang="fr-FR" altLang="en-US" sz="1800" i="1" dirty="0"/>
              <a:t>{x/</a:t>
            </a:r>
            <a:r>
              <a:rPr lang="fr-FR" altLang="en-US" sz="1800" i="1" dirty="0" err="1"/>
              <a:t>Minsky</a:t>
            </a:r>
            <a:r>
              <a:rPr lang="fr-FR" altLang="en-US" sz="1800" i="1" dirty="0"/>
              <a:t>}</a:t>
            </a:r>
          </a:p>
          <a:p>
            <a:endParaRPr lang="fr-FR" altLang="en-US" sz="1800" i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9C34ED0-3C2D-444E-A15C-5F68756031CC}"/>
              </a:ext>
            </a:extLst>
          </p:cNvPr>
          <p:cNvSpPr/>
          <p:nvPr/>
        </p:nvSpPr>
        <p:spPr>
          <a:xfrm>
            <a:off x="4242705" y="2782669"/>
            <a:ext cx="784043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altLang="en-US" i="1" dirty="0">
                <a:solidFill>
                  <a:srgbClr val="FF0000"/>
                </a:solidFill>
              </a:rPr>
              <a:t>Look for a </a:t>
            </a:r>
            <a:r>
              <a:rPr lang="fr-FR" altLang="en-US" i="1" dirty="0" err="1">
                <a:solidFill>
                  <a:srgbClr val="FF0000"/>
                </a:solidFill>
              </a:rPr>
              <a:t>rule</a:t>
            </a:r>
            <a:r>
              <a:rPr lang="fr-FR" altLang="en-US" i="1" dirty="0">
                <a:solidFill>
                  <a:srgbClr val="FF0000"/>
                </a:solidFill>
              </a:rPr>
              <a:t> </a:t>
            </a:r>
            <a:r>
              <a:rPr lang="fr-FR" altLang="en-US" i="1" dirty="0" err="1">
                <a:solidFill>
                  <a:srgbClr val="FF0000"/>
                </a:solidFill>
              </a:rPr>
              <a:t>that</a:t>
            </a:r>
            <a:r>
              <a:rPr lang="fr-FR" altLang="en-US" i="1" dirty="0">
                <a:solidFill>
                  <a:srgbClr val="FF0000"/>
                </a:solidFill>
              </a:rPr>
              <a:t> has </a:t>
            </a:r>
            <a:r>
              <a:rPr lang="fr-FR" altLang="en-US" dirty="0">
                <a:solidFill>
                  <a:srgbClr val="FF0000"/>
                </a:solidFill>
              </a:rPr>
              <a:t>C(</a:t>
            </a:r>
            <a:r>
              <a:rPr lang="fr-FR" altLang="en-US" dirty="0" err="1">
                <a:solidFill>
                  <a:srgbClr val="FF0000"/>
                </a:solidFill>
              </a:rPr>
              <a:t>Minsky</a:t>
            </a:r>
            <a:r>
              <a:rPr lang="fr-FR" altLang="en-US" dirty="0">
                <a:solidFill>
                  <a:srgbClr val="FF0000"/>
                </a:solidFill>
              </a:rPr>
              <a:t>)</a:t>
            </a:r>
            <a:r>
              <a:rPr lang="fr-FR" altLang="en-US" i="1" dirty="0">
                <a:solidFill>
                  <a:srgbClr val="FF0000"/>
                </a:solidFill>
              </a:rPr>
              <a:t> to oppose </a:t>
            </a:r>
            <a:r>
              <a:rPr lang="fr-FR" altLang="en-US" dirty="0">
                <a:solidFill>
                  <a:srgbClr val="FF0000"/>
                </a:solidFill>
              </a:rPr>
              <a:t>¬C(</a:t>
            </a:r>
            <a:r>
              <a:rPr lang="fr-FR" altLang="en-US" dirty="0" err="1">
                <a:solidFill>
                  <a:srgbClr val="FF0000"/>
                </a:solidFill>
              </a:rPr>
              <a:t>Minsky</a:t>
            </a:r>
            <a:r>
              <a:rPr lang="fr-FR" altLang="en-US" dirty="0">
                <a:solidFill>
                  <a:srgbClr val="FF0000"/>
                </a:solidFill>
              </a:rPr>
              <a:t>)</a:t>
            </a:r>
            <a:r>
              <a:rPr lang="fr-FR" altLang="en-US" i="1" dirty="0">
                <a:solidFill>
                  <a:srgbClr val="FF0000"/>
                </a:solidFill>
              </a:rPr>
              <a:t> </a:t>
            </a:r>
            <a:r>
              <a:rPr lang="fr-FR" altLang="en-US" i="1" dirty="0" err="1">
                <a:solidFill>
                  <a:srgbClr val="FF0000"/>
                </a:solidFill>
              </a:rPr>
              <a:t>from</a:t>
            </a:r>
            <a:r>
              <a:rPr lang="fr-FR" altLang="en-US" i="1" dirty="0">
                <a:solidFill>
                  <a:srgbClr val="FF0000"/>
                </a:solidFill>
              </a:rPr>
              <a:t> #0.</a:t>
            </a:r>
          </a:p>
          <a:p>
            <a:r>
              <a:rPr lang="fr-FR" altLang="en-US" i="1" dirty="0">
                <a:solidFill>
                  <a:srgbClr val="FF0000"/>
                </a:solidFill>
              </a:rPr>
              <a:t>This </a:t>
            </a:r>
            <a:r>
              <a:rPr lang="fr-FR" altLang="en-US" i="1" dirty="0" err="1">
                <a:solidFill>
                  <a:srgbClr val="FF0000"/>
                </a:solidFill>
              </a:rPr>
              <a:t>rule</a:t>
            </a:r>
            <a:r>
              <a:rPr lang="fr-FR" altLang="en-US" i="1" dirty="0">
                <a:solidFill>
                  <a:srgbClr val="FF0000"/>
                </a:solidFill>
              </a:rPr>
              <a:t> (kb-1) </a:t>
            </a:r>
            <a:r>
              <a:rPr lang="fr-FR" altLang="en-US" i="1" dirty="0" err="1">
                <a:solidFill>
                  <a:srgbClr val="FF0000"/>
                </a:solidFill>
              </a:rPr>
              <a:t>needed</a:t>
            </a:r>
            <a:r>
              <a:rPr lang="fr-FR" altLang="en-US" i="1" dirty="0">
                <a:solidFill>
                  <a:srgbClr val="FF0000"/>
                </a:solidFill>
              </a:rPr>
              <a:t> a substitution for </a:t>
            </a:r>
            <a:r>
              <a:rPr lang="fr-FR" altLang="en-US" i="1" dirty="0" err="1">
                <a:solidFill>
                  <a:srgbClr val="FF0000"/>
                </a:solidFill>
              </a:rPr>
              <a:t>it</a:t>
            </a:r>
            <a:r>
              <a:rPr lang="fr-FR" altLang="en-US" i="1" dirty="0">
                <a:solidFill>
                  <a:srgbClr val="FF0000"/>
                </a:solidFill>
              </a:rPr>
              <a:t> to </a:t>
            </a:r>
            <a:r>
              <a:rPr lang="fr-FR" altLang="en-US" i="1" dirty="0" err="1">
                <a:solidFill>
                  <a:srgbClr val="FF0000"/>
                </a:solidFill>
              </a:rPr>
              <a:t>work</a:t>
            </a:r>
            <a:r>
              <a:rPr lang="fr-FR" altLang="en-US" i="1" dirty="0">
                <a:solidFill>
                  <a:srgbClr val="FF0000"/>
                </a:solidFill>
              </a:rPr>
              <a:t>, </a:t>
            </a:r>
            <a:r>
              <a:rPr lang="fr-FR" altLang="en-US" i="1" dirty="0" err="1">
                <a:solidFill>
                  <a:srgbClr val="FF0000"/>
                </a:solidFill>
              </a:rPr>
              <a:t>giving</a:t>
            </a:r>
            <a:r>
              <a:rPr lang="fr-FR" altLang="en-US" i="1" dirty="0">
                <a:solidFill>
                  <a:srgbClr val="FF0000"/>
                </a:solidFill>
              </a:rPr>
              <a:t> us the new sentence #1.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E85F74A-8FEF-CF46-B6E5-EE2AE3A80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Resolution Example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621030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Content Placeholder 2"/>
          <p:cNvSpPr>
            <a:spLocks noGrp="1"/>
          </p:cNvSpPr>
          <p:nvPr>
            <p:ph idx="1"/>
          </p:nvPr>
        </p:nvSpPr>
        <p:spPr>
          <a:xfrm>
            <a:off x="421820" y="1523999"/>
            <a:ext cx="3341915" cy="2966357"/>
          </a:xfrm>
          <a:noFill/>
          <a:ln>
            <a:solidFill>
              <a:srgbClr val="FF0000"/>
            </a:solidFill>
          </a:ln>
        </p:spPr>
        <p:txBody>
          <a:bodyPr>
            <a:noAutofit/>
          </a:bodyPr>
          <a:lstStyle/>
          <a:p>
            <a:pPr>
              <a:buFontTx/>
              <a:buNone/>
            </a:pPr>
            <a:r>
              <a:rPr lang="en-US" altLang="en-US" sz="1800" dirty="0"/>
              <a:t>KB:</a:t>
            </a:r>
          </a:p>
          <a:p>
            <a:pPr>
              <a:buFontTx/>
              <a:buNone/>
            </a:pPr>
            <a:r>
              <a:rPr lang="fr-FR" altLang="en-US" sz="1800" dirty="0"/>
              <a:t>	kb-1:  A(</a:t>
            </a:r>
            <a:r>
              <a:rPr lang="fr-FR" altLang="en-US" sz="1800" i="1" dirty="0" err="1"/>
              <a:t>x</a:t>
            </a:r>
            <a:r>
              <a:rPr lang="fr-FR" altLang="en-US" sz="1800" dirty="0" err="1"/>
              <a:t>,bar</a:t>
            </a:r>
            <a:r>
              <a:rPr lang="fr-FR" altLang="en-US" sz="1800" dirty="0"/>
              <a:t>) </a:t>
            </a:r>
            <a:r>
              <a:rPr lang="fr-FR" altLang="en-US" sz="1800" dirty="0">
                <a:sym typeface="Symbol" pitchFamily="18" charset="2"/>
              </a:rPr>
              <a:t></a:t>
            </a:r>
            <a:r>
              <a:rPr lang="fr-FR" altLang="en-US" sz="1800" dirty="0"/>
              <a:t> B(</a:t>
            </a:r>
            <a:r>
              <a:rPr lang="fr-FR" altLang="en-US" sz="1800" i="1" dirty="0"/>
              <a:t>x</a:t>
            </a:r>
            <a:r>
              <a:rPr lang="fr-FR" altLang="en-US" sz="1800" dirty="0"/>
              <a:t>) </a:t>
            </a:r>
            <a:r>
              <a:rPr lang="fr-FR" altLang="en-US" sz="1800" dirty="0">
                <a:sym typeface="Symbol" pitchFamily="18" charset="2"/>
              </a:rPr>
              <a:t></a:t>
            </a:r>
            <a:r>
              <a:rPr lang="fr-FR" altLang="en-US" sz="1800" dirty="0"/>
              <a:t> C(</a:t>
            </a:r>
            <a:r>
              <a:rPr lang="fr-FR" altLang="en-US" sz="1800" i="1" dirty="0"/>
              <a:t>x</a:t>
            </a:r>
            <a:r>
              <a:rPr lang="fr-FR" altLang="en-US" sz="1800" dirty="0"/>
              <a:t>)</a:t>
            </a:r>
            <a:endParaRPr lang="en-US" altLang="en-US" sz="1800" dirty="0"/>
          </a:p>
          <a:p>
            <a:pPr>
              <a:buFontTx/>
              <a:buNone/>
            </a:pPr>
            <a:r>
              <a:rPr lang="fr-FR" altLang="en-US" sz="1800" dirty="0"/>
              <a:t>	kb-2:  D(</a:t>
            </a:r>
            <a:r>
              <a:rPr lang="fr-FR" altLang="en-US" sz="1800" i="1" dirty="0" err="1"/>
              <a:t>y</a:t>
            </a:r>
            <a:r>
              <a:rPr lang="fr-FR" altLang="en-US" sz="1800" dirty="0" err="1"/>
              <a:t>,foo</a:t>
            </a:r>
            <a:r>
              <a:rPr lang="fr-FR" altLang="en-US" sz="1800" dirty="0"/>
              <a:t>) </a:t>
            </a:r>
            <a:r>
              <a:rPr lang="fr-FR" altLang="en-US" sz="1800" dirty="0">
                <a:sym typeface="Symbol" pitchFamily="18" charset="2"/>
              </a:rPr>
              <a:t></a:t>
            </a:r>
            <a:r>
              <a:rPr lang="fr-FR" altLang="en-US" sz="1800" dirty="0"/>
              <a:t> ¬B(</a:t>
            </a:r>
            <a:r>
              <a:rPr lang="fr-FR" altLang="en-US" sz="1800" i="1" dirty="0"/>
              <a:t>y</a:t>
            </a:r>
            <a:r>
              <a:rPr lang="fr-FR" altLang="en-US" sz="1800" dirty="0"/>
              <a:t>)</a:t>
            </a:r>
            <a:endParaRPr lang="en-US" altLang="en-US" sz="1800" dirty="0"/>
          </a:p>
          <a:p>
            <a:pPr>
              <a:buFontTx/>
              <a:buNone/>
            </a:pPr>
            <a:r>
              <a:rPr lang="en-US" altLang="en-US" sz="1800" dirty="0"/>
              <a:t>	kb-3:  E(</a:t>
            </a:r>
            <a:r>
              <a:rPr lang="en-US" altLang="en-US" sz="1800" i="1" dirty="0"/>
              <a:t>z</a:t>
            </a:r>
            <a:r>
              <a:rPr lang="en-US" altLang="en-US" sz="1800" dirty="0"/>
              <a:t>)</a:t>
            </a:r>
            <a:r>
              <a:rPr lang="fr-FR" altLang="en-US" sz="1800" dirty="0">
                <a:sym typeface="Symbol" pitchFamily="18" charset="2"/>
              </a:rPr>
              <a:t> </a:t>
            </a:r>
            <a:r>
              <a:rPr lang="en-US" altLang="en-US" sz="1800" dirty="0"/>
              <a:t> ¬A(</a:t>
            </a:r>
            <a:r>
              <a:rPr lang="en-US" altLang="en-US" sz="1800" i="1" dirty="0" err="1"/>
              <a:t>z</a:t>
            </a:r>
            <a:r>
              <a:rPr lang="en-US" altLang="en-US" sz="1800" dirty="0" err="1"/>
              <a:t>,bar</a:t>
            </a:r>
            <a:r>
              <a:rPr lang="en-US" altLang="en-US" sz="1800" dirty="0"/>
              <a:t>)</a:t>
            </a:r>
          </a:p>
          <a:p>
            <a:pPr>
              <a:buFontTx/>
              <a:buNone/>
            </a:pPr>
            <a:r>
              <a:rPr lang="en-US" altLang="en-US" sz="1800" dirty="0"/>
              <a:t>	kb-4: </a:t>
            </a:r>
            <a:r>
              <a:rPr lang="fr-FR" altLang="en-US" sz="1800" dirty="0"/>
              <a:t>¬</a:t>
            </a:r>
            <a:r>
              <a:rPr lang="en-US" altLang="en-US" sz="1800" dirty="0"/>
              <a:t>D(</a:t>
            </a:r>
            <a:r>
              <a:rPr lang="en-US" altLang="en-US" sz="1800" dirty="0" err="1"/>
              <a:t>Minsky,foo</a:t>
            </a:r>
            <a:r>
              <a:rPr lang="en-US" altLang="en-US" sz="1800" dirty="0"/>
              <a:t>)</a:t>
            </a:r>
          </a:p>
          <a:p>
            <a:pPr>
              <a:buFontTx/>
              <a:buNone/>
            </a:pPr>
            <a:r>
              <a:rPr lang="en-US" altLang="en-US" sz="1800" dirty="0"/>
              <a:t>	kb-5: </a:t>
            </a:r>
            <a:r>
              <a:rPr lang="fr-FR" altLang="en-US" sz="1800" dirty="0"/>
              <a:t>¬A</a:t>
            </a:r>
            <a:r>
              <a:rPr lang="en-US" altLang="en-US" sz="1800" dirty="0"/>
              <a:t>(</a:t>
            </a:r>
            <a:r>
              <a:rPr lang="en-US" altLang="en-US" sz="1800" dirty="0" err="1"/>
              <a:t>Minsky,bar</a:t>
            </a:r>
            <a:r>
              <a:rPr lang="en-US" altLang="en-US" sz="1800" dirty="0"/>
              <a:t>)</a:t>
            </a:r>
          </a:p>
          <a:p>
            <a:pPr>
              <a:buFontTx/>
              <a:buNone/>
            </a:pPr>
            <a:endParaRPr lang="en-US" altLang="en-US" sz="1800" dirty="0"/>
          </a:p>
          <a:p>
            <a:pPr>
              <a:buFontTx/>
              <a:buNone/>
            </a:pPr>
            <a:r>
              <a:rPr lang="en-US" altLang="en-US" sz="1800" dirty="0"/>
              <a:t>Goal: prove C(Minsky)</a:t>
            </a:r>
          </a:p>
          <a:p>
            <a:pPr>
              <a:buFontTx/>
              <a:buNone/>
            </a:pPr>
            <a:endParaRPr lang="en-US" altLang="en-US" sz="1800" dirty="0"/>
          </a:p>
          <a:p>
            <a:pPr>
              <a:buFontTx/>
              <a:buNone/>
            </a:pPr>
            <a:endParaRPr lang="en-US" altLang="en-US" sz="1800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4487634" y="1412422"/>
            <a:ext cx="6550479" cy="25853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800100" indent="-3429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r>
              <a:rPr lang="fr-FR" altLang="en-US" sz="1800" dirty="0"/>
              <a:t>0: ¬C(</a:t>
            </a:r>
            <a:r>
              <a:rPr lang="fr-FR" altLang="en-US" sz="1800" dirty="0" err="1"/>
              <a:t>Minsky</a:t>
            </a:r>
            <a:r>
              <a:rPr lang="fr-FR" altLang="en-US" sz="1800" dirty="0"/>
              <a:t>)</a:t>
            </a:r>
            <a:endParaRPr lang="fr-FR" altLang="en-US" sz="1800" i="1" dirty="0"/>
          </a:p>
          <a:p>
            <a:endParaRPr lang="fr-FR" altLang="en-US" sz="1800" i="1" dirty="0"/>
          </a:p>
          <a:p>
            <a:r>
              <a:rPr lang="fr-FR" altLang="en-US" sz="1800" dirty="0"/>
              <a:t>1:   A(</a:t>
            </a:r>
            <a:r>
              <a:rPr lang="fr-FR" altLang="en-US" sz="1800" dirty="0" err="1"/>
              <a:t>Minsky,bar</a:t>
            </a:r>
            <a:r>
              <a:rPr lang="fr-FR" altLang="en-US" sz="1800" dirty="0"/>
              <a:t>) </a:t>
            </a:r>
            <a:r>
              <a:rPr lang="fr-FR" altLang="en-US" sz="1800" dirty="0">
                <a:sym typeface="Symbol" pitchFamily="18" charset="2"/>
              </a:rPr>
              <a:t></a:t>
            </a:r>
            <a:r>
              <a:rPr lang="fr-FR" altLang="en-US" sz="1800" dirty="0"/>
              <a:t> B(</a:t>
            </a:r>
            <a:r>
              <a:rPr lang="fr-FR" altLang="en-US" sz="1800" dirty="0" err="1"/>
              <a:t>Minsky</a:t>
            </a:r>
            <a:r>
              <a:rPr lang="fr-FR" altLang="en-US" sz="1800" dirty="0"/>
              <a:t>) </a:t>
            </a:r>
            <a:r>
              <a:rPr lang="fr-FR" altLang="en-US" sz="1800" dirty="0">
                <a:sym typeface="Symbol" pitchFamily="18" charset="2"/>
              </a:rPr>
              <a:t></a:t>
            </a:r>
            <a:r>
              <a:rPr lang="fr-FR" altLang="en-US" sz="1800" dirty="0"/>
              <a:t> C(</a:t>
            </a:r>
            <a:r>
              <a:rPr lang="fr-FR" altLang="en-US" sz="1800" dirty="0" err="1"/>
              <a:t>Minsky</a:t>
            </a:r>
            <a:r>
              <a:rPr lang="fr-FR" altLang="en-US" sz="1800" dirty="0"/>
              <a:t>)  </a:t>
            </a:r>
            <a:r>
              <a:rPr lang="fr-FR" altLang="en-US" sz="1800" i="1" dirty="0"/>
              <a:t>[kb-1] </a:t>
            </a:r>
            <a:r>
              <a:rPr lang="fr-FR" altLang="en-US" sz="1800" dirty="0"/>
              <a:t>	</a:t>
            </a:r>
            <a:r>
              <a:rPr lang="fr-FR" altLang="en-US" sz="1800" i="1" dirty="0"/>
              <a:t>{x/</a:t>
            </a:r>
            <a:r>
              <a:rPr lang="fr-FR" altLang="en-US" sz="1800" i="1" dirty="0" err="1"/>
              <a:t>Minsky</a:t>
            </a:r>
            <a:r>
              <a:rPr lang="fr-FR" altLang="en-US" sz="1800" i="1" dirty="0"/>
              <a:t>}</a:t>
            </a:r>
          </a:p>
          <a:p>
            <a:endParaRPr lang="fr-FR" altLang="en-US" sz="1800" i="1" dirty="0"/>
          </a:p>
          <a:p>
            <a:r>
              <a:rPr lang="fr-FR" altLang="en-US" sz="1800" dirty="0"/>
              <a:t>2: ¬C(</a:t>
            </a:r>
            <a:r>
              <a:rPr lang="fr-FR" altLang="en-US" sz="1800" dirty="0" err="1"/>
              <a:t>Minsky</a:t>
            </a:r>
            <a:r>
              <a:rPr lang="fr-FR" altLang="en-US" sz="1800" dirty="0"/>
              <a:t>),  A(</a:t>
            </a:r>
            <a:r>
              <a:rPr lang="fr-FR" altLang="en-US" sz="1800" dirty="0" err="1"/>
              <a:t>Minsky,bar</a:t>
            </a:r>
            <a:r>
              <a:rPr lang="fr-FR" altLang="en-US" sz="1800" dirty="0"/>
              <a:t>) </a:t>
            </a:r>
            <a:r>
              <a:rPr lang="fr-FR" altLang="en-US" sz="1800" dirty="0">
                <a:sym typeface="Symbol" pitchFamily="18" charset="2"/>
              </a:rPr>
              <a:t></a:t>
            </a:r>
            <a:r>
              <a:rPr lang="fr-FR" altLang="en-US" sz="1800" dirty="0"/>
              <a:t> B(</a:t>
            </a:r>
            <a:r>
              <a:rPr lang="fr-FR" altLang="en-US" sz="1800" dirty="0" err="1"/>
              <a:t>Minsky</a:t>
            </a:r>
            <a:r>
              <a:rPr lang="fr-FR" altLang="en-US" sz="1800" dirty="0"/>
              <a:t>) </a:t>
            </a:r>
            <a:r>
              <a:rPr lang="fr-FR" altLang="en-US" sz="1800" dirty="0">
                <a:sym typeface="Symbol" pitchFamily="18" charset="2"/>
              </a:rPr>
              <a:t></a:t>
            </a:r>
            <a:r>
              <a:rPr lang="fr-FR" altLang="en-US" sz="1800" dirty="0"/>
              <a:t> C(</a:t>
            </a:r>
            <a:r>
              <a:rPr lang="fr-FR" altLang="en-US" sz="1800" dirty="0" err="1"/>
              <a:t>Minsky</a:t>
            </a:r>
            <a:r>
              <a:rPr lang="fr-FR" altLang="en-US" sz="1800" dirty="0"/>
              <a:t>)</a:t>
            </a:r>
          </a:p>
          <a:p>
            <a:r>
              <a:rPr lang="fr-FR" altLang="en-US" sz="1800" dirty="0"/>
              <a:t>	2.a:  A(</a:t>
            </a:r>
            <a:r>
              <a:rPr lang="fr-FR" altLang="en-US" sz="1800" dirty="0" err="1"/>
              <a:t>Minsky,bar</a:t>
            </a:r>
            <a:r>
              <a:rPr lang="fr-FR" altLang="en-US" sz="1800" dirty="0"/>
              <a:t>) </a:t>
            </a:r>
            <a:r>
              <a:rPr lang="fr-FR" altLang="en-US" sz="1800" dirty="0">
                <a:sym typeface="Symbol" pitchFamily="18" charset="2"/>
              </a:rPr>
              <a:t></a:t>
            </a:r>
            <a:r>
              <a:rPr lang="fr-FR" altLang="en-US" sz="1800" dirty="0"/>
              <a:t> B(</a:t>
            </a:r>
            <a:r>
              <a:rPr lang="fr-FR" altLang="en-US" sz="1800" dirty="0" err="1"/>
              <a:t>Minsky</a:t>
            </a:r>
            <a:r>
              <a:rPr lang="fr-FR" altLang="en-US" sz="1800" dirty="0"/>
              <a:t>) </a:t>
            </a:r>
            <a:r>
              <a:rPr lang="fr-FR" altLang="en-US" sz="1800" i="1" dirty="0"/>
              <a:t>[</a:t>
            </a:r>
            <a:r>
              <a:rPr lang="fr-FR" altLang="en-US" sz="1800" i="1" dirty="0" err="1"/>
              <a:t>resolution</a:t>
            </a:r>
            <a:r>
              <a:rPr lang="fr-FR" altLang="en-US" sz="1800" i="1" dirty="0"/>
              <a:t>: 0,1]</a:t>
            </a:r>
          </a:p>
          <a:p>
            <a:endParaRPr lang="fr-FR" altLang="en-US" sz="1800" i="1" dirty="0"/>
          </a:p>
          <a:p>
            <a:endParaRPr lang="fr-FR" altLang="en-US" sz="18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7DFE299-C3BF-1044-AD66-E08A06BC40F0}"/>
              </a:ext>
            </a:extLst>
          </p:cNvPr>
          <p:cNvSpPr/>
          <p:nvPr/>
        </p:nvSpPr>
        <p:spPr>
          <a:xfrm>
            <a:off x="4226377" y="3628413"/>
            <a:ext cx="88283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altLang="en-US" i="1" dirty="0" err="1">
                <a:solidFill>
                  <a:srgbClr val="FF0000"/>
                </a:solidFill>
              </a:rPr>
              <a:t>Now</a:t>
            </a:r>
            <a:r>
              <a:rPr lang="fr-FR" altLang="en-US" i="1" dirty="0">
                <a:solidFill>
                  <a:srgbClr val="FF0000"/>
                </a:solidFill>
              </a:rPr>
              <a:t> </a:t>
            </a:r>
            <a:r>
              <a:rPr lang="fr-FR" altLang="en-US" i="1" dirty="0" err="1">
                <a:solidFill>
                  <a:srgbClr val="FF0000"/>
                </a:solidFill>
              </a:rPr>
              <a:t>that</a:t>
            </a:r>
            <a:r>
              <a:rPr lang="fr-FR" altLang="en-US" i="1" dirty="0">
                <a:solidFill>
                  <a:srgbClr val="FF0000"/>
                </a:solidFill>
              </a:rPr>
              <a:t> </a:t>
            </a:r>
            <a:r>
              <a:rPr lang="fr-FR" altLang="en-US" i="1" dirty="0" err="1">
                <a:solidFill>
                  <a:srgbClr val="FF0000"/>
                </a:solidFill>
              </a:rPr>
              <a:t>we</a:t>
            </a:r>
            <a:r>
              <a:rPr lang="fr-FR" altLang="en-US" i="1" dirty="0">
                <a:solidFill>
                  <a:srgbClr val="FF0000"/>
                </a:solidFill>
              </a:rPr>
              <a:t> have #0 and #1 </a:t>
            </a:r>
            <a:r>
              <a:rPr lang="fr-FR" altLang="en-US" i="1" dirty="0" err="1">
                <a:solidFill>
                  <a:srgbClr val="FF0000"/>
                </a:solidFill>
              </a:rPr>
              <a:t>with</a:t>
            </a:r>
            <a:r>
              <a:rPr lang="fr-FR" altLang="en-US" i="1" dirty="0">
                <a:solidFill>
                  <a:srgbClr val="FF0000"/>
                </a:solidFill>
              </a:rPr>
              <a:t> </a:t>
            </a:r>
            <a:r>
              <a:rPr lang="fr-FR" altLang="en-US" i="1" dirty="0" err="1">
                <a:solidFill>
                  <a:srgbClr val="FF0000"/>
                </a:solidFill>
              </a:rPr>
              <a:t>opposing</a:t>
            </a:r>
            <a:r>
              <a:rPr lang="fr-FR" altLang="en-US" i="1" dirty="0">
                <a:solidFill>
                  <a:srgbClr val="FF0000"/>
                </a:solidFill>
              </a:rPr>
              <a:t> </a:t>
            </a:r>
            <a:r>
              <a:rPr lang="fr-FR" altLang="en-US" i="1" dirty="0" err="1">
                <a:solidFill>
                  <a:srgbClr val="FF0000"/>
                </a:solidFill>
              </a:rPr>
              <a:t>terms</a:t>
            </a:r>
            <a:r>
              <a:rPr lang="fr-FR" altLang="en-US" i="1" dirty="0">
                <a:solidFill>
                  <a:srgbClr val="FF0000"/>
                </a:solidFill>
              </a:rPr>
              <a:t>, use </a:t>
            </a:r>
            <a:r>
              <a:rPr lang="fr-FR" altLang="en-US" i="1" dirty="0" err="1">
                <a:solidFill>
                  <a:srgbClr val="FF0000"/>
                </a:solidFill>
              </a:rPr>
              <a:t>resolution</a:t>
            </a:r>
            <a:r>
              <a:rPr lang="fr-FR" altLang="en-US" i="1" dirty="0">
                <a:solidFill>
                  <a:srgbClr val="FF0000"/>
                </a:solidFill>
              </a:rPr>
              <a:t> to </a:t>
            </a:r>
            <a:r>
              <a:rPr lang="fr-FR" altLang="en-US" i="1" dirty="0" err="1">
                <a:solidFill>
                  <a:srgbClr val="FF0000"/>
                </a:solidFill>
              </a:rPr>
              <a:t>eliminate</a:t>
            </a:r>
            <a:r>
              <a:rPr lang="fr-FR" altLang="en-US" i="1" dirty="0">
                <a:solidFill>
                  <a:srgbClr val="FF0000"/>
                </a:solidFill>
              </a:rPr>
              <a:t> </a:t>
            </a:r>
            <a:r>
              <a:rPr lang="fr-FR" altLang="en-US" i="1" dirty="0" err="1">
                <a:solidFill>
                  <a:srgbClr val="FF0000"/>
                </a:solidFill>
              </a:rPr>
              <a:t>them</a:t>
            </a:r>
            <a:r>
              <a:rPr lang="fr-FR" altLang="en-US" i="1" dirty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850A46B-8C61-C942-B90F-CEE47EAF4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Resolution Example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714168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Content Placeholder 2"/>
          <p:cNvSpPr>
            <a:spLocks noGrp="1"/>
          </p:cNvSpPr>
          <p:nvPr>
            <p:ph idx="1"/>
          </p:nvPr>
        </p:nvSpPr>
        <p:spPr>
          <a:xfrm>
            <a:off x="421820" y="1523999"/>
            <a:ext cx="3341915" cy="2966357"/>
          </a:xfrm>
          <a:noFill/>
          <a:ln>
            <a:solidFill>
              <a:srgbClr val="FF0000"/>
            </a:solidFill>
          </a:ln>
        </p:spPr>
        <p:txBody>
          <a:bodyPr>
            <a:noAutofit/>
          </a:bodyPr>
          <a:lstStyle/>
          <a:p>
            <a:pPr>
              <a:buFontTx/>
              <a:buNone/>
            </a:pPr>
            <a:r>
              <a:rPr lang="en-US" altLang="en-US" sz="1800" dirty="0"/>
              <a:t>KB:</a:t>
            </a:r>
          </a:p>
          <a:p>
            <a:pPr>
              <a:buFontTx/>
              <a:buNone/>
            </a:pPr>
            <a:r>
              <a:rPr lang="fr-FR" altLang="en-US" sz="1800" dirty="0"/>
              <a:t>	kb-1:  A(</a:t>
            </a:r>
            <a:r>
              <a:rPr lang="fr-FR" altLang="en-US" sz="1800" i="1" dirty="0" err="1"/>
              <a:t>x</a:t>
            </a:r>
            <a:r>
              <a:rPr lang="fr-FR" altLang="en-US" sz="1800" dirty="0" err="1"/>
              <a:t>,bar</a:t>
            </a:r>
            <a:r>
              <a:rPr lang="fr-FR" altLang="en-US" sz="1800" dirty="0"/>
              <a:t>) </a:t>
            </a:r>
            <a:r>
              <a:rPr lang="fr-FR" altLang="en-US" sz="1800" dirty="0">
                <a:sym typeface="Symbol" pitchFamily="18" charset="2"/>
              </a:rPr>
              <a:t></a:t>
            </a:r>
            <a:r>
              <a:rPr lang="fr-FR" altLang="en-US" sz="1800" dirty="0"/>
              <a:t> B(</a:t>
            </a:r>
            <a:r>
              <a:rPr lang="fr-FR" altLang="en-US" sz="1800" i="1" dirty="0"/>
              <a:t>x</a:t>
            </a:r>
            <a:r>
              <a:rPr lang="fr-FR" altLang="en-US" sz="1800" dirty="0"/>
              <a:t>) </a:t>
            </a:r>
            <a:r>
              <a:rPr lang="fr-FR" altLang="en-US" sz="1800" dirty="0">
                <a:sym typeface="Symbol" pitchFamily="18" charset="2"/>
              </a:rPr>
              <a:t></a:t>
            </a:r>
            <a:r>
              <a:rPr lang="fr-FR" altLang="en-US" sz="1800" dirty="0"/>
              <a:t> C(</a:t>
            </a:r>
            <a:r>
              <a:rPr lang="fr-FR" altLang="en-US" sz="1800" i="1" dirty="0"/>
              <a:t>x</a:t>
            </a:r>
            <a:r>
              <a:rPr lang="fr-FR" altLang="en-US" sz="1800" dirty="0"/>
              <a:t>)</a:t>
            </a:r>
            <a:endParaRPr lang="en-US" altLang="en-US" sz="1800" dirty="0"/>
          </a:p>
          <a:p>
            <a:pPr>
              <a:buFontTx/>
              <a:buNone/>
            </a:pPr>
            <a:r>
              <a:rPr lang="fr-FR" altLang="en-US" sz="1800" dirty="0"/>
              <a:t>	kb-2:  D(</a:t>
            </a:r>
            <a:r>
              <a:rPr lang="fr-FR" altLang="en-US" sz="1800" i="1" dirty="0" err="1"/>
              <a:t>y</a:t>
            </a:r>
            <a:r>
              <a:rPr lang="fr-FR" altLang="en-US" sz="1800" dirty="0" err="1"/>
              <a:t>,foo</a:t>
            </a:r>
            <a:r>
              <a:rPr lang="fr-FR" altLang="en-US" sz="1800" dirty="0"/>
              <a:t>) </a:t>
            </a:r>
            <a:r>
              <a:rPr lang="fr-FR" altLang="en-US" sz="1800" dirty="0">
                <a:sym typeface="Symbol" pitchFamily="18" charset="2"/>
              </a:rPr>
              <a:t></a:t>
            </a:r>
            <a:r>
              <a:rPr lang="fr-FR" altLang="en-US" sz="1800" dirty="0"/>
              <a:t> ¬B(</a:t>
            </a:r>
            <a:r>
              <a:rPr lang="fr-FR" altLang="en-US" sz="1800" i="1" dirty="0"/>
              <a:t>y</a:t>
            </a:r>
            <a:r>
              <a:rPr lang="fr-FR" altLang="en-US" sz="1800" dirty="0"/>
              <a:t>)</a:t>
            </a:r>
            <a:endParaRPr lang="en-US" altLang="en-US" sz="1800" dirty="0"/>
          </a:p>
          <a:p>
            <a:pPr>
              <a:buFontTx/>
              <a:buNone/>
            </a:pPr>
            <a:r>
              <a:rPr lang="en-US" altLang="en-US" sz="1800" dirty="0"/>
              <a:t>	kb-3:  E(</a:t>
            </a:r>
            <a:r>
              <a:rPr lang="en-US" altLang="en-US" sz="1800" i="1" dirty="0"/>
              <a:t>z</a:t>
            </a:r>
            <a:r>
              <a:rPr lang="en-US" altLang="en-US" sz="1800" dirty="0"/>
              <a:t>)</a:t>
            </a:r>
            <a:r>
              <a:rPr lang="fr-FR" altLang="en-US" sz="1800" dirty="0">
                <a:sym typeface="Symbol" pitchFamily="18" charset="2"/>
              </a:rPr>
              <a:t> </a:t>
            </a:r>
            <a:r>
              <a:rPr lang="en-US" altLang="en-US" sz="1800" dirty="0"/>
              <a:t> ¬A(</a:t>
            </a:r>
            <a:r>
              <a:rPr lang="en-US" altLang="en-US" sz="1800" i="1" dirty="0" err="1"/>
              <a:t>z</a:t>
            </a:r>
            <a:r>
              <a:rPr lang="en-US" altLang="en-US" sz="1800" dirty="0" err="1"/>
              <a:t>,bar</a:t>
            </a:r>
            <a:r>
              <a:rPr lang="en-US" altLang="en-US" sz="1800" dirty="0"/>
              <a:t>)</a:t>
            </a:r>
          </a:p>
          <a:p>
            <a:pPr>
              <a:buFontTx/>
              <a:buNone/>
            </a:pPr>
            <a:r>
              <a:rPr lang="en-US" altLang="en-US" sz="1800" dirty="0"/>
              <a:t>	kb-4: </a:t>
            </a:r>
            <a:r>
              <a:rPr lang="fr-FR" altLang="en-US" sz="1800" dirty="0"/>
              <a:t>¬</a:t>
            </a:r>
            <a:r>
              <a:rPr lang="en-US" altLang="en-US" sz="1800" dirty="0"/>
              <a:t>D(</a:t>
            </a:r>
            <a:r>
              <a:rPr lang="en-US" altLang="en-US" sz="1800" dirty="0" err="1"/>
              <a:t>Minsky,foo</a:t>
            </a:r>
            <a:r>
              <a:rPr lang="en-US" altLang="en-US" sz="1800" dirty="0"/>
              <a:t>)</a:t>
            </a:r>
          </a:p>
          <a:p>
            <a:pPr>
              <a:buFontTx/>
              <a:buNone/>
            </a:pPr>
            <a:r>
              <a:rPr lang="en-US" altLang="en-US" sz="1800" dirty="0"/>
              <a:t>     kb-5: </a:t>
            </a:r>
            <a:r>
              <a:rPr lang="fr-FR" altLang="en-US" sz="1800" dirty="0"/>
              <a:t>¬A</a:t>
            </a:r>
            <a:r>
              <a:rPr lang="en-US" altLang="en-US" sz="1800" dirty="0"/>
              <a:t>(</a:t>
            </a:r>
            <a:r>
              <a:rPr lang="en-US" altLang="en-US" sz="1800" dirty="0" err="1"/>
              <a:t>Minsky,bar</a:t>
            </a:r>
            <a:r>
              <a:rPr lang="en-US" altLang="en-US" sz="1800" dirty="0"/>
              <a:t>)</a:t>
            </a:r>
          </a:p>
          <a:p>
            <a:pPr>
              <a:buFontTx/>
              <a:buNone/>
            </a:pPr>
            <a:endParaRPr lang="en-US" altLang="en-US" sz="1800" dirty="0"/>
          </a:p>
          <a:p>
            <a:pPr>
              <a:buFontTx/>
              <a:buNone/>
            </a:pPr>
            <a:r>
              <a:rPr lang="en-US" altLang="en-US" sz="1800" dirty="0"/>
              <a:t>Goal: prove C(Minsky)</a:t>
            </a:r>
          </a:p>
          <a:p>
            <a:pPr>
              <a:buFontTx/>
              <a:buNone/>
            </a:pPr>
            <a:endParaRPr lang="en-US" altLang="en-US" sz="1800" dirty="0"/>
          </a:p>
          <a:p>
            <a:pPr>
              <a:buFontTx/>
              <a:buNone/>
            </a:pPr>
            <a:endParaRPr lang="en-US" altLang="en-US" sz="1800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4487634" y="1412422"/>
            <a:ext cx="6550479" cy="42473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800100" indent="-3429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r>
              <a:rPr lang="fr-FR" altLang="en-US" sz="1800" dirty="0"/>
              <a:t>0: ¬C(</a:t>
            </a:r>
            <a:r>
              <a:rPr lang="fr-FR" altLang="en-US" sz="1800" dirty="0" err="1"/>
              <a:t>Minsky</a:t>
            </a:r>
            <a:r>
              <a:rPr lang="fr-FR" altLang="en-US" sz="1800" dirty="0"/>
              <a:t>)</a:t>
            </a:r>
            <a:endParaRPr lang="fr-FR" altLang="en-US" sz="1800" i="1" dirty="0"/>
          </a:p>
          <a:p>
            <a:endParaRPr lang="fr-FR" altLang="en-US" sz="1800" i="1" dirty="0"/>
          </a:p>
          <a:p>
            <a:r>
              <a:rPr lang="fr-FR" altLang="en-US" sz="1800" dirty="0"/>
              <a:t>1:   A(</a:t>
            </a:r>
            <a:r>
              <a:rPr lang="fr-FR" altLang="en-US" sz="1800" dirty="0" err="1"/>
              <a:t>Minsky,bar</a:t>
            </a:r>
            <a:r>
              <a:rPr lang="fr-FR" altLang="en-US" sz="1800" dirty="0"/>
              <a:t>) </a:t>
            </a:r>
            <a:r>
              <a:rPr lang="fr-FR" altLang="en-US" sz="1800" dirty="0">
                <a:sym typeface="Symbol" pitchFamily="18" charset="2"/>
              </a:rPr>
              <a:t></a:t>
            </a:r>
            <a:r>
              <a:rPr lang="fr-FR" altLang="en-US" sz="1800" dirty="0"/>
              <a:t> B(</a:t>
            </a:r>
            <a:r>
              <a:rPr lang="fr-FR" altLang="en-US" sz="1800" dirty="0" err="1"/>
              <a:t>Minsky</a:t>
            </a:r>
            <a:r>
              <a:rPr lang="fr-FR" altLang="en-US" sz="1800" dirty="0"/>
              <a:t>) </a:t>
            </a:r>
            <a:r>
              <a:rPr lang="fr-FR" altLang="en-US" sz="1800" dirty="0">
                <a:sym typeface="Symbol" pitchFamily="18" charset="2"/>
              </a:rPr>
              <a:t></a:t>
            </a:r>
            <a:r>
              <a:rPr lang="fr-FR" altLang="en-US" sz="1800" dirty="0"/>
              <a:t> C(</a:t>
            </a:r>
            <a:r>
              <a:rPr lang="fr-FR" altLang="en-US" sz="1800" dirty="0" err="1"/>
              <a:t>Minsky</a:t>
            </a:r>
            <a:r>
              <a:rPr lang="fr-FR" altLang="en-US" sz="1800" dirty="0"/>
              <a:t>)  </a:t>
            </a:r>
            <a:r>
              <a:rPr lang="fr-FR" altLang="en-US" sz="1800" i="1" dirty="0"/>
              <a:t>[kb-1] </a:t>
            </a:r>
            <a:r>
              <a:rPr lang="fr-FR" altLang="en-US" sz="1800" dirty="0"/>
              <a:t>	</a:t>
            </a:r>
            <a:r>
              <a:rPr lang="fr-FR" altLang="en-US" sz="1800" i="1" dirty="0"/>
              <a:t>{x/</a:t>
            </a:r>
            <a:r>
              <a:rPr lang="fr-FR" altLang="en-US" sz="1800" i="1" dirty="0" err="1"/>
              <a:t>Minsky</a:t>
            </a:r>
            <a:r>
              <a:rPr lang="fr-FR" altLang="en-US" sz="1800" i="1" dirty="0"/>
              <a:t>}</a:t>
            </a:r>
          </a:p>
          <a:p>
            <a:endParaRPr lang="fr-FR" altLang="en-US" sz="1800" i="1" dirty="0"/>
          </a:p>
          <a:p>
            <a:r>
              <a:rPr lang="fr-FR" altLang="en-US" sz="1800" dirty="0"/>
              <a:t>2: ¬C(</a:t>
            </a:r>
            <a:r>
              <a:rPr lang="fr-FR" altLang="en-US" sz="1800" dirty="0" err="1"/>
              <a:t>Minsky</a:t>
            </a:r>
            <a:r>
              <a:rPr lang="fr-FR" altLang="en-US" sz="1800" dirty="0"/>
              <a:t>),  A(</a:t>
            </a:r>
            <a:r>
              <a:rPr lang="fr-FR" altLang="en-US" sz="1800" dirty="0" err="1"/>
              <a:t>Minsky,bar</a:t>
            </a:r>
            <a:r>
              <a:rPr lang="fr-FR" altLang="en-US" sz="1800" dirty="0"/>
              <a:t>) </a:t>
            </a:r>
            <a:r>
              <a:rPr lang="fr-FR" altLang="en-US" sz="1800" dirty="0">
                <a:sym typeface="Symbol" pitchFamily="18" charset="2"/>
              </a:rPr>
              <a:t></a:t>
            </a:r>
            <a:r>
              <a:rPr lang="fr-FR" altLang="en-US" sz="1800" dirty="0"/>
              <a:t> B(</a:t>
            </a:r>
            <a:r>
              <a:rPr lang="fr-FR" altLang="en-US" sz="1800" dirty="0" err="1"/>
              <a:t>Minsky</a:t>
            </a:r>
            <a:r>
              <a:rPr lang="fr-FR" altLang="en-US" sz="1800" dirty="0"/>
              <a:t>) </a:t>
            </a:r>
            <a:r>
              <a:rPr lang="fr-FR" altLang="en-US" sz="1800" dirty="0">
                <a:sym typeface="Symbol" pitchFamily="18" charset="2"/>
              </a:rPr>
              <a:t></a:t>
            </a:r>
            <a:r>
              <a:rPr lang="fr-FR" altLang="en-US" sz="1800" dirty="0"/>
              <a:t> C(</a:t>
            </a:r>
            <a:r>
              <a:rPr lang="fr-FR" altLang="en-US" sz="1800" dirty="0" err="1"/>
              <a:t>Minsky</a:t>
            </a:r>
            <a:r>
              <a:rPr lang="fr-FR" altLang="en-US" sz="1800" dirty="0"/>
              <a:t>)</a:t>
            </a:r>
          </a:p>
          <a:p>
            <a:r>
              <a:rPr lang="fr-FR" altLang="en-US" sz="1800" dirty="0"/>
              <a:t>	2.a:  A(</a:t>
            </a:r>
            <a:r>
              <a:rPr lang="fr-FR" altLang="en-US" sz="1800" dirty="0" err="1"/>
              <a:t>Minsky,bar</a:t>
            </a:r>
            <a:r>
              <a:rPr lang="fr-FR" altLang="en-US" sz="1800" dirty="0"/>
              <a:t>) </a:t>
            </a:r>
            <a:r>
              <a:rPr lang="fr-FR" altLang="en-US" sz="1800" dirty="0">
                <a:sym typeface="Symbol" pitchFamily="18" charset="2"/>
              </a:rPr>
              <a:t></a:t>
            </a:r>
            <a:r>
              <a:rPr lang="fr-FR" altLang="en-US" sz="1800" dirty="0"/>
              <a:t> B(</a:t>
            </a:r>
            <a:r>
              <a:rPr lang="fr-FR" altLang="en-US" sz="1800" dirty="0" err="1"/>
              <a:t>Minsky</a:t>
            </a:r>
            <a:r>
              <a:rPr lang="fr-FR" altLang="en-US" sz="1800" dirty="0"/>
              <a:t>) </a:t>
            </a:r>
            <a:r>
              <a:rPr lang="fr-FR" altLang="en-US" sz="1800" i="1" dirty="0"/>
              <a:t>[</a:t>
            </a:r>
            <a:r>
              <a:rPr lang="fr-FR" altLang="en-US" sz="1800" i="1" dirty="0" err="1"/>
              <a:t>resolution</a:t>
            </a:r>
            <a:r>
              <a:rPr lang="fr-FR" altLang="en-US" sz="1800" i="1" dirty="0"/>
              <a:t>: 0,1]</a:t>
            </a:r>
          </a:p>
          <a:p>
            <a:endParaRPr lang="fr-FR" altLang="en-US" sz="1800" i="1" dirty="0"/>
          </a:p>
          <a:p>
            <a:r>
              <a:rPr lang="fr-FR" altLang="en-US" sz="1800" dirty="0"/>
              <a:t>3:   D(</a:t>
            </a:r>
            <a:r>
              <a:rPr lang="fr-FR" altLang="en-US" sz="1800" dirty="0" err="1"/>
              <a:t>Minsky,foo</a:t>
            </a:r>
            <a:r>
              <a:rPr lang="fr-FR" altLang="en-US" sz="1800" dirty="0"/>
              <a:t>) </a:t>
            </a:r>
            <a:r>
              <a:rPr lang="fr-FR" altLang="en-US" sz="1800" dirty="0">
                <a:sym typeface="Symbol" pitchFamily="18" charset="2"/>
              </a:rPr>
              <a:t></a:t>
            </a:r>
            <a:r>
              <a:rPr lang="fr-FR" altLang="en-US" sz="1800" dirty="0"/>
              <a:t> ¬B(</a:t>
            </a:r>
            <a:r>
              <a:rPr lang="fr-FR" altLang="en-US" sz="1800" dirty="0" err="1"/>
              <a:t>Minsky</a:t>
            </a:r>
            <a:r>
              <a:rPr lang="fr-FR" altLang="en-US" sz="1800" dirty="0"/>
              <a:t>) </a:t>
            </a:r>
            <a:r>
              <a:rPr lang="fr-FR" altLang="en-US" sz="1800" i="1" dirty="0"/>
              <a:t>[kb-2]</a:t>
            </a:r>
          </a:p>
          <a:p>
            <a:pPr lvl="1"/>
            <a:r>
              <a:rPr lang="fr-FR" altLang="en-US" sz="1800" i="1" dirty="0"/>
              <a:t>	 {y/</a:t>
            </a:r>
            <a:r>
              <a:rPr lang="fr-FR" altLang="en-US" sz="1800" i="1" dirty="0" err="1"/>
              <a:t>Minsky</a:t>
            </a:r>
            <a:r>
              <a:rPr lang="fr-FR" altLang="en-US" sz="1800" i="1" dirty="0"/>
              <a:t>}</a:t>
            </a:r>
          </a:p>
          <a:p>
            <a:pPr lvl="1"/>
            <a:endParaRPr lang="fr-FR" altLang="en-US" sz="1800" i="1" dirty="0"/>
          </a:p>
          <a:p>
            <a:r>
              <a:rPr lang="fr-FR" altLang="en-US" sz="1800" dirty="0"/>
              <a:t>4:   A(</a:t>
            </a:r>
            <a:r>
              <a:rPr lang="fr-FR" altLang="en-US" sz="1800" dirty="0" err="1"/>
              <a:t>Minsky,bar</a:t>
            </a:r>
            <a:r>
              <a:rPr lang="fr-FR" altLang="en-US" sz="1800" dirty="0"/>
              <a:t>) </a:t>
            </a:r>
            <a:r>
              <a:rPr lang="fr-FR" altLang="en-US" sz="1800" dirty="0">
                <a:sym typeface="Symbol" pitchFamily="18" charset="2"/>
              </a:rPr>
              <a:t></a:t>
            </a:r>
            <a:r>
              <a:rPr lang="fr-FR" altLang="en-US" sz="1800" dirty="0"/>
              <a:t> B(</a:t>
            </a:r>
            <a:r>
              <a:rPr lang="fr-FR" altLang="en-US" sz="1800" dirty="0" err="1"/>
              <a:t>Minsky</a:t>
            </a:r>
            <a:r>
              <a:rPr lang="fr-FR" altLang="en-US" sz="1800" dirty="0"/>
              <a:t>),  D(</a:t>
            </a:r>
            <a:r>
              <a:rPr lang="fr-FR" altLang="en-US" sz="1800" dirty="0" err="1"/>
              <a:t>Minsky,foo</a:t>
            </a:r>
            <a:r>
              <a:rPr lang="fr-FR" altLang="en-US" sz="1800" dirty="0"/>
              <a:t>) </a:t>
            </a:r>
            <a:r>
              <a:rPr lang="fr-FR" altLang="en-US" sz="1800" dirty="0">
                <a:sym typeface="Symbol" pitchFamily="18" charset="2"/>
              </a:rPr>
              <a:t></a:t>
            </a:r>
            <a:r>
              <a:rPr lang="fr-FR" altLang="en-US" sz="1800" dirty="0"/>
              <a:t> ¬B(</a:t>
            </a:r>
            <a:r>
              <a:rPr lang="fr-FR" altLang="en-US" sz="1800" dirty="0" err="1"/>
              <a:t>Minsky</a:t>
            </a:r>
            <a:r>
              <a:rPr lang="fr-FR" altLang="en-US" sz="1800" dirty="0"/>
              <a:t>)</a:t>
            </a:r>
          </a:p>
          <a:p>
            <a:r>
              <a:rPr lang="fr-FR" altLang="en-US" sz="1800" dirty="0"/>
              <a:t>              4.a: A(</a:t>
            </a:r>
            <a:r>
              <a:rPr lang="fr-FR" altLang="en-US" sz="1800" dirty="0" err="1"/>
              <a:t>Minsky,bar</a:t>
            </a:r>
            <a:r>
              <a:rPr lang="fr-FR" altLang="en-US" sz="1800" dirty="0"/>
              <a:t>) </a:t>
            </a:r>
            <a:r>
              <a:rPr lang="fr-FR" altLang="en-US" sz="1800" dirty="0">
                <a:sym typeface="Symbol" pitchFamily="18" charset="2"/>
              </a:rPr>
              <a:t></a:t>
            </a:r>
            <a:r>
              <a:rPr lang="fr-FR" altLang="en-US" sz="1800" dirty="0"/>
              <a:t> D(</a:t>
            </a:r>
            <a:r>
              <a:rPr lang="fr-FR" altLang="en-US" sz="1800" dirty="0" err="1"/>
              <a:t>Minsky,foo</a:t>
            </a:r>
            <a:r>
              <a:rPr lang="fr-FR" altLang="en-US" sz="1800" dirty="0"/>
              <a:t>)  </a:t>
            </a:r>
            <a:r>
              <a:rPr lang="fr-FR" altLang="en-US" sz="1800" i="1" dirty="0"/>
              <a:t>[</a:t>
            </a:r>
            <a:r>
              <a:rPr lang="fr-FR" altLang="en-US" sz="1800" i="1" dirty="0" err="1"/>
              <a:t>resol</a:t>
            </a:r>
            <a:r>
              <a:rPr lang="fr-FR" altLang="en-US" sz="1800" i="1" dirty="0"/>
              <a:t>: 2a,3]</a:t>
            </a:r>
          </a:p>
          <a:p>
            <a:endParaRPr lang="fr-FR" altLang="en-US" sz="1800" i="1" dirty="0"/>
          </a:p>
          <a:p>
            <a:endParaRPr lang="fr-FR" altLang="en-US" sz="18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B74CEA0-DBD7-0543-88A2-68A2CD06A2BA}"/>
              </a:ext>
            </a:extLst>
          </p:cNvPr>
          <p:cNvSpPr/>
          <p:nvPr/>
        </p:nvSpPr>
        <p:spPr>
          <a:xfrm>
            <a:off x="4487634" y="5290407"/>
            <a:ext cx="53272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altLang="en-US" i="1" dirty="0">
                <a:solidFill>
                  <a:srgbClr val="FF0000"/>
                </a:solidFill>
              </a:rPr>
              <a:t>And </a:t>
            </a:r>
            <a:r>
              <a:rPr lang="fr-FR" altLang="en-US" i="1" dirty="0" err="1">
                <a:solidFill>
                  <a:srgbClr val="FF0000"/>
                </a:solidFill>
              </a:rPr>
              <a:t>repeat</a:t>
            </a:r>
            <a:r>
              <a:rPr lang="fr-FR" altLang="en-US" i="1" dirty="0">
                <a:solidFill>
                  <a:srgbClr val="FF0000"/>
                </a:solidFill>
              </a:rPr>
              <a:t> to </a:t>
            </a:r>
            <a:r>
              <a:rPr lang="fr-FR" altLang="en-US" i="1" dirty="0" err="1">
                <a:solidFill>
                  <a:srgbClr val="FF0000"/>
                </a:solidFill>
              </a:rPr>
              <a:t>find</a:t>
            </a:r>
            <a:r>
              <a:rPr lang="fr-FR" altLang="en-US" i="1" dirty="0">
                <a:solidFill>
                  <a:srgbClr val="FF0000"/>
                </a:solidFill>
              </a:rPr>
              <a:t> and </a:t>
            </a:r>
            <a:r>
              <a:rPr lang="fr-FR" altLang="en-US" i="1" dirty="0" err="1">
                <a:solidFill>
                  <a:srgbClr val="FF0000"/>
                </a:solidFill>
              </a:rPr>
              <a:t>eliminate</a:t>
            </a:r>
            <a:r>
              <a:rPr lang="fr-FR" altLang="en-US" i="1" dirty="0">
                <a:solidFill>
                  <a:srgbClr val="FF0000"/>
                </a:solidFill>
              </a:rPr>
              <a:t> </a:t>
            </a:r>
            <a:r>
              <a:rPr lang="fr-FR" altLang="en-US" i="1" dirty="0" err="1">
                <a:solidFill>
                  <a:srgbClr val="FF0000"/>
                </a:solidFill>
              </a:rPr>
              <a:t>other</a:t>
            </a:r>
            <a:r>
              <a:rPr lang="fr-FR" altLang="en-US" i="1" dirty="0">
                <a:solidFill>
                  <a:srgbClr val="FF0000"/>
                </a:solidFill>
              </a:rPr>
              <a:t> </a:t>
            </a:r>
            <a:r>
              <a:rPr lang="fr-FR" altLang="en-US" i="1" dirty="0" err="1">
                <a:solidFill>
                  <a:srgbClr val="FF0000"/>
                </a:solidFill>
              </a:rPr>
              <a:t>opposing</a:t>
            </a:r>
            <a:r>
              <a:rPr lang="fr-FR" altLang="en-US" i="1" dirty="0">
                <a:solidFill>
                  <a:srgbClr val="FF0000"/>
                </a:solidFill>
              </a:rPr>
              <a:t> </a:t>
            </a:r>
            <a:r>
              <a:rPr lang="fr-FR" altLang="en-US" i="1" dirty="0" err="1">
                <a:solidFill>
                  <a:srgbClr val="FF0000"/>
                </a:solidFill>
              </a:rPr>
              <a:t>terms</a:t>
            </a:r>
            <a:r>
              <a:rPr lang="fr-FR" altLang="en-US" i="1" dirty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D00062B-0507-D547-B3AE-0D92B703DB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Resolution Example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343528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Content Placeholder 2"/>
          <p:cNvSpPr>
            <a:spLocks noGrp="1"/>
          </p:cNvSpPr>
          <p:nvPr>
            <p:ph idx="1"/>
          </p:nvPr>
        </p:nvSpPr>
        <p:spPr>
          <a:xfrm>
            <a:off x="421820" y="1523999"/>
            <a:ext cx="3341915" cy="2966357"/>
          </a:xfrm>
          <a:noFill/>
          <a:ln>
            <a:solidFill>
              <a:srgbClr val="FF0000"/>
            </a:solidFill>
          </a:ln>
        </p:spPr>
        <p:txBody>
          <a:bodyPr>
            <a:noAutofit/>
          </a:bodyPr>
          <a:lstStyle/>
          <a:p>
            <a:pPr>
              <a:buFontTx/>
              <a:buNone/>
            </a:pPr>
            <a:r>
              <a:rPr lang="en-US" altLang="en-US" sz="1800" dirty="0"/>
              <a:t>KB:</a:t>
            </a:r>
          </a:p>
          <a:p>
            <a:pPr>
              <a:buFontTx/>
              <a:buNone/>
            </a:pPr>
            <a:r>
              <a:rPr lang="fr-FR" altLang="en-US" sz="1800" dirty="0"/>
              <a:t>	kb-1:  A(</a:t>
            </a:r>
            <a:r>
              <a:rPr lang="fr-FR" altLang="en-US" sz="1800" i="1" dirty="0" err="1"/>
              <a:t>x</a:t>
            </a:r>
            <a:r>
              <a:rPr lang="fr-FR" altLang="en-US" sz="1800" dirty="0" err="1"/>
              <a:t>,bar</a:t>
            </a:r>
            <a:r>
              <a:rPr lang="fr-FR" altLang="en-US" sz="1800" dirty="0"/>
              <a:t>) </a:t>
            </a:r>
            <a:r>
              <a:rPr lang="fr-FR" altLang="en-US" sz="1800" dirty="0">
                <a:sym typeface="Symbol" pitchFamily="18" charset="2"/>
              </a:rPr>
              <a:t></a:t>
            </a:r>
            <a:r>
              <a:rPr lang="fr-FR" altLang="en-US" sz="1800" dirty="0"/>
              <a:t> B(</a:t>
            </a:r>
            <a:r>
              <a:rPr lang="fr-FR" altLang="en-US" sz="1800" i="1" dirty="0"/>
              <a:t>x</a:t>
            </a:r>
            <a:r>
              <a:rPr lang="fr-FR" altLang="en-US" sz="1800" dirty="0"/>
              <a:t>) </a:t>
            </a:r>
            <a:r>
              <a:rPr lang="fr-FR" altLang="en-US" sz="1800" dirty="0">
                <a:sym typeface="Symbol" pitchFamily="18" charset="2"/>
              </a:rPr>
              <a:t></a:t>
            </a:r>
            <a:r>
              <a:rPr lang="fr-FR" altLang="en-US" sz="1800" dirty="0"/>
              <a:t> C(</a:t>
            </a:r>
            <a:r>
              <a:rPr lang="fr-FR" altLang="en-US" sz="1800" i="1" dirty="0"/>
              <a:t>x</a:t>
            </a:r>
            <a:r>
              <a:rPr lang="fr-FR" altLang="en-US" sz="1800" dirty="0"/>
              <a:t>)</a:t>
            </a:r>
            <a:endParaRPr lang="en-US" altLang="en-US" sz="1800" dirty="0"/>
          </a:p>
          <a:p>
            <a:pPr>
              <a:buFontTx/>
              <a:buNone/>
            </a:pPr>
            <a:r>
              <a:rPr lang="fr-FR" altLang="en-US" sz="1800" dirty="0"/>
              <a:t>	kb-2:  D(</a:t>
            </a:r>
            <a:r>
              <a:rPr lang="fr-FR" altLang="en-US" sz="1800" i="1" dirty="0" err="1"/>
              <a:t>y</a:t>
            </a:r>
            <a:r>
              <a:rPr lang="fr-FR" altLang="en-US" sz="1800" dirty="0" err="1"/>
              <a:t>,foo</a:t>
            </a:r>
            <a:r>
              <a:rPr lang="fr-FR" altLang="en-US" sz="1800" dirty="0"/>
              <a:t>) </a:t>
            </a:r>
            <a:r>
              <a:rPr lang="fr-FR" altLang="en-US" sz="1800" dirty="0">
                <a:sym typeface="Symbol" pitchFamily="18" charset="2"/>
              </a:rPr>
              <a:t></a:t>
            </a:r>
            <a:r>
              <a:rPr lang="fr-FR" altLang="en-US" sz="1800" dirty="0"/>
              <a:t> ¬B(</a:t>
            </a:r>
            <a:r>
              <a:rPr lang="fr-FR" altLang="en-US" sz="1800" i="1" dirty="0"/>
              <a:t>y</a:t>
            </a:r>
            <a:r>
              <a:rPr lang="fr-FR" altLang="en-US" sz="1800" dirty="0"/>
              <a:t>)</a:t>
            </a:r>
            <a:endParaRPr lang="en-US" altLang="en-US" sz="1800" dirty="0"/>
          </a:p>
          <a:p>
            <a:pPr>
              <a:buFontTx/>
              <a:buNone/>
            </a:pPr>
            <a:r>
              <a:rPr lang="en-US" altLang="en-US" sz="1800" dirty="0"/>
              <a:t>	kb-3:  E(</a:t>
            </a:r>
            <a:r>
              <a:rPr lang="en-US" altLang="en-US" sz="1800" i="1" dirty="0"/>
              <a:t>z</a:t>
            </a:r>
            <a:r>
              <a:rPr lang="en-US" altLang="en-US" sz="1800" dirty="0"/>
              <a:t>)</a:t>
            </a:r>
            <a:r>
              <a:rPr lang="fr-FR" altLang="en-US" sz="1800" dirty="0">
                <a:sym typeface="Symbol" pitchFamily="18" charset="2"/>
              </a:rPr>
              <a:t> </a:t>
            </a:r>
            <a:r>
              <a:rPr lang="en-US" altLang="en-US" sz="1800" dirty="0"/>
              <a:t> ¬A(</a:t>
            </a:r>
            <a:r>
              <a:rPr lang="en-US" altLang="en-US" sz="1800" i="1" dirty="0" err="1"/>
              <a:t>z</a:t>
            </a:r>
            <a:r>
              <a:rPr lang="en-US" altLang="en-US" sz="1800" dirty="0" err="1"/>
              <a:t>,bar</a:t>
            </a:r>
            <a:r>
              <a:rPr lang="en-US" altLang="en-US" sz="1800" dirty="0"/>
              <a:t>)</a:t>
            </a:r>
          </a:p>
          <a:p>
            <a:pPr>
              <a:buFontTx/>
              <a:buNone/>
            </a:pPr>
            <a:r>
              <a:rPr lang="en-US" altLang="en-US" sz="1800" dirty="0"/>
              <a:t>	kb-4: </a:t>
            </a:r>
            <a:r>
              <a:rPr lang="fr-FR" altLang="en-US" sz="1800" dirty="0"/>
              <a:t>¬</a:t>
            </a:r>
            <a:r>
              <a:rPr lang="en-US" altLang="en-US" sz="1800" dirty="0"/>
              <a:t>D(</a:t>
            </a:r>
            <a:r>
              <a:rPr lang="en-US" altLang="en-US" sz="1800" dirty="0" err="1"/>
              <a:t>Minsky,foo</a:t>
            </a:r>
            <a:r>
              <a:rPr lang="en-US" altLang="en-US" sz="1800" dirty="0"/>
              <a:t>)</a:t>
            </a:r>
          </a:p>
          <a:p>
            <a:pPr>
              <a:buFontTx/>
              <a:buNone/>
            </a:pPr>
            <a:r>
              <a:rPr lang="en-US" altLang="en-US" sz="1800" dirty="0"/>
              <a:t>     kb-5: </a:t>
            </a:r>
            <a:r>
              <a:rPr lang="fr-FR" altLang="en-US" sz="1800" dirty="0"/>
              <a:t>¬A</a:t>
            </a:r>
            <a:r>
              <a:rPr lang="en-US" altLang="en-US" sz="1800" dirty="0"/>
              <a:t>(</a:t>
            </a:r>
            <a:r>
              <a:rPr lang="en-US" altLang="en-US" sz="1800" dirty="0" err="1"/>
              <a:t>Minsky,bar</a:t>
            </a:r>
            <a:r>
              <a:rPr lang="en-US" altLang="en-US" sz="1800" dirty="0"/>
              <a:t>)</a:t>
            </a:r>
          </a:p>
          <a:p>
            <a:pPr>
              <a:buFontTx/>
              <a:buNone/>
            </a:pPr>
            <a:endParaRPr lang="en-US" altLang="en-US" sz="1800" dirty="0"/>
          </a:p>
          <a:p>
            <a:pPr>
              <a:buFontTx/>
              <a:buNone/>
            </a:pPr>
            <a:r>
              <a:rPr lang="en-US" altLang="en-US" sz="1800" dirty="0"/>
              <a:t>Goal: prove C(Minsky)</a:t>
            </a:r>
          </a:p>
          <a:p>
            <a:pPr>
              <a:buFontTx/>
              <a:buNone/>
            </a:pPr>
            <a:endParaRPr lang="en-US" altLang="en-US" sz="1800" dirty="0"/>
          </a:p>
          <a:p>
            <a:pPr>
              <a:buFontTx/>
              <a:buNone/>
            </a:pPr>
            <a:endParaRPr lang="en-US" altLang="en-US" sz="1800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4487634" y="1412422"/>
            <a:ext cx="6550479" cy="5078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800100" indent="-3429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r>
              <a:rPr lang="fr-FR" altLang="en-US" sz="1800" dirty="0"/>
              <a:t>0: ¬C(</a:t>
            </a:r>
            <a:r>
              <a:rPr lang="fr-FR" altLang="en-US" sz="1800" dirty="0" err="1"/>
              <a:t>Minsky</a:t>
            </a:r>
            <a:r>
              <a:rPr lang="fr-FR" altLang="en-US" sz="1800" dirty="0"/>
              <a:t>)</a:t>
            </a:r>
            <a:endParaRPr lang="fr-FR" altLang="en-US" sz="1800" i="1" dirty="0"/>
          </a:p>
          <a:p>
            <a:endParaRPr lang="fr-FR" altLang="en-US" sz="1800" i="1" dirty="0"/>
          </a:p>
          <a:p>
            <a:r>
              <a:rPr lang="fr-FR" altLang="en-US" sz="1800" dirty="0"/>
              <a:t>1:   A(</a:t>
            </a:r>
            <a:r>
              <a:rPr lang="fr-FR" altLang="en-US" sz="1800" dirty="0" err="1"/>
              <a:t>Minsky,bar</a:t>
            </a:r>
            <a:r>
              <a:rPr lang="fr-FR" altLang="en-US" sz="1800" dirty="0"/>
              <a:t>) </a:t>
            </a:r>
            <a:r>
              <a:rPr lang="fr-FR" altLang="en-US" sz="1800" dirty="0">
                <a:sym typeface="Symbol" pitchFamily="18" charset="2"/>
              </a:rPr>
              <a:t></a:t>
            </a:r>
            <a:r>
              <a:rPr lang="fr-FR" altLang="en-US" sz="1800" dirty="0"/>
              <a:t> B(</a:t>
            </a:r>
            <a:r>
              <a:rPr lang="fr-FR" altLang="en-US" sz="1800" dirty="0" err="1"/>
              <a:t>Minsky</a:t>
            </a:r>
            <a:r>
              <a:rPr lang="fr-FR" altLang="en-US" sz="1800" dirty="0"/>
              <a:t>) </a:t>
            </a:r>
            <a:r>
              <a:rPr lang="fr-FR" altLang="en-US" sz="1800" dirty="0">
                <a:sym typeface="Symbol" pitchFamily="18" charset="2"/>
              </a:rPr>
              <a:t></a:t>
            </a:r>
            <a:r>
              <a:rPr lang="fr-FR" altLang="en-US" sz="1800" dirty="0"/>
              <a:t> C(</a:t>
            </a:r>
            <a:r>
              <a:rPr lang="fr-FR" altLang="en-US" sz="1800" dirty="0" err="1"/>
              <a:t>Minsky</a:t>
            </a:r>
            <a:r>
              <a:rPr lang="fr-FR" altLang="en-US" sz="1800" dirty="0"/>
              <a:t>)  </a:t>
            </a:r>
            <a:r>
              <a:rPr lang="fr-FR" altLang="en-US" sz="1800" i="1" dirty="0"/>
              <a:t>[kb-1] </a:t>
            </a:r>
            <a:r>
              <a:rPr lang="fr-FR" altLang="en-US" sz="1800" dirty="0"/>
              <a:t>	</a:t>
            </a:r>
            <a:r>
              <a:rPr lang="fr-FR" altLang="en-US" sz="1800" i="1" dirty="0"/>
              <a:t>{x/</a:t>
            </a:r>
            <a:r>
              <a:rPr lang="fr-FR" altLang="en-US" sz="1800" i="1" dirty="0" err="1"/>
              <a:t>Minsky</a:t>
            </a:r>
            <a:r>
              <a:rPr lang="fr-FR" altLang="en-US" sz="1800" i="1" dirty="0"/>
              <a:t>}</a:t>
            </a:r>
          </a:p>
          <a:p>
            <a:endParaRPr lang="fr-FR" altLang="en-US" sz="1800" i="1" dirty="0"/>
          </a:p>
          <a:p>
            <a:r>
              <a:rPr lang="fr-FR" altLang="en-US" sz="1800" dirty="0"/>
              <a:t>2: ¬C(</a:t>
            </a:r>
            <a:r>
              <a:rPr lang="fr-FR" altLang="en-US" sz="1800" dirty="0" err="1"/>
              <a:t>Minsky</a:t>
            </a:r>
            <a:r>
              <a:rPr lang="fr-FR" altLang="en-US" sz="1800" dirty="0"/>
              <a:t>),  A(</a:t>
            </a:r>
            <a:r>
              <a:rPr lang="fr-FR" altLang="en-US" sz="1800" dirty="0" err="1"/>
              <a:t>Minsky,bar</a:t>
            </a:r>
            <a:r>
              <a:rPr lang="fr-FR" altLang="en-US" sz="1800" dirty="0"/>
              <a:t>) </a:t>
            </a:r>
            <a:r>
              <a:rPr lang="fr-FR" altLang="en-US" sz="1800" dirty="0">
                <a:sym typeface="Symbol" pitchFamily="18" charset="2"/>
              </a:rPr>
              <a:t></a:t>
            </a:r>
            <a:r>
              <a:rPr lang="fr-FR" altLang="en-US" sz="1800" dirty="0"/>
              <a:t> B(</a:t>
            </a:r>
            <a:r>
              <a:rPr lang="fr-FR" altLang="en-US" sz="1800" dirty="0" err="1"/>
              <a:t>Minsky</a:t>
            </a:r>
            <a:r>
              <a:rPr lang="fr-FR" altLang="en-US" sz="1800" dirty="0"/>
              <a:t>) </a:t>
            </a:r>
            <a:r>
              <a:rPr lang="fr-FR" altLang="en-US" sz="1800" dirty="0">
                <a:sym typeface="Symbol" pitchFamily="18" charset="2"/>
              </a:rPr>
              <a:t></a:t>
            </a:r>
            <a:r>
              <a:rPr lang="fr-FR" altLang="en-US" sz="1800" dirty="0"/>
              <a:t> C(</a:t>
            </a:r>
            <a:r>
              <a:rPr lang="fr-FR" altLang="en-US" sz="1800" dirty="0" err="1"/>
              <a:t>Minsky</a:t>
            </a:r>
            <a:r>
              <a:rPr lang="fr-FR" altLang="en-US" sz="1800" dirty="0"/>
              <a:t>)</a:t>
            </a:r>
          </a:p>
          <a:p>
            <a:r>
              <a:rPr lang="fr-FR" altLang="en-US" sz="1800" dirty="0"/>
              <a:t>	2.a:  A(</a:t>
            </a:r>
            <a:r>
              <a:rPr lang="fr-FR" altLang="en-US" sz="1800" dirty="0" err="1"/>
              <a:t>Minsky,bar</a:t>
            </a:r>
            <a:r>
              <a:rPr lang="fr-FR" altLang="en-US" sz="1800" dirty="0"/>
              <a:t>) </a:t>
            </a:r>
            <a:r>
              <a:rPr lang="fr-FR" altLang="en-US" sz="1800" dirty="0">
                <a:sym typeface="Symbol" pitchFamily="18" charset="2"/>
              </a:rPr>
              <a:t></a:t>
            </a:r>
            <a:r>
              <a:rPr lang="fr-FR" altLang="en-US" sz="1800" dirty="0"/>
              <a:t> B(</a:t>
            </a:r>
            <a:r>
              <a:rPr lang="fr-FR" altLang="en-US" sz="1800" dirty="0" err="1"/>
              <a:t>Minsky</a:t>
            </a:r>
            <a:r>
              <a:rPr lang="fr-FR" altLang="en-US" sz="1800" dirty="0"/>
              <a:t>) </a:t>
            </a:r>
            <a:r>
              <a:rPr lang="fr-FR" altLang="en-US" sz="1800" i="1" dirty="0"/>
              <a:t>[</a:t>
            </a:r>
            <a:r>
              <a:rPr lang="fr-FR" altLang="en-US" sz="1800" i="1" dirty="0" err="1"/>
              <a:t>resolution</a:t>
            </a:r>
            <a:r>
              <a:rPr lang="fr-FR" altLang="en-US" sz="1800" i="1" dirty="0"/>
              <a:t>: 0,1]</a:t>
            </a:r>
          </a:p>
          <a:p>
            <a:endParaRPr lang="fr-FR" altLang="en-US" sz="1800" i="1" dirty="0"/>
          </a:p>
          <a:p>
            <a:r>
              <a:rPr lang="fr-FR" altLang="en-US" sz="1800" dirty="0"/>
              <a:t>3:   D(</a:t>
            </a:r>
            <a:r>
              <a:rPr lang="fr-FR" altLang="en-US" sz="1800" dirty="0" err="1"/>
              <a:t>Minsky,foo</a:t>
            </a:r>
            <a:r>
              <a:rPr lang="fr-FR" altLang="en-US" sz="1800" dirty="0"/>
              <a:t>) </a:t>
            </a:r>
            <a:r>
              <a:rPr lang="fr-FR" altLang="en-US" sz="1800" dirty="0">
                <a:sym typeface="Symbol" pitchFamily="18" charset="2"/>
              </a:rPr>
              <a:t></a:t>
            </a:r>
            <a:r>
              <a:rPr lang="fr-FR" altLang="en-US" sz="1800" dirty="0"/>
              <a:t> ¬B(</a:t>
            </a:r>
            <a:r>
              <a:rPr lang="fr-FR" altLang="en-US" sz="1800" dirty="0" err="1"/>
              <a:t>Minsky</a:t>
            </a:r>
            <a:r>
              <a:rPr lang="fr-FR" altLang="en-US" sz="1800" dirty="0"/>
              <a:t>) </a:t>
            </a:r>
            <a:r>
              <a:rPr lang="fr-FR" altLang="en-US" sz="1800" i="1" dirty="0"/>
              <a:t>[kb-2]</a:t>
            </a:r>
          </a:p>
          <a:p>
            <a:pPr lvl="1"/>
            <a:r>
              <a:rPr lang="fr-FR" altLang="en-US" sz="1800" i="1" dirty="0"/>
              <a:t>	 {y/</a:t>
            </a:r>
            <a:r>
              <a:rPr lang="fr-FR" altLang="en-US" sz="1800" i="1" dirty="0" err="1"/>
              <a:t>Minsky</a:t>
            </a:r>
            <a:r>
              <a:rPr lang="fr-FR" altLang="en-US" sz="1800" i="1" dirty="0"/>
              <a:t>}</a:t>
            </a:r>
          </a:p>
          <a:p>
            <a:pPr lvl="1"/>
            <a:endParaRPr lang="fr-FR" altLang="en-US" sz="1800" i="1" dirty="0"/>
          </a:p>
          <a:p>
            <a:r>
              <a:rPr lang="fr-FR" altLang="en-US" sz="1800" dirty="0"/>
              <a:t>4:   A(</a:t>
            </a:r>
            <a:r>
              <a:rPr lang="fr-FR" altLang="en-US" sz="1800" dirty="0" err="1"/>
              <a:t>Minsky,bar</a:t>
            </a:r>
            <a:r>
              <a:rPr lang="fr-FR" altLang="en-US" sz="1800" dirty="0"/>
              <a:t>) </a:t>
            </a:r>
            <a:r>
              <a:rPr lang="fr-FR" altLang="en-US" sz="1800" dirty="0">
                <a:sym typeface="Symbol" pitchFamily="18" charset="2"/>
              </a:rPr>
              <a:t></a:t>
            </a:r>
            <a:r>
              <a:rPr lang="fr-FR" altLang="en-US" sz="1800" dirty="0"/>
              <a:t> B(</a:t>
            </a:r>
            <a:r>
              <a:rPr lang="fr-FR" altLang="en-US" sz="1800" dirty="0" err="1"/>
              <a:t>Minsky</a:t>
            </a:r>
            <a:r>
              <a:rPr lang="fr-FR" altLang="en-US" sz="1800" dirty="0"/>
              <a:t>),  D(</a:t>
            </a:r>
            <a:r>
              <a:rPr lang="fr-FR" altLang="en-US" sz="1800" dirty="0" err="1"/>
              <a:t>Minsky,foo</a:t>
            </a:r>
            <a:r>
              <a:rPr lang="fr-FR" altLang="en-US" sz="1800" dirty="0"/>
              <a:t>) </a:t>
            </a:r>
            <a:r>
              <a:rPr lang="fr-FR" altLang="en-US" sz="1800" dirty="0">
                <a:sym typeface="Symbol" pitchFamily="18" charset="2"/>
              </a:rPr>
              <a:t></a:t>
            </a:r>
            <a:r>
              <a:rPr lang="fr-FR" altLang="en-US" sz="1800" dirty="0"/>
              <a:t> ¬B(</a:t>
            </a:r>
            <a:r>
              <a:rPr lang="fr-FR" altLang="en-US" sz="1800" dirty="0" err="1"/>
              <a:t>Minsky</a:t>
            </a:r>
            <a:r>
              <a:rPr lang="fr-FR" altLang="en-US" sz="1800" dirty="0"/>
              <a:t>)</a:t>
            </a:r>
          </a:p>
          <a:p>
            <a:r>
              <a:rPr lang="fr-FR" altLang="en-US" sz="1800" dirty="0"/>
              <a:t>              4.a: A(</a:t>
            </a:r>
            <a:r>
              <a:rPr lang="fr-FR" altLang="en-US" sz="1800" dirty="0" err="1"/>
              <a:t>Minsky,bar</a:t>
            </a:r>
            <a:r>
              <a:rPr lang="fr-FR" altLang="en-US" sz="1800" dirty="0"/>
              <a:t>) </a:t>
            </a:r>
            <a:r>
              <a:rPr lang="fr-FR" altLang="en-US" sz="1800" dirty="0">
                <a:sym typeface="Symbol" pitchFamily="18" charset="2"/>
              </a:rPr>
              <a:t></a:t>
            </a:r>
            <a:r>
              <a:rPr lang="fr-FR" altLang="en-US" sz="1800" dirty="0"/>
              <a:t> D(</a:t>
            </a:r>
            <a:r>
              <a:rPr lang="fr-FR" altLang="en-US" sz="1800" dirty="0" err="1"/>
              <a:t>Minsky,foo</a:t>
            </a:r>
            <a:r>
              <a:rPr lang="fr-FR" altLang="en-US" sz="1800" dirty="0"/>
              <a:t>)  </a:t>
            </a:r>
            <a:r>
              <a:rPr lang="fr-FR" altLang="en-US" sz="1800" i="1" dirty="0"/>
              <a:t>[</a:t>
            </a:r>
            <a:r>
              <a:rPr lang="fr-FR" altLang="en-US" sz="1800" i="1" dirty="0" err="1"/>
              <a:t>resol</a:t>
            </a:r>
            <a:r>
              <a:rPr lang="fr-FR" altLang="en-US" sz="1800" i="1" dirty="0"/>
              <a:t>: 2a,3]</a:t>
            </a:r>
          </a:p>
          <a:p>
            <a:endParaRPr lang="fr-FR" altLang="en-US" sz="1800" i="1" dirty="0"/>
          </a:p>
          <a:p>
            <a:r>
              <a:rPr lang="fr-FR" altLang="en-US" sz="1800" dirty="0"/>
              <a:t>5:  ¬A(</a:t>
            </a:r>
            <a:r>
              <a:rPr lang="fr-FR" altLang="en-US" sz="1800" dirty="0" err="1"/>
              <a:t>Minsky,bar</a:t>
            </a:r>
            <a:r>
              <a:rPr lang="fr-FR" altLang="en-US" sz="1800" dirty="0"/>
              <a:t>),  A(</a:t>
            </a:r>
            <a:r>
              <a:rPr lang="fr-FR" altLang="en-US" sz="1800" dirty="0" err="1"/>
              <a:t>Minsky,bar</a:t>
            </a:r>
            <a:r>
              <a:rPr lang="fr-FR" altLang="en-US" sz="1800" dirty="0"/>
              <a:t>) </a:t>
            </a:r>
            <a:r>
              <a:rPr lang="fr-FR" altLang="en-US" sz="1800" dirty="0">
                <a:sym typeface="Symbol" pitchFamily="18" charset="2"/>
              </a:rPr>
              <a:t></a:t>
            </a:r>
            <a:r>
              <a:rPr lang="fr-FR" altLang="en-US" sz="1800" dirty="0"/>
              <a:t> D(</a:t>
            </a:r>
            <a:r>
              <a:rPr lang="fr-FR" altLang="en-US" sz="1800" dirty="0" err="1"/>
              <a:t>Minsky,foo</a:t>
            </a:r>
            <a:r>
              <a:rPr lang="fr-FR" altLang="en-US" sz="1800" dirty="0"/>
              <a:t>) </a:t>
            </a:r>
          </a:p>
          <a:p>
            <a:r>
              <a:rPr lang="fr-FR" altLang="en-US" sz="1800" dirty="0"/>
              <a:t>	         5.a: D(</a:t>
            </a:r>
            <a:r>
              <a:rPr lang="fr-FR" altLang="en-US" sz="1800" dirty="0" err="1"/>
              <a:t>Minsky,foo</a:t>
            </a:r>
            <a:r>
              <a:rPr lang="fr-FR" altLang="en-US" sz="1800" dirty="0"/>
              <a:t>) </a:t>
            </a:r>
            <a:r>
              <a:rPr lang="fr-FR" altLang="en-US" sz="1800" i="1" dirty="0"/>
              <a:t>[</a:t>
            </a:r>
            <a:r>
              <a:rPr lang="fr-FR" altLang="en-US" sz="1800" i="1" dirty="0" err="1"/>
              <a:t>resol</a:t>
            </a:r>
            <a:r>
              <a:rPr lang="fr-FR" altLang="en-US" sz="1800" i="1" dirty="0"/>
              <a:t>: 4a,kb-5]</a:t>
            </a:r>
          </a:p>
          <a:p>
            <a:endParaRPr lang="fr-FR" altLang="en-US" sz="1800" i="1" dirty="0"/>
          </a:p>
          <a:p>
            <a:endParaRPr lang="fr-FR" altLang="en-US" sz="18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1CBA340-2CB0-EF41-9452-A1485F526369}"/>
              </a:ext>
            </a:extLst>
          </p:cNvPr>
          <p:cNvSpPr/>
          <p:nvPr/>
        </p:nvSpPr>
        <p:spPr>
          <a:xfrm>
            <a:off x="4487634" y="6191641"/>
            <a:ext cx="12939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altLang="en-US" i="1" dirty="0">
                <a:solidFill>
                  <a:srgbClr val="FF0000"/>
                </a:solidFill>
              </a:rPr>
              <a:t>And </a:t>
            </a:r>
            <a:r>
              <a:rPr lang="fr-FR" altLang="en-US" i="1" dirty="0" err="1">
                <a:solidFill>
                  <a:srgbClr val="FF0000"/>
                </a:solidFill>
              </a:rPr>
              <a:t>again</a:t>
            </a:r>
            <a:r>
              <a:rPr lang="fr-FR" altLang="en-US" i="1" dirty="0">
                <a:solidFill>
                  <a:srgbClr val="FF0000"/>
                </a:solidFill>
              </a:rPr>
              <a:t>…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CDD0047-F491-0344-A2EB-1968B58BD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Resolution Example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980385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Content Placeholder 2"/>
          <p:cNvSpPr>
            <a:spLocks noGrp="1"/>
          </p:cNvSpPr>
          <p:nvPr>
            <p:ph idx="1"/>
          </p:nvPr>
        </p:nvSpPr>
        <p:spPr>
          <a:xfrm>
            <a:off x="421820" y="1523999"/>
            <a:ext cx="3341915" cy="2966357"/>
          </a:xfrm>
          <a:noFill/>
          <a:ln>
            <a:solidFill>
              <a:srgbClr val="FF0000"/>
            </a:solidFill>
          </a:ln>
        </p:spPr>
        <p:txBody>
          <a:bodyPr>
            <a:noAutofit/>
          </a:bodyPr>
          <a:lstStyle/>
          <a:p>
            <a:pPr>
              <a:buFontTx/>
              <a:buNone/>
            </a:pPr>
            <a:r>
              <a:rPr lang="en-US" altLang="en-US" sz="1800" dirty="0"/>
              <a:t>KB:</a:t>
            </a:r>
          </a:p>
          <a:p>
            <a:pPr>
              <a:buFontTx/>
              <a:buNone/>
            </a:pPr>
            <a:r>
              <a:rPr lang="fr-FR" altLang="en-US" sz="1800" dirty="0"/>
              <a:t>	kb-1:  A(</a:t>
            </a:r>
            <a:r>
              <a:rPr lang="fr-FR" altLang="en-US" sz="1800" i="1" dirty="0" err="1"/>
              <a:t>x</a:t>
            </a:r>
            <a:r>
              <a:rPr lang="fr-FR" altLang="en-US" sz="1800" dirty="0" err="1"/>
              <a:t>,bar</a:t>
            </a:r>
            <a:r>
              <a:rPr lang="fr-FR" altLang="en-US" sz="1800" dirty="0"/>
              <a:t>) </a:t>
            </a:r>
            <a:r>
              <a:rPr lang="fr-FR" altLang="en-US" sz="1800" dirty="0">
                <a:sym typeface="Symbol" pitchFamily="18" charset="2"/>
              </a:rPr>
              <a:t></a:t>
            </a:r>
            <a:r>
              <a:rPr lang="fr-FR" altLang="en-US" sz="1800" dirty="0"/>
              <a:t> B(</a:t>
            </a:r>
            <a:r>
              <a:rPr lang="fr-FR" altLang="en-US" sz="1800" i="1" dirty="0"/>
              <a:t>x</a:t>
            </a:r>
            <a:r>
              <a:rPr lang="fr-FR" altLang="en-US" sz="1800" dirty="0"/>
              <a:t>) </a:t>
            </a:r>
            <a:r>
              <a:rPr lang="fr-FR" altLang="en-US" sz="1800" dirty="0">
                <a:sym typeface="Symbol" pitchFamily="18" charset="2"/>
              </a:rPr>
              <a:t></a:t>
            </a:r>
            <a:r>
              <a:rPr lang="fr-FR" altLang="en-US" sz="1800" dirty="0"/>
              <a:t> C(</a:t>
            </a:r>
            <a:r>
              <a:rPr lang="fr-FR" altLang="en-US" sz="1800" i="1" dirty="0"/>
              <a:t>x</a:t>
            </a:r>
            <a:r>
              <a:rPr lang="fr-FR" altLang="en-US" sz="1800" dirty="0"/>
              <a:t>)</a:t>
            </a:r>
            <a:endParaRPr lang="en-US" altLang="en-US" sz="1800" dirty="0"/>
          </a:p>
          <a:p>
            <a:pPr>
              <a:buFontTx/>
              <a:buNone/>
            </a:pPr>
            <a:r>
              <a:rPr lang="fr-FR" altLang="en-US" sz="1800" dirty="0"/>
              <a:t>	kb-2:  D(</a:t>
            </a:r>
            <a:r>
              <a:rPr lang="fr-FR" altLang="en-US" sz="1800" i="1" dirty="0" err="1"/>
              <a:t>y</a:t>
            </a:r>
            <a:r>
              <a:rPr lang="fr-FR" altLang="en-US" sz="1800" dirty="0" err="1"/>
              <a:t>,foo</a:t>
            </a:r>
            <a:r>
              <a:rPr lang="fr-FR" altLang="en-US" sz="1800" dirty="0"/>
              <a:t>) </a:t>
            </a:r>
            <a:r>
              <a:rPr lang="fr-FR" altLang="en-US" sz="1800" dirty="0">
                <a:sym typeface="Symbol" pitchFamily="18" charset="2"/>
              </a:rPr>
              <a:t></a:t>
            </a:r>
            <a:r>
              <a:rPr lang="fr-FR" altLang="en-US" sz="1800" dirty="0"/>
              <a:t> ¬B(</a:t>
            </a:r>
            <a:r>
              <a:rPr lang="fr-FR" altLang="en-US" sz="1800" i="1" dirty="0"/>
              <a:t>y</a:t>
            </a:r>
            <a:r>
              <a:rPr lang="fr-FR" altLang="en-US" sz="1800" dirty="0"/>
              <a:t>)</a:t>
            </a:r>
            <a:endParaRPr lang="en-US" altLang="en-US" sz="1800" dirty="0"/>
          </a:p>
          <a:p>
            <a:pPr>
              <a:buFontTx/>
              <a:buNone/>
            </a:pPr>
            <a:r>
              <a:rPr lang="en-US" altLang="en-US" sz="1800" dirty="0"/>
              <a:t>	kb-3:  E(</a:t>
            </a:r>
            <a:r>
              <a:rPr lang="en-US" altLang="en-US" sz="1800" i="1" dirty="0"/>
              <a:t>z</a:t>
            </a:r>
            <a:r>
              <a:rPr lang="en-US" altLang="en-US" sz="1800" dirty="0"/>
              <a:t>)</a:t>
            </a:r>
            <a:r>
              <a:rPr lang="fr-FR" altLang="en-US" sz="1800" dirty="0">
                <a:sym typeface="Symbol" pitchFamily="18" charset="2"/>
              </a:rPr>
              <a:t> </a:t>
            </a:r>
            <a:r>
              <a:rPr lang="en-US" altLang="en-US" sz="1800" dirty="0"/>
              <a:t> ¬A(</a:t>
            </a:r>
            <a:r>
              <a:rPr lang="en-US" altLang="en-US" sz="1800" i="1" dirty="0" err="1"/>
              <a:t>z</a:t>
            </a:r>
            <a:r>
              <a:rPr lang="en-US" altLang="en-US" sz="1800" dirty="0" err="1"/>
              <a:t>,bar</a:t>
            </a:r>
            <a:r>
              <a:rPr lang="en-US" altLang="en-US" sz="1800" dirty="0"/>
              <a:t>)</a:t>
            </a:r>
          </a:p>
          <a:p>
            <a:pPr>
              <a:buFontTx/>
              <a:buNone/>
            </a:pPr>
            <a:r>
              <a:rPr lang="en-US" altLang="en-US" sz="1800" dirty="0"/>
              <a:t>	kb-4: </a:t>
            </a:r>
            <a:r>
              <a:rPr lang="fr-FR" altLang="en-US" sz="1800" dirty="0"/>
              <a:t>¬</a:t>
            </a:r>
            <a:r>
              <a:rPr lang="en-US" altLang="en-US" sz="1800" dirty="0"/>
              <a:t>D(</a:t>
            </a:r>
            <a:r>
              <a:rPr lang="en-US" altLang="en-US" sz="1800" dirty="0" err="1"/>
              <a:t>Minsky,foo</a:t>
            </a:r>
            <a:r>
              <a:rPr lang="en-US" altLang="en-US" sz="1800" dirty="0"/>
              <a:t>)</a:t>
            </a:r>
          </a:p>
          <a:p>
            <a:pPr>
              <a:buFontTx/>
              <a:buNone/>
            </a:pPr>
            <a:r>
              <a:rPr lang="en-US" altLang="en-US" sz="1800" dirty="0"/>
              <a:t>     kb-5: </a:t>
            </a:r>
            <a:r>
              <a:rPr lang="fr-FR" altLang="en-US" sz="1800" dirty="0"/>
              <a:t>¬A</a:t>
            </a:r>
            <a:r>
              <a:rPr lang="en-US" altLang="en-US" sz="1800" dirty="0"/>
              <a:t>(</a:t>
            </a:r>
            <a:r>
              <a:rPr lang="en-US" altLang="en-US" sz="1800" dirty="0" err="1"/>
              <a:t>Minsky,bar</a:t>
            </a:r>
            <a:r>
              <a:rPr lang="en-US" altLang="en-US" sz="1800" dirty="0"/>
              <a:t>)</a:t>
            </a:r>
          </a:p>
          <a:p>
            <a:pPr>
              <a:buFontTx/>
              <a:buNone/>
            </a:pPr>
            <a:endParaRPr lang="en-US" altLang="en-US" sz="1800" dirty="0"/>
          </a:p>
          <a:p>
            <a:pPr>
              <a:buFontTx/>
              <a:buNone/>
            </a:pPr>
            <a:r>
              <a:rPr lang="en-US" altLang="en-US" sz="1800" dirty="0"/>
              <a:t>Goal: prove C(Minsky)</a:t>
            </a:r>
          </a:p>
          <a:p>
            <a:pPr>
              <a:buFontTx/>
              <a:buNone/>
            </a:pPr>
            <a:endParaRPr lang="en-US" altLang="en-US" sz="1800" dirty="0"/>
          </a:p>
          <a:p>
            <a:pPr>
              <a:buFontTx/>
              <a:buNone/>
            </a:pPr>
            <a:endParaRPr lang="en-US" altLang="en-US" sz="1800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4487634" y="1412422"/>
            <a:ext cx="6550479" cy="5078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800100" indent="-3429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r>
              <a:rPr lang="fr-FR" altLang="en-US" sz="1800" dirty="0"/>
              <a:t>0: ¬C(</a:t>
            </a:r>
            <a:r>
              <a:rPr lang="fr-FR" altLang="en-US" sz="1800" dirty="0" err="1"/>
              <a:t>Minsky</a:t>
            </a:r>
            <a:r>
              <a:rPr lang="fr-FR" altLang="en-US" sz="1800" dirty="0"/>
              <a:t>)</a:t>
            </a:r>
            <a:endParaRPr lang="fr-FR" altLang="en-US" sz="1800" i="1" dirty="0"/>
          </a:p>
          <a:p>
            <a:endParaRPr lang="fr-FR" altLang="en-US" sz="1800" i="1" dirty="0"/>
          </a:p>
          <a:p>
            <a:r>
              <a:rPr lang="fr-FR" altLang="en-US" sz="1800" dirty="0"/>
              <a:t>1:   A(</a:t>
            </a:r>
            <a:r>
              <a:rPr lang="fr-FR" altLang="en-US" sz="1800" dirty="0" err="1"/>
              <a:t>Minsky,bar</a:t>
            </a:r>
            <a:r>
              <a:rPr lang="fr-FR" altLang="en-US" sz="1800" dirty="0"/>
              <a:t>) </a:t>
            </a:r>
            <a:r>
              <a:rPr lang="fr-FR" altLang="en-US" sz="1800" dirty="0">
                <a:sym typeface="Symbol" pitchFamily="18" charset="2"/>
              </a:rPr>
              <a:t></a:t>
            </a:r>
            <a:r>
              <a:rPr lang="fr-FR" altLang="en-US" sz="1800" dirty="0"/>
              <a:t> B(</a:t>
            </a:r>
            <a:r>
              <a:rPr lang="fr-FR" altLang="en-US" sz="1800" dirty="0" err="1"/>
              <a:t>Minsky</a:t>
            </a:r>
            <a:r>
              <a:rPr lang="fr-FR" altLang="en-US" sz="1800" dirty="0"/>
              <a:t>) </a:t>
            </a:r>
            <a:r>
              <a:rPr lang="fr-FR" altLang="en-US" sz="1800" dirty="0">
                <a:sym typeface="Symbol" pitchFamily="18" charset="2"/>
              </a:rPr>
              <a:t></a:t>
            </a:r>
            <a:r>
              <a:rPr lang="fr-FR" altLang="en-US" sz="1800" dirty="0"/>
              <a:t> C(</a:t>
            </a:r>
            <a:r>
              <a:rPr lang="fr-FR" altLang="en-US" sz="1800" dirty="0" err="1"/>
              <a:t>Minsky</a:t>
            </a:r>
            <a:r>
              <a:rPr lang="fr-FR" altLang="en-US" sz="1800" dirty="0"/>
              <a:t>)  </a:t>
            </a:r>
            <a:r>
              <a:rPr lang="fr-FR" altLang="en-US" sz="1800" i="1" dirty="0"/>
              <a:t>[kb-1] </a:t>
            </a:r>
            <a:r>
              <a:rPr lang="fr-FR" altLang="en-US" sz="1800" dirty="0"/>
              <a:t>	</a:t>
            </a:r>
            <a:r>
              <a:rPr lang="fr-FR" altLang="en-US" sz="1800" i="1" dirty="0"/>
              <a:t>{x/</a:t>
            </a:r>
            <a:r>
              <a:rPr lang="fr-FR" altLang="en-US" sz="1800" i="1" dirty="0" err="1"/>
              <a:t>Minsky</a:t>
            </a:r>
            <a:r>
              <a:rPr lang="fr-FR" altLang="en-US" sz="1800" i="1" dirty="0"/>
              <a:t>}</a:t>
            </a:r>
          </a:p>
          <a:p>
            <a:endParaRPr lang="fr-FR" altLang="en-US" sz="1800" i="1" dirty="0"/>
          </a:p>
          <a:p>
            <a:r>
              <a:rPr lang="fr-FR" altLang="en-US" sz="1800" dirty="0"/>
              <a:t>2: ¬C(</a:t>
            </a:r>
            <a:r>
              <a:rPr lang="fr-FR" altLang="en-US" sz="1800" dirty="0" err="1"/>
              <a:t>Minsky</a:t>
            </a:r>
            <a:r>
              <a:rPr lang="fr-FR" altLang="en-US" sz="1800" dirty="0"/>
              <a:t>),  A(</a:t>
            </a:r>
            <a:r>
              <a:rPr lang="fr-FR" altLang="en-US" sz="1800" dirty="0" err="1"/>
              <a:t>Minsky,bar</a:t>
            </a:r>
            <a:r>
              <a:rPr lang="fr-FR" altLang="en-US" sz="1800" dirty="0"/>
              <a:t>) </a:t>
            </a:r>
            <a:r>
              <a:rPr lang="fr-FR" altLang="en-US" sz="1800" dirty="0">
                <a:sym typeface="Symbol" pitchFamily="18" charset="2"/>
              </a:rPr>
              <a:t></a:t>
            </a:r>
            <a:r>
              <a:rPr lang="fr-FR" altLang="en-US" sz="1800" dirty="0"/>
              <a:t> B(</a:t>
            </a:r>
            <a:r>
              <a:rPr lang="fr-FR" altLang="en-US" sz="1800" dirty="0" err="1"/>
              <a:t>Minsky</a:t>
            </a:r>
            <a:r>
              <a:rPr lang="fr-FR" altLang="en-US" sz="1800" dirty="0"/>
              <a:t>) </a:t>
            </a:r>
            <a:r>
              <a:rPr lang="fr-FR" altLang="en-US" sz="1800" dirty="0">
                <a:sym typeface="Symbol" pitchFamily="18" charset="2"/>
              </a:rPr>
              <a:t></a:t>
            </a:r>
            <a:r>
              <a:rPr lang="fr-FR" altLang="en-US" sz="1800" dirty="0"/>
              <a:t> C(</a:t>
            </a:r>
            <a:r>
              <a:rPr lang="fr-FR" altLang="en-US" sz="1800" dirty="0" err="1"/>
              <a:t>Minsky</a:t>
            </a:r>
            <a:r>
              <a:rPr lang="fr-FR" altLang="en-US" sz="1800" dirty="0"/>
              <a:t>)</a:t>
            </a:r>
          </a:p>
          <a:p>
            <a:r>
              <a:rPr lang="fr-FR" altLang="en-US" sz="1800" dirty="0"/>
              <a:t>	2.a:  A(</a:t>
            </a:r>
            <a:r>
              <a:rPr lang="fr-FR" altLang="en-US" sz="1800" dirty="0" err="1"/>
              <a:t>Minsky,bar</a:t>
            </a:r>
            <a:r>
              <a:rPr lang="fr-FR" altLang="en-US" sz="1800" dirty="0"/>
              <a:t>) </a:t>
            </a:r>
            <a:r>
              <a:rPr lang="fr-FR" altLang="en-US" sz="1800" dirty="0">
                <a:sym typeface="Symbol" pitchFamily="18" charset="2"/>
              </a:rPr>
              <a:t></a:t>
            </a:r>
            <a:r>
              <a:rPr lang="fr-FR" altLang="en-US" sz="1800" dirty="0"/>
              <a:t> B(</a:t>
            </a:r>
            <a:r>
              <a:rPr lang="fr-FR" altLang="en-US" sz="1800" dirty="0" err="1"/>
              <a:t>Minsky</a:t>
            </a:r>
            <a:r>
              <a:rPr lang="fr-FR" altLang="en-US" sz="1800" dirty="0"/>
              <a:t>) </a:t>
            </a:r>
            <a:r>
              <a:rPr lang="fr-FR" altLang="en-US" sz="1800" i="1" dirty="0"/>
              <a:t>[</a:t>
            </a:r>
            <a:r>
              <a:rPr lang="fr-FR" altLang="en-US" sz="1800" i="1" dirty="0" err="1"/>
              <a:t>resolution</a:t>
            </a:r>
            <a:r>
              <a:rPr lang="fr-FR" altLang="en-US" sz="1800" i="1" dirty="0"/>
              <a:t>: 0,1]</a:t>
            </a:r>
          </a:p>
          <a:p>
            <a:endParaRPr lang="fr-FR" altLang="en-US" sz="1800" i="1" dirty="0"/>
          </a:p>
          <a:p>
            <a:r>
              <a:rPr lang="fr-FR" altLang="en-US" sz="1800" dirty="0"/>
              <a:t>3:   D(</a:t>
            </a:r>
            <a:r>
              <a:rPr lang="fr-FR" altLang="en-US" sz="1800" dirty="0" err="1"/>
              <a:t>Minsky,foo</a:t>
            </a:r>
            <a:r>
              <a:rPr lang="fr-FR" altLang="en-US" sz="1800" dirty="0"/>
              <a:t>) </a:t>
            </a:r>
            <a:r>
              <a:rPr lang="fr-FR" altLang="en-US" sz="1800" dirty="0">
                <a:sym typeface="Symbol" pitchFamily="18" charset="2"/>
              </a:rPr>
              <a:t></a:t>
            </a:r>
            <a:r>
              <a:rPr lang="fr-FR" altLang="en-US" sz="1800" dirty="0"/>
              <a:t> ¬B(</a:t>
            </a:r>
            <a:r>
              <a:rPr lang="fr-FR" altLang="en-US" sz="1800" dirty="0" err="1"/>
              <a:t>Minsky</a:t>
            </a:r>
            <a:r>
              <a:rPr lang="fr-FR" altLang="en-US" sz="1800" dirty="0"/>
              <a:t>) </a:t>
            </a:r>
            <a:r>
              <a:rPr lang="fr-FR" altLang="en-US" sz="1800" i="1" dirty="0"/>
              <a:t>[kb-2]</a:t>
            </a:r>
          </a:p>
          <a:p>
            <a:pPr lvl="1"/>
            <a:r>
              <a:rPr lang="fr-FR" altLang="en-US" sz="1800" i="1" dirty="0"/>
              <a:t>	 {y/</a:t>
            </a:r>
            <a:r>
              <a:rPr lang="fr-FR" altLang="en-US" sz="1800" i="1" dirty="0" err="1"/>
              <a:t>Minsky</a:t>
            </a:r>
            <a:r>
              <a:rPr lang="fr-FR" altLang="en-US" sz="1800" i="1" dirty="0"/>
              <a:t>}</a:t>
            </a:r>
          </a:p>
          <a:p>
            <a:pPr lvl="1"/>
            <a:endParaRPr lang="fr-FR" altLang="en-US" sz="1800" i="1" dirty="0"/>
          </a:p>
          <a:p>
            <a:r>
              <a:rPr lang="fr-FR" altLang="en-US" sz="1800" dirty="0"/>
              <a:t>4:   A(</a:t>
            </a:r>
            <a:r>
              <a:rPr lang="fr-FR" altLang="en-US" sz="1800" dirty="0" err="1"/>
              <a:t>Minsky,bar</a:t>
            </a:r>
            <a:r>
              <a:rPr lang="fr-FR" altLang="en-US" sz="1800" dirty="0"/>
              <a:t>) </a:t>
            </a:r>
            <a:r>
              <a:rPr lang="fr-FR" altLang="en-US" sz="1800" dirty="0">
                <a:sym typeface="Symbol" pitchFamily="18" charset="2"/>
              </a:rPr>
              <a:t></a:t>
            </a:r>
            <a:r>
              <a:rPr lang="fr-FR" altLang="en-US" sz="1800" dirty="0"/>
              <a:t> B(</a:t>
            </a:r>
            <a:r>
              <a:rPr lang="fr-FR" altLang="en-US" sz="1800" dirty="0" err="1"/>
              <a:t>Minsky</a:t>
            </a:r>
            <a:r>
              <a:rPr lang="fr-FR" altLang="en-US" sz="1800" dirty="0"/>
              <a:t>),  D(</a:t>
            </a:r>
            <a:r>
              <a:rPr lang="fr-FR" altLang="en-US" sz="1800" dirty="0" err="1"/>
              <a:t>Minsky,foo</a:t>
            </a:r>
            <a:r>
              <a:rPr lang="fr-FR" altLang="en-US" sz="1800" dirty="0"/>
              <a:t>) </a:t>
            </a:r>
            <a:r>
              <a:rPr lang="fr-FR" altLang="en-US" sz="1800" dirty="0">
                <a:sym typeface="Symbol" pitchFamily="18" charset="2"/>
              </a:rPr>
              <a:t></a:t>
            </a:r>
            <a:r>
              <a:rPr lang="fr-FR" altLang="en-US" sz="1800" dirty="0"/>
              <a:t> ¬B(</a:t>
            </a:r>
            <a:r>
              <a:rPr lang="fr-FR" altLang="en-US" sz="1800" dirty="0" err="1"/>
              <a:t>Minsky</a:t>
            </a:r>
            <a:r>
              <a:rPr lang="fr-FR" altLang="en-US" sz="1800" dirty="0"/>
              <a:t>)</a:t>
            </a:r>
          </a:p>
          <a:p>
            <a:r>
              <a:rPr lang="fr-FR" altLang="en-US" sz="1800" dirty="0"/>
              <a:t>              4.a: A(</a:t>
            </a:r>
            <a:r>
              <a:rPr lang="fr-FR" altLang="en-US" sz="1800" dirty="0" err="1"/>
              <a:t>Minsky,bar</a:t>
            </a:r>
            <a:r>
              <a:rPr lang="fr-FR" altLang="en-US" sz="1800" dirty="0"/>
              <a:t>) </a:t>
            </a:r>
            <a:r>
              <a:rPr lang="fr-FR" altLang="en-US" sz="1800" dirty="0">
                <a:sym typeface="Symbol" pitchFamily="18" charset="2"/>
              </a:rPr>
              <a:t></a:t>
            </a:r>
            <a:r>
              <a:rPr lang="fr-FR" altLang="en-US" sz="1800" dirty="0"/>
              <a:t> D(</a:t>
            </a:r>
            <a:r>
              <a:rPr lang="fr-FR" altLang="en-US" sz="1800" dirty="0" err="1"/>
              <a:t>Minsky,foo</a:t>
            </a:r>
            <a:r>
              <a:rPr lang="fr-FR" altLang="en-US" sz="1800" dirty="0"/>
              <a:t>)  </a:t>
            </a:r>
            <a:r>
              <a:rPr lang="fr-FR" altLang="en-US" sz="1800" i="1" dirty="0"/>
              <a:t>[</a:t>
            </a:r>
            <a:r>
              <a:rPr lang="fr-FR" altLang="en-US" sz="1800" i="1" dirty="0" err="1"/>
              <a:t>resol</a:t>
            </a:r>
            <a:r>
              <a:rPr lang="fr-FR" altLang="en-US" sz="1800" i="1" dirty="0"/>
              <a:t>: 2a,3]</a:t>
            </a:r>
          </a:p>
          <a:p>
            <a:endParaRPr lang="fr-FR" altLang="en-US" sz="1800" i="1" dirty="0"/>
          </a:p>
          <a:p>
            <a:r>
              <a:rPr lang="fr-FR" altLang="en-US" sz="1800" dirty="0"/>
              <a:t>5:  ¬A(</a:t>
            </a:r>
            <a:r>
              <a:rPr lang="fr-FR" altLang="en-US" sz="1800" dirty="0" err="1"/>
              <a:t>Minsky,bar</a:t>
            </a:r>
            <a:r>
              <a:rPr lang="fr-FR" altLang="en-US" sz="1800" dirty="0"/>
              <a:t>),  A(</a:t>
            </a:r>
            <a:r>
              <a:rPr lang="fr-FR" altLang="en-US" sz="1800" dirty="0" err="1"/>
              <a:t>Minsky,bar</a:t>
            </a:r>
            <a:r>
              <a:rPr lang="fr-FR" altLang="en-US" sz="1800" dirty="0"/>
              <a:t>) </a:t>
            </a:r>
            <a:r>
              <a:rPr lang="fr-FR" altLang="en-US" sz="1800" dirty="0">
                <a:sym typeface="Symbol" pitchFamily="18" charset="2"/>
              </a:rPr>
              <a:t></a:t>
            </a:r>
            <a:r>
              <a:rPr lang="fr-FR" altLang="en-US" sz="1800" dirty="0"/>
              <a:t> D(</a:t>
            </a:r>
            <a:r>
              <a:rPr lang="fr-FR" altLang="en-US" sz="1800" dirty="0" err="1"/>
              <a:t>Minsky,foo</a:t>
            </a:r>
            <a:r>
              <a:rPr lang="fr-FR" altLang="en-US" sz="1800" dirty="0"/>
              <a:t>) </a:t>
            </a:r>
          </a:p>
          <a:p>
            <a:r>
              <a:rPr lang="fr-FR" altLang="en-US" sz="1800" dirty="0"/>
              <a:t>	         5.a: D(</a:t>
            </a:r>
            <a:r>
              <a:rPr lang="fr-FR" altLang="en-US" sz="1800" dirty="0" err="1"/>
              <a:t>Minsky,foo</a:t>
            </a:r>
            <a:r>
              <a:rPr lang="fr-FR" altLang="en-US" sz="1800" dirty="0"/>
              <a:t>) </a:t>
            </a:r>
            <a:r>
              <a:rPr lang="fr-FR" altLang="en-US" sz="1800" i="1" dirty="0"/>
              <a:t>[</a:t>
            </a:r>
            <a:r>
              <a:rPr lang="fr-FR" altLang="en-US" sz="1800" i="1" dirty="0" err="1"/>
              <a:t>resol</a:t>
            </a:r>
            <a:r>
              <a:rPr lang="fr-FR" altLang="en-US" sz="1800" i="1" dirty="0"/>
              <a:t>: 4a,kb-5]</a:t>
            </a:r>
          </a:p>
          <a:p>
            <a:endParaRPr lang="fr-FR" altLang="en-US" sz="1800" i="1" dirty="0"/>
          </a:p>
          <a:p>
            <a:r>
              <a:rPr lang="fr-FR" altLang="en-US" sz="1800" dirty="0"/>
              <a:t>6:     D(</a:t>
            </a:r>
            <a:r>
              <a:rPr lang="fr-FR" altLang="en-US" sz="1800" dirty="0" err="1"/>
              <a:t>Minsky,foo</a:t>
            </a:r>
            <a:r>
              <a:rPr lang="fr-FR" altLang="en-US" sz="1800" dirty="0"/>
              <a:t>) </a:t>
            </a:r>
            <a:r>
              <a:rPr lang="fr-FR" altLang="en-US" sz="1800" dirty="0">
                <a:sym typeface="Symbol" pitchFamily="18" charset="2"/>
              </a:rPr>
              <a:t></a:t>
            </a:r>
            <a:r>
              <a:rPr lang="fr-FR" altLang="en-US" sz="1800" dirty="0"/>
              <a:t> ¬D(</a:t>
            </a:r>
            <a:r>
              <a:rPr lang="fr-FR" altLang="en-US" sz="1800" dirty="0" err="1"/>
              <a:t>Minsky,foo</a:t>
            </a:r>
            <a:r>
              <a:rPr lang="fr-FR" altLang="en-US" sz="1800" dirty="0"/>
              <a:t>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AB06018-9312-804B-A4E0-A122E159D8E0}"/>
              </a:ext>
            </a:extLst>
          </p:cNvPr>
          <p:cNvSpPr/>
          <p:nvPr/>
        </p:nvSpPr>
        <p:spPr>
          <a:xfrm>
            <a:off x="8236402" y="5949953"/>
            <a:ext cx="2801711" cy="646331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fr-FR" altLang="en-US" b="1" dirty="0">
                <a:solidFill>
                  <a:schemeClr val="bg1"/>
                </a:solidFill>
              </a:rPr>
              <a:t>FALSE, CONTRADICTION!!! </a:t>
            </a:r>
          </a:p>
          <a:p>
            <a:pPr algn="ctr"/>
            <a:r>
              <a:rPr lang="fr-FR" altLang="en-US" b="1" dirty="0">
                <a:solidFill>
                  <a:schemeClr val="bg1"/>
                </a:solidFill>
              </a:rPr>
              <a:t>must </a:t>
            </a:r>
            <a:r>
              <a:rPr lang="fr-FR" altLang="en-US" b="1" dirty="0" err="1">
                <a:solidFill>
                  <a:schemeClr val="bg1"/>
                </a:solidFill>
              </a:rPr>
              <a:t>be</a:t>
            </a:r>
            <a:r>
              <a:rPr lang="fr-FR" altLang="en-US" b="1" dirty="0">
                <a:solidFill>
                  <a:schemeClr val="bg1"/>
                </a:solidFill>
              </a:rPr>
              <a:t> C(</a:t>
            </a:r>
            <a:r>
              <a:rPr lang="fr-FR" altLang="en-US" b="1" dirty="0" err="1">
                <a:solidFill>
                  <a:schemeClr val="bg1"/>
                </a:solidFill>
              </a:rPr>
              <a:t>Minsky</a:t>
            </a:r>
            <a:r>
              <a:rPr lang="fr-FR" altLang="en-US" b="1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05CD6D6-12E3-894E-B5C2-877515AE2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Resolution Example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270372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ABCFD-6A9B-8841-80D9-554A7A99E98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Decision Tree</a:t>
            </a:r>
          </a:p>
        </p:txBody>
      </p:sp>
    </p:spTree>
    <p:extLst>
      <p:ext uri="{BB962C8B-B14F-4D97-AF65-F5344CB8AC3E}">
        <p14:creationId xmlns:p14="http://schemas.microsoft.com/office/powerpoint/2010/main" val="15232838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F5DC66-A3D1-4749-98D1-044192000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Times New Roman"/>
                <a:cs typeface="Times New Roman"/>
                <a:sym typeface="Times New Roman"/>
              </a:rPr>
              <a:t>What is a rational AI agent?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3DC035-C0E2-B144-8E59-C417DEEFEF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4639" y="1612906"/>
            <a:ext cx="11724640" cy="4150585"/>
          </a:xfrm>
        </p:spPr>
        <p:txBody>
          <a:bodyPr>
            <a:normAutofit/>
          </a:bodyPr>
          <a:lstStyle/>
          <a:p>
            <a:pPr defTabSz="457200">
              <a:lnSpc>
                <a:spcPts val="3500"/>
              </a:lnSpc>
              <a:tabLst>
                <a:tab pos="2641600" algn="l"/>
              </a:tabLst>
            </a:pPr>
            <a:r>
              <a:rPr lang="en-US" dirty="0">
                <a:ea typeface="Times New Roman"/>
                <a:cs typeface="Times New Roman"/>
                <a:sym typeface="Times New Roman"/>
              </a:rPr>
              <a:t>A </a:t>
            </a:r>
            <a:r>
              <a:rPr lang="en-US" b="1" dirty="0">
                <a:ea typeface="Times New Roman"/>
                <a:cs typeface="Times New Roman"/>
                <a:sym typeface="Times New Roman"/>
              </a:rPr>
              <a:t>rational agent </a:t>
            </a:r>
            <a:r>
              <a:rPr lang="en-US" dirty="0">
                <a:ea typeface="Times New Roman"/>
                <a:cs typeface="Times New Roman"/>
                <a:sym typeface="Times New Roman"/>
              </a:rPr>
              <a:t>always acts to </a:t>
            </a:r>
            <a:r>
              <a:rPr lang="en-US" b="1" dirty="0">
                <a:ea typeface="Times New Roman"/>
                <a:cs typeface="Times New Roman"/>
                <a:sym typeface="Times New Roman"/>
              </a:rPr>
              <a:t>maximize its expected performance measure</a:t>
            </a:r>
            <a:r>
              <a:rPr lang="en-US" dirty="0">
                <a:ea typeface="Times New Roman"/>
                <a:cs typeface="Times New Roman"/>
                <a:sym typeface="Times New Roman"/>
              </a:rPr>
              <a:t>, given current </a:t>
            </a:r>
            <a:r>
              <a:rPr lang="en-US" b="1" dirty="0">
                <a:ea typeface="Times New Roman"/>
                <a:cs typeface="Times New Roman"/>
                <a:sym typeface="Times New Roman"/>
              </a:rPr>
              <a:t>percept/state</a:t>
            </a:r>
          </a:p>
          <a:p>
            <a:pPr defTabSz="457200">
              <a:lnSpc>
                <a:spcPts val="3500"/>
              </a:lnSpc>
              <a:tabLst>
                <a:tab pos="2641600" algn="l"/>
              </a:tabLst>
            </a:pPr>
            <a:endParaRPr lang="en-US" b="1" dirty="0">
              <a:ea typeface="Times New Roman"/>
              <a:cs typeface="Times New Roman"/>
              <a:sym typeface="Times New Roman"/>
            </a:endParaRPr>
          </a:p>
          <a:p>
            <a:r>
              <a:rPr lang="en-US" altLang="en-US" dirty="0"/>
              <a:t>Rationality </a:t>
            </a:r>
            <a:r>
              <a:rPr lang="en-US" altLang="en-US" dirty="0">
                <a:sym typeface="Symbol" panose="05050102010706020507" pitchFamily="18" charset="2"/>
              </a:rPr>
              <a:t> omniscience</a:t>
            </a:r>
            <a:endParaRPr lang="en-US" dirty="0"/>
          </a:p>
          <a:p>
            <a:pPr lvl="1"/>
            <a:r>
              <a:rPr lang="en-US" dirty="0"/>
              <a:t>There is “uncertainty” in the environment.</a:t>
            </a:r>
          </a:p>
          <a:p>
            <a:pPr lvl="1"/>
            <a:r>
              <a:rPr lang="en-US" dirty="0"/>
              <a:t>That is why we emphasize “expected”.</a:t>
            </a:r>
          </a:p>
          <a:p>
            <a:pPr lvl="1"/>
            <a:endParaRPr lang="en-US" dirty="0"/>
          </a:p>
          <a:p>
            <a:pPr defTabSz="457200">
              <a:lnSpc>
                <a:spcPts val="3500"/>
              </a:lnSpc>
              <a:tabLst>
                <a:tab pos="2641600" algn="l"/>
              </a:tabLst>
            </a:pPr>
            <a:endParaRPr lang="en-US" altLang="en-US" dirty="0">
              <a:sym typeface="Symbol" panose="05050102010706020507" pitchFamily="18" charset="2"/>
            </a:endParaRPr>
          </a:p>
          <a:p>
            <a:pPr defTabSz="457200">
              <a:lnSpc>
                <a:spcPts val="3500"/>
              </a:lnSpc>
              <a:tabLst>
                <a:tab pos="2641600" algn="l"/>
              </a:tabLst>
            </a:pPr>
            <a:endParaRPr lang="en-US" altLang="en-US" dirty="0">
              <a:sym typeface="Symbol" panose="05050102010706020507" pitchFamily="18" charset="2"/>
            </a:endParaRPr>
          </a:p>
          <a:p>
            <a:pPr defTabSz="457200">
              <a:lnSpc>
                <a:spcPts val="3500"/>
              </a:lnSpc>
              <a:tabLst>
                <a:tab pos="2641600" algn="l"/>
              </a:tabLst>
            </a:pPr>
            <a:endParaRPr lang="en-US" b="1" dirty="0">
              <a:ea typeface="Times New Roman"/>
              <a:cs typeface="Times New Roman"/>
              <a:sym typeface="Times New Roman"/>
            </a:endParaRPr>
          </a:p>
          <a:p>
            <a:pPr defTabSz="457200">
              <a:lnSpc>
                <a:spcPts val="3500"/>
              </a:lnSpc>
              <a:tabLst>
                <a:tab pos="2641600" algn="l"/>
              </a:tabLst>
            </a:pPr>
            <a:endParaRPr lang="en-US" b="1" dirty="0">
              <a:ea typeface="Times New Roman"/>
              <a:cs typeface="Times New Roman"/>
              <a:sym typeface="Times New Roman"/>
            </a:endParaRPr>
          </a:p>
          <a:p>
            <a:pPr defTabSz="457200">
              <a:lnSpc>
                <a:spcPts val="3500"/>
              </a:lnSpc>
              <a:tabLst>
                <a:tab pos="2641600" algn="l"/>
              </a:tabLst>
            </a:pPr>
            <a:endParaRPr lang="en-US" b="1" dirty="0">
              <a:ea typeface="Times New Roman"/>
              <a:cs typeface="Times New Roman"/>
              <a:sym typeface="Times New Roman"/>
            </a:endParaRPr>
          </a:p>
          <a:p>
            <a:pPr>
              <a:lnSpc>
                <a:spcPts val="2700"/>
              </a:lnSpc>
            </a:pPr>
            <a:endParaRPr lang="en-US" dirty="0"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0" name="Picture 1">
            <a:extLst>
              <a:ext uri="{FF2B5EF4-FFF2-40B4-BE49-F238E27FC236}">
                <a16:creationId xmlns:a16="http://schemas.microsoft.com/office/drawing/2014/main" id="{CDBA56B6-15F8-594D-A601-017C1B9F6F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58833" y="2195419"/>
            <a:ext cx="5460446" cy="35680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95372242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ID3 (S, A, V)"/>
          <p:cNvSpPr/>
          <p:nvPr/>
        </p:nvSpPr>
        <p:spPr>
          <a:xfrm>
            <a:off x="508137" y="1636777"/>
            <a:ext cx="2289324" cy="2000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>
            <a:lvl1pPr algn="l">
              <a:defRPr sz="1300" b="1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3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cs typeface="Gill Sans"/>
              </a:rPr>
              <a:t>ID3 (S, A, V)</a:t>
            </a:r>
          </a:p>
        </p:txBody>
      </p:sp>
      <p:sp>
        <p:nvSpPr>
          <p:cNvPr id="328" name="Text"/>
          <p:cNvSpPr/>
          <p:nvPr/>
        </p:nvSpPr>
        <p:spPr>
          <a:xfrm>
            <a:off x="2988196" y="5072646"/>
            <a:ext cx="65" cy="256480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cs typeface="Gill Sans"/>
            </a:endParaRPr>
          </a:p>
        </p:txBody>
      </p:sp>
      <p:sp>
        <p:nvSpPr>
          <p:cNvPr id="330" name="Let:…"/>
          <p:cNvSpPr txBox="1"/>
          <p:nvPr/>
        </p:nvSpPr>
        <p:spPr>
          <a:xfrm>
            <a:off x="0" y="1756683"/>
            <a:ext cx="7597657" cy="47038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00"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cs typeface="Gill Sans"/>
              </a:rPr>
              <a:t>                            </a:t>
            </a:r>
            <a:r>
              <a:rPr kumimoji="0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cs typeface="Gill Sans"/>
              </a:rPr>
              <a:t>Let:</a:t>
            </a: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cs typeface="Gill Sans"/>
              </a:rPr>
              <a:t> </a:t>
            </a:r>
            <a:endParaRPr kumimoji="0" sz="13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cs typeface="Gill Sans"/>
            </a:endParaRPr>
          </a:p>
          <a:p>
            <a:pPr marL="1371600" marR="0" lvl="3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00"/>
            </a:pPr>
            <a:r>
              <a:rPr kumimoji="0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cs typeface="Gill Sans"/>
              </a:rPr>
              <a:t>      S = Learning Set</a:t>
            </a:r>
            <a:br>
              <a:rPr kumimoji="0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cs typeface="Gill Sans"/>
              </a:rPr>
            </a:br>
            <a:r>
              <a:rPr kumimoji="0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cs typeface="Gill Sans"/>
              </a:rPr>
              <a:t>      A = </a:t>
            </a:r>
            <a:r>
              <a:rPr kumimoji="0" sz="13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cs typeface="Gill Sans"/>
              </a:rPr>
              <a:t>Attibute</a:t>
            </a:r>
            <a:r>
              <a:rPr kumimoji="0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cs typeface="Gill Sans"/>
              </a:rPr>
              <a:t> Set</a:t>
            </a:r>
            <a:br>
              <a:rPr kumimoji="0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cs typeface="Gill Sans"/>
              </a:rPr>
            </a:br>
            <a:r>
              <a:rPr kumimoji="0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cs typeface="Gill Sans"/>
              </a:rPr>
              <a:t>      V = Attribute Values</a:t>
            </a:r>
          </a:p>
          <a:p>
            <a:pPr marL="91440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00"/>
            </a:pPr>
            <a:endParaRPr kumimoji="0" sz="13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cs typeface="Gill Sans"/>
            </a:endParaRPr>
          </a:p>
          <a:p>
            <a:pPr marL="1371600" marR="0" lvl="3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00"/>
            </a:pPr>
            <a:r>
              <a:rPr kumimoji="0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cs typeface="Gill Sans"/>
              </a:rPr>
              <a:t>Begin</a:t>
            </a:r>
            <a:br>
              <a:rPr kumimoji="0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</a:br>
            <a:r>
              <a:rPr kumimoji="0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      </a:t>
            </a:r>
            <a:r>
              <a:rPr kumimoji="0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cs typeface="Gill Sans"/>
              </a:rPr>
              <a:t>Load learning sets  and create decision tree root node(</a:t>
            </a:r>
            <a:r>
              <a:rPr kumimoji="0" sz="13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cs typeface="Gill Sans"/>
              </a:rPr>
              <a:t>rootNode</a:t>
            </a:r>
            <a:r>
              <a:rPr kumimoji="0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cs typeface="Gill Sans"/>
              </a:rPr>
              <a:t>),</a:t>
            </a:r>
            <a:br>
              <a:rPr kumimoji="0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cs typeface="Gill Sans"/>
              </a:rPr>
            </a:br>
            <a:r>
              <a:rPr kumimoji="0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cs typeface="Gill Sans"/>
              </a:rPr>
              <a:t>        Add learning set S into root not as its subset</a:t>
            </a:r>
            <a:br>
              <a:rPr kumimoji="0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</a:br>
            <a:r>
              <a:rPr kumimoji="0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      </a:t>
            </a:r>
          </a:p>
          <a:p>
            <a:pPr marL="1371600" marR="0" lvl="3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00"/>
            </a:pPr>
            <a:r>
              <a:rPr kumimoji="0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      </a:t>
            </a:r>
            <a:r>
              <a:rPr kumimoji="0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cs typeface="Gill Sans"/>
              </a:rPr>
              <a:t>For </a:t>
            </a:r>
            <a:r>
              <a:rPr kumimoji="0" sz="13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cs typeface="Gill Sans"/>
              </a:rPr>
              <a:t>rootNode</a:t>
            </a:r>
            <a:r>
              <a:rPr kumimoji="0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cs typeface="Gill Sans"/>
              </a:rPr>
              <a:t>, compute Entropy(</a:t>
            </a:r>
            <a:r>
              <a:rPr kumimoji="0" sz="13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cs typeface="Gill Sans"/>
              </a:rPr>
              <a:t>rootNode.subset</a:t>
            </a:r>
            <a:r>
              <a:rPr kumimoji="0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cs typeface="Gill Sans"/>
              </a:rPr>
              <a:t>) </a:t>
            </a:r>
            <a:r>
              <a:rPr kumimoji="0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           </a:t>
            </a:r>
            <a:br>
              <a:rPr kumimoji="0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</a:br>
            <a:r>
              <a:rPr kumimoji="0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      </a:t>
            </a:r>
          </a:p>
          <a:p>
            <a:pPr marL="1371600" marR="0" lvl="3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00"/>
            </a:pPr>
            <a:r>
              <a:rPr kumimoji="0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      </a:t>
            </a:r>
            <a:r>
              <a:rPr kumimoji="0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cs typeface="Gill Sans"/>
              </a:rPr>
              <a:t>If Entropy(</a:t>
            </a:r>
            <a:r>
              <a:rPr kumimoji="0" sz="13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cs typeface="Gill Sans"/>
              </a:rPr>
              <a:t>rootNode.subset</a:t>
            </a:r>
            <a:r>
              <a:rPr kumimoji="0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cs typeface="Gill Sans"/>
              </a:rPr>
              <a:t>) == 0 (subset is homogeneous)</a:t>
            </a:r>
            <a:br>
              <a:rPr kumimoji="0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</a:br>
            <a:r>
              <a:rPr kumimoji="0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cs typeface="Gill Sans"/>
              </a:rPr>
              <a:t>             return a leaf node</a:t>
            </a:r>
            <a:br>
              <a:rPr kumimoji="0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</a:br>
            <a:br>
              <a:rPr kumimoji="0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</a:br>
            <a:r>
              <a:rPr kumimoji="0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      </a:t>
            </a:r>
            <a:r>
              <a:rPr kumimoji="0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cs typeface="Gill Sans"/>
              </a:rPr>
              <a:t>If Entropy(</a:t>
            </a:r>
            <a:r>
              <a:rPr kumimoji="0" sz="13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cs typeface="Gill Sans"/>
              </a:rPr>
              <a:t>rootNode.subset</a:t>
            </a:r>
            <a:r>
              <a:rPr kumimoji="0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cs typeface="Gill Sans"/>
              </a:rPr>
              <a:t>)!= 0 (subset is not homogeneous)</a:t>
            </a:r>
            <a:br>
              <a:rPr kumimoji="0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</a:br>
            <a:r>
              <a:rPr kumimoji="0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            </a:t>
            </a:r>
            <a:r>
              <a:rPr kumimoji="0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cs typeface="Gill Sans"/>
              </a:rPr>
              <a:t>compute Information Gain for each attribute left (not been used for </a:t>
            </a:r>
            <a:r>
              <a:rPr kumimoji="0" sz="13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cs typeface="Gill Sans"/>
              </a:rPr>
              <a:t>spliting</a:t>
            </a:r>
            <a:r>
              <a:rPr kumimoji="0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cs typeface="Gill Sans"/>
              </a:rPr>
              <a:t>)</a:t>
            </a:r>
            <a:br>
              <a:rPr kumimoji="0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</a:br>
            <a:r>
              <a:rPr kumimoji="0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            </a:t>
            </a:r>
            <a:r>
              <a:rPr kumimoji="0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cs typeface="Gill Sans"/>
              </a:rPr>
              <a:t>Find </a:t>
            </a:r>
            <a:r>
              <a:rPr kumimoji="0" sz="13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cs typeface="Gill Sans"/>
              </a:rPr>
              <a:t>attibute</a:t>
            </a:r>
            <a:r>
              <a:rPr kumimoji="0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cs typeface="Gill Sans"/>
              </a:rPr>
              <a:t> A with Maximum(Gain(S, A))</a:t>
            </a:r>
            <a:br>
              <a:rPr kumimoji="0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</a:br>
            <a:r>
              <a:rPr kumimoji="0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            </a:t>
            </a:r>
            <a:r>
              <a:rPr kumimoji="0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cs typeface="Gill Sans"/>
              </a:rPr>
              <a:t>Create child nodes for this root node and add to </a:t>
            </a:r>
            <a:r>
              <a:rPr kumimoji="0" sz="13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cs typeface="Gill Sans"/>
              </a:rPr>
              <a:t>rootNode</a:t>
            </a:r>
            <a:r>
              <a:rPr kumimoji="0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cs typeface="Gill Sans"/>
              </a:rPr>
              <a:t> in the decision tree</a:t>
            </a:r>
            <a:br>
              <a:rPr kumimoji="0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</a:br>
            <a:br>
              <a:rPr kumimoji="0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</a:br>
            <a:r>
              <a:rPr kumimoji="0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      </a:t>
            </a:r>
            <a:r>
              <a:rPr kumimoji="0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cs typeface="Gill Sans"/>
              </a:rPr>
              <a:t>For each child of the </a:t>
            </a:r>
            <a:r>
              <a:rPr kumimoji="0" sz="13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cs typeface="Gill Sans"/>
              </a:rPr>
              <a:t>rootNode</a:t>
            </a:r>
            <a:br>
              <a:rPr kumimoji="0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</a:br>
            <a:r>
              <a:rPr kumimoji="0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cs typeface="Gill Sans"/>
              </a:rPr>
              <a:t>               Apply ID3(S, A, V)</a:t>
            </a:r>
            <a:br>
              <a:rPr kumimoji="0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</a:br>
            <a:r>
              <a:rPr kumimoji="0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cs typeface="Gill Sans"/>
              </a:rPr>
              <a:t>              Continue until a node with Entropy of 0 or a leaf node is reached</a:t>
            </a:r>
            <a:br>
              <a:rPr kumimoji="0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</a:br>
            <a:r>
              <a:rPr kumimoji="0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cs typeface="Gill Sans"/>
              </a:rPr>
              <a:t>End</a:t>
            </a:r>
            <a:endParaRPr kumimoji="0" sz="13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31" name="https://github.com/jeniyat/cse_5521/blob/master/diabetes.csv"/>
          <p:cNvSpPr txBox="1"/>
          <p:nvPr/>
        </p:nvSpPr>
        <p:spPr>
          <a:xfrm>
            <a:off x="1727720" y="3239848"/>
            <a:ext cx="102657" cy="4180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2800"/>
              </a:lnSpc>
              <a:defRPr sz="1200" u="sng">
                <a:solidFill>
                  <a:srgbClr val="0000EE"/>
                </a:solidFill>
                <a:latin typeface="Times Roman"/>
                <a:ea typeface="Times Roman"/>
                <a:cs typeface="Times Roman"/>
                <a:sym typeface="Times Roman"/>
                <a:hlinkClick r:id="rId2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sng" strike="noStrike" kern="1200" cap="none" spc="0" normalizeH="0" baseline="0" noProof="0" dirty="0">
              <a:ln>
                <a:noFill/>
              </a:ln>
              <a:solidFill>
                <a:srgbClr val="0000EE"/>
              </a:solidFill>
              <a:effectLst/>
              <a:uLnTx/>
              <a:uFillTx/>
              <a:latin typeface="Times Roman"/>
              <a:sym typeface="Times Roman"/>
              <a:hlinkClick r:id="rId2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EFD3EAC-57D7-F746-B058-16E964DBD15E}"/>
              </a:ext>
            </a:extLst>
          </p:cNvPr>
          <p:cNvSpPr txBox="1">
            <a:spLocks/>
          </p:cNvSpPr>
          <p:nvPr/>
        </p:nvSpPr>
        <p:spPr>
          <a:xfrm>
            <a:off x="233680" y="273600"/>
            <a:ext cx="11724640" cy="9159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ID3 Algorithm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AE4B349-F167-A74F-BA0B-8A4B68103D53}"/>
              </a:ext>
            </a:extLst>
          </p:cNvPr>
          <p:cNvCxnSpPr/>
          <p:nvPr/>
        </p:nvCxnSpPr>
        <p:spPr>
          <a:xfrm>
            <a:off x="296672" y="1378558"/>
            <a:ext cx="11722608" cy="0"/>
          </a:xfrm>
          <a:prstGeom prst="line">
            <a:avLst/>
          </a:prstGeom>
          <a:ln w="31750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4177816"/>
      </p:ext>
    </p:extLst>
  </p:cSld>
  <p:clrMapOvr>
    <a:masterClrMapping/>
  </p:clrMapOvr>
  <p:transition spd="med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911955-DC89-8A40-8D51-6943A0A78E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 Equations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DDACE9-9079-D34D-9200-B3110089F1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173" y="1444680"/>
            <a:ext cx="8972988" cy="5413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49692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FC0FD-6211-EA4E-B880-5C4A61158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Training Dataset</a:t>
            </a:r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66BE8479-12F8-E444-B9B8-A75971080374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294638" y="1544320"/>
          <a:ext cx="8071320" cy="5130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45220">
                  <a:extLst>
                    <a:ext uri="{9D8B030D-6E8A-4147-A177-3AD203B41FA5}">
                      <a16:colId xmlns:a16="http://schemas.microsoft.com/office/drawing/2014/main" val="2899322056"/>
                    </a:ext>
                  </a:extLst>
                </a:gridCol>
                <a:gridCol w="1345220">
                  <a:extLst>
                    <a:ext uri="{9D8B030D-6E8A-4147-A177-3AD203B41FA5}">
                      <a16:colId xmlns:a16="http://schemas.microsoft.com/office/drawing/2014/main" val="605294737"/>
                    </a:ext>
                  </a:extLst>
                </a:gridCol>
                <a:gridCol w="1426501">
                  <a:extLst>
                    <a:ext uri="{9D8B030D-6E8A-4147-A177-3AD203B41FA5}">
                      <a16:colId xmlns:a16="http://schemas.microsoft.com/office/drawing/2014/main" val="1057759526"/>
                    </a:ext>
                  </a:extLst>
                </a:gridCol>
                <a:gridCol w="1263939">
                  <a:extLst>
                    <a:ext uri="{9D8B030D-6E8A-4147-A177-3AD203B41FA5}">
                      <a16:colId xmlns:a16="http://schemas.microsoft.com/office/drawing/2014/main" val="1854699076"/>
                    </a:ext>
                  </a:extLst>
                </a:gridCol>
                <a:gridCol w="1345220">
                  <a:extLst>
                    <a:ext uri="{9D8B030D-6E8A-4147-A177-3AD203B41FA5}">
                      <a16:colId xmlns:a16="http://schemas.microsoft.com/office/drawing/2014/main" val="3898425993"/>
                    </a:ext>
                  </a:extLst>
                </a:gridCol>
                <a:gridCol w="1345220">
                  <a:extLst>
                    <a:ext uri="{9D8B030D-6E8A-4147-A177-3AD203B41FA5}">
                      <a16:colId xmlns:a16="http://schemas.microsoft.com/office/drawing/2014/main" val="2846095732"/>
                    </a:ext>
                  </a:extLst>
                </a:gridCol>
              </a:tblGrid>
              <a:tr h="436880"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Outlook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Temperature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Humidity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Wind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 err="1">
                          <a:solidFill>
                            <a:schemeClr val="tx1"/>
                          </a:solidFill>
                        </a:rPr>
                        <a:t>PlayGolf</a:t>
                      </a:r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4297770"/>
                  </a:ext>
                </a:extLst>
              </a:tr>
              <a:tr h="310306">
                <a:tc>
                  <a:txBody>
                    <a:bodyPr/>
                    <a:lstStyle/>
                    <a:p>
                      <a:r>
                        <a:rPr lang="en-US" sz="1600" dirty="0"/>
                        <a:t>D1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Sunny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Hot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Weak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3330796"/>
                  </a:ext>
                </a:extLst>
              </a:tr>
              <a:tr h="31030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D2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Sunny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Hot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Strong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3253519"/>
                  </a:ext>
                </a:extLst>
              </a:tr>
              <a:tr h="31030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D3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Overcast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Hot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Weak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4846755"/>
                  </a:ext>
                </a:extLst>
              </a:tr>
              <a:tr h="31030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D4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Rain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Mild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Weak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343195"/>
                  </a:ext>
                </a:extLst>
              </a:tr>
              <a:tr h="31030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D5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Rain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Weak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9596045"/>
                  </a:ext>
                </a:extLst>
              </a:tr>
              <a:tr h="31030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D6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Rain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Strong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1316386"/>
                  </a:ext>
                </a:extLst>
              </a:tr>
              <a:tr h="31030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D7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Overcast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Strong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4972927"/>
                  </a:ext>
                </a:extLst>
              </a:tr>
              <a:tr h="31030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D8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Sunny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Mild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Weak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5968986"/>
                  </a:ext>
                </a:extLst>
              </a:tr>
              <a:tr h="31030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D9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Sunny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Weak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7122922"/>
                  </a:ext>
                </a:extLst>
              </a:tr>
              <a:tr h="31030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D10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Rain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Mild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Weak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855040"/>
                  </a:ext>
                </a:extLst>
              </a:tr>
              <a:tr h="31030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D11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Sunny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Mild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Strong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3616075"/>
                  </a:ext>
                </a:extLst>
              </a:tr>
              <a:tr h="31030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D12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Overcast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Mild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Strong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6153284"/>
                  </a:ext>
                </a:extLst>
              </a:tr>
              <a:tr h="31030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D13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Overcast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Hot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Weak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5481052"/>
                  </a:ext>
                </a:extLst>
              </a:tr>
              <a:tr h="31030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D14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Rain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Mild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Strong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18658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2291707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FC0FD-6211-EA4E-B880-5C4A61158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Training Dataset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78E3F0-6AFD-F043-8E10-25445A2AF9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65048"/>
            <a:ext cx="10437223" cy="4122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13612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FC0FD-6211-EA4E-B880-5C4A61158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Training Dataset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78E3F0-6AFD-F043-8E10-25445A2AF9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65048"/>
            <a:ext cx="10437223" cy="4122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2192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FC0FD-6211-EA4E-B880-5C4A61158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Training Dataset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B8A09A-2A85-8749-9EF9-2BC2B0AB7A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65048"/>
            <a:ext cx="10437223" cy="412275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107D9FD-2177-1B42-A1A8-D53BF8E2D6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2062"/>
          <a:stretch/>
        </p:blipFill>
        <p:spPr>
          <a:xfrm>
            <a:off x="182517" y="3814353"/>
            <a:ext cx="4153862" cy="2952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74547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FC0FD-6211-EA4E-B880-5C4A61158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Training Dataset</a:t>
            </a:r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66BE8479-12F8-E444-B9B8-A7597108037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39505983"/>
              </p:ext>
            </p:extLst>
          </p:nvPr>
        </p:nvGraphicFramePr>
        <p:xfrm>
          <a:off x="294638" y="1544320"/>
          <a:ext cx="8071320" cy="5130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45220">
                  <a:extLst>
                    <a:ext uri="{9D8B030D-6E8A-4147-A177-3AD203B41FA5}">
                      <a16:colId xmlns:a16="http://schemas.microsoft.com/office/drawing/2014/main" val="2899322056"/>
                    </a:ext>
                  </a:extLst>
                </a:gridCol>
                <a:gridCol w="1345220">
                  <a:extLst>
                    <a:ext uri="{9D8B030D-6E8A-4147-A177-3AD203B41FA5}">
                      <a16:colId xmlns:a16="http://schemas.microsoft.com/office/drawing/2014/main" val="605294737"/>
                    </a:ext>
                  </a:extLst>
                </a:gridCol>
                <a:gridCol w="1426501">
                  <a:extLst>
                    <a:ext uri="{9D8B030D-6E8A-4147-A177-3AD203B41FA5}">
                      <a16:colId xmlns:a16="http://schemas.microsoft.com/office/drawing/2014/main" val="1057759526"/>
                    </a:ext>
                  </a:extLst>
                </a:gridCol>
                <a:gridCol w="1263939">
                  <a:extLst>
                    <a:ext uri="{9D8B030D-6E8A-4147-A177-3AD203B41FA5}">
                      <a16:colId xmlns:a16="http://schemas.microsoft.com/office/drawing/2014/main" val="1854699076"/>
                    </a:ext>
                  </a:extLst>
                </a:gridCol>
                <a:gridCol w="1345220">
                  <a:extLst>
                    <a:ext uri="{9D8B030D-6E8A-4147-A177-3AD203B41FA5}">
                      <a16:colId xmlns:a16="http://schemas.microsoft.com/office/drawing/2014/main" val="3898425993"/>
                    </a:ext>
                  </a:extLst>
                </a:gridCol>
                <a:gridCol w="1345220">
                  <a:extLst>
                    <a:ext uri="{9D8B030D-6E8A-4147-A177-3AD203B41FA5}">
                      <a16:colId xmlns:a16="http://schemas.microsoft.com/office/drawing/2014/main" val="2846095732"/>
                    </a:ext>
                  </a:extLst>
                </a:gridCol>
              </a:tblGrid>
              <a:tr h="436880"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Outlook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Temperature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Humidity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Wind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 err="1">
                          <a:solidFill>
                            <a:schemeClr val="tx1"/>
                          </a:solidFill>
                        </a:rPr>
                        <a:t>PlayGolf</a:t>
                      </a:r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4297770"/>
                  </a:ext>
                </a:extLst>
              </a:tr>
              <a:tr h="310306">
                <a:tc>
                  <a:txBody>
                    <a:bodyPr/>
                    <a:lstStyle/>
                    <a:p>
                      <a:r>
                        <a:rPr lang="en-US" sz="1600" dirty="0"/>
                        <a:t>D1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Sunny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Hot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Weak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3330796"/>
                  </a:ext>
                </a:extLst>
              </a:tr>
              <a:tr h="31030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D2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Sunny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Hot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Strong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3253519"/>
                  </a:ext>
                </a:extLst>
              </a:tr>
              <a:tr h="31030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D3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Overcast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Hot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Weak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4846755"/>
                  </a:ext>
                </a:extLst>
              </a:tr>
              <a:tr h="31030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highlight>
                            <a:srgbClr val="FFFF00"/>
                          </a:highlight>
                        </a:rPr>
                        <a:t>D4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FFFF00"/>
                          </a:highlight>
                        </a:rPr>
                        <a:t>Rain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FFFF00"/>
                          </a:highlight>
                        </a:rPr>
                        <a:t>Mild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FFFF00"/>
                          </a:highlight>
                        </a:rPr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FFFF00"/>
                          </a:highlight>
                        </a:rPr>
                        <a:t>Weak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FFFF00"/>
                          </a:highlight>
                        </a:rPr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343195"/>
                  </a:ext>
                </a:extLst>
              </a:tr>
              <a:tr h="31030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highlight>
                            <a:srgbClr val="FFFF00"/>
                          </a:highlight>
                        </a:rPr>
                        <a:t>D5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FFFF00"/>
                          </a:highlight>
                        </a:rPr>
                        <a:t>Rain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FFFF00"/>
                          </a:highlight>
                        </a:rPr>
                        <a:t>Cool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FFFF00"/>
                          </a:highlight>
                        </a:rPr>
                        <a:t>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FFFF00"/>
                          </a:highlight>
                        </a:rPr>
                        <a:t>Weak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FFFF00"/>
                          </a:highlight>
                        </a:rPr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9596045"/>
                  </a:ext>
                </a:extLst>
              </a:tr>
              <a:tr h="31030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highlight>
                            <a:srgbClr val="FFFF00"/>
                          </a:highlight>
                        </a:rPr>
                        <a:t>D6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FFFF00"/>
                          </a:highlight>
                        </a:rPr>
                        <a:t>Rain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FFFF00"/>
                          </a:highlight>
                        </a:rPr>
                        <a:t>Cool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FFFF00"/>
                          </a:highlight>
                        </a:rPr>
                        <a:t>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FFFF00"/>
                          </a:highlight>
                        </a:rPr>
                        <a:t>Strong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FFFF00"/>
                          </a:highlight>
                        </a:rPr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1316386"/>
                  </a:ext>
                </a:extLst>
              </a:tr>
              <a:tr h="31030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D7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Overcast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Strong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4972927"/>
                  </a:ext>
                </a:extLst>
              </a:tr>
              <a:tr h="31030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D8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Sunny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Mild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Weak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5968986"/>
                  </a:ext>
                </a:extLst>
              </a:tr>
              <a:tr h="31030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D9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Sunny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Weak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7122922"/>
                  </a:ext>
                </a:extLst>
              </a:tr>
              <a:tr h="31030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highlight>
                            <a:srgbClr val="FFFF00"/>
                          </a:highlight>
                        </a:rPr>
                        <a:t>D10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FFFF00"/>
                          </a:highlight>
                        </a:rPr>
                        <a:t>Rain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FFFF00"/>
                          </a:highlight>
                        </a:rPr>
                        <a:t>Mild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FFFF00"/>
                          </a:highlight>
                        </a:rPr>
                        <a:t>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FFFF00"/>
                          </a:highlight>
                        </a:rPr>
                        <a:t>Weak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FFFF00"/>
                          </a:highlight>
                        </a:rPr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855040"/>
                  </a:ext>
                </a:extLst>
              </a:tr>
              <a:tr h="31030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D11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Sunny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Mild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Strong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3616075"/>
                  </a:ext>
                </a:extLst>
              </a:tr>
              <a:tr h="31030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D12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Overcast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Mild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Strong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6153284"/>
                  </a:ext>
                </a:extLst>
              </a:tr>
              <a:tr h="31030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D13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Overcast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Hot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Weak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5481052"/>
                  </a:ext>
                </a:extLst>
              </a:tr>
              <a:tr h="31030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highlight>
                            <a:srgbClr val="FFFF00"/>
                          </a:highlight>
                        </a:rPr>
                        <a:t>D14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FFFF00"/>
                          </a:highlight>
                        </a:rPr>
                        <a:t>Rain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FFFF00"/>
                          </a:highlight>
                        </a:rPr>
                        <a:t>Mild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FFFF00"/>
                          </a:highlight>
                        </a:rPr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FFFF00"/>
                          </a:highlight>
                        </a:rPr>
                        <a:t>Strong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FFFF00"/>
                          </a:highlight>
                        </a:rPr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18658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003033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FC0FD-6211-EA4E-B880-5C4A61158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Training Dataset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B8A09A-2A85-8749-9EF9-2BC2B0AB7A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65048"/>
            <a:ext cx="10437223" cy="412275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107D9FD-2177-1B42-A1A8-D53BF8E2D6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2062"/>
          <a:stretch/>
        </p:blipFill>
        <p:spPr>
          <a:xfrm>
            <a:off x="182517" y="3814353"/>
            <a:ext cx="4153862" cy="295220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D997A70-BA58-E846-AB0B-9E33ED589A76}"/>
              </a:ext>
            </a:extLst>
          </p:cNvPr>
          <p:cNvSpPr/>
          <p:nvPr/>
        </p:nvSpPr>
        <p:spPr>
          <a:xfrm>
            <a:off x="5733206" y="4167051"/>
            <a:ext cx="362794" cy="6792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58A79C6-BFE7-7E41-A44C-BFD18B79BA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0015" y="4385855"/>
            <a:ext cx="2026156" cy="653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74176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FC0FD-6211-EA4E-B880-5C4A61158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Training Dataset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B8A09A-2A85-8749-9EF9-2BC2B0AB7A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65048"/>
            <a:ext cx="10437223" cy="412275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107D9FD-2177-1B42-A1A8-D53BF8E2D6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2062"/>
          <a:stretch/>
        </p:blipFill>
        <p:spPr>
          <a:xfrm>
            <a:off x="182517" y="3814353"/>
            <a:ext cx="4153862" cy="295220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D997A70-BA58-E846-AB0B-9E33ED589A76}"/>
              </a:ext>
            </a:extLst>
          </p:cNvPr>
          <p:cNvSpPr/>
          <p:nvPr/>
        </p:nvSpPr>
        <p:spPr>
          <a:xfrm>
            <a:off x="5733206" y="4167051"/>
            <a:ext cx="362794" cy="6792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A2B0615-8B5C-954C-928D-37243804F0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9758" y="5237035"/>
            <a:ext cx="3636128" cy="136696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58A79C6-BFE7-7E41-A44C-BFD18B79BA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0015" y="4385855"/>
            <a:ext cx="2026156" cy="653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40878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FC0FD-6211-EA4E-B880-5C4A61158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Training Dataset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B8A09A-2A85-8749-9EF9-2BC2B0AB7A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65048"/>
            <a:ext cx="10437223" cy="412275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107D9FD-2177-1B42-A1A8-D53BF8E2D6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2062"/>
          <a:stretch/>
        </p:blipFill>
        <p:spPr>
          <a:xfrm>
            <a:off x="182517" y="3814353"/>
            <a:ext cx="4153862" cy="295220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CD155FD-5335-5E42-9B2A-98E79A8832B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1947"/>
          <a:stretch/>
        </p:blipFill>
        <p:spPr>
          <a:xfrm>
            <a:off x="5733206" y="4167051"/>
            <a:ext cx="3831947" cy="259950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D997A70-BA58-E846-AB0B-9E33ED589A76}"/>
              </a:ext>
            </a:extLst>
          </p:cNvPr>
          <p:cNvSpPr/>
          <p:nvPr/>
        </p:nvSpPr>
        <p:spPr>
          <a:xfrm>
            <a:off x="5733206" y="4167051"/>
            <a:ext cx="362794" cy="6792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5435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2C98E-1496-0C48-86C0-F9410C224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Kinds of Environments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78891C-E3DE-794A-86C8-D22065EBE4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ts val="3200"/>
              </a:lnSpc>
            </a:pPr>
            <a:r>
              <a:rPr lang="en-US" b="1" dirty="0">
                <a:solidFill>
                  <a:srgbClr val="C00000"/>
                </a:solidFill>
                <a:ea typeface="Times New Roman"/>
                <a:cs typeface="Times New Roman"/>
                <a:sym typeface="Times New Roman"/>
              </a:rPr>
              <a:t>Six</a:t>
            </a:r>
            <a:r>
              <a:rPr lang="en-US" dirty="0">
                <a:ea typeface="Times New Roman"/>
                <a:cs typeface="Times New Roman"/>
                <a:sym typeface="Times New Roman"/>
              </a:rPr>
              <a:t> common properties to distinguish environments (not exhaustive) </a:t>
            </a:r>
          </a:p>
          <a:p>
            <a:pPr lvl="1">
              <a:lnSpc>
                <a:spcPts val="3200"/>
              </a:lnSpc>
            </a:pPr>
            <a:r>
              <a:rPr lang="en-US" dirty="0">
                <a:ea typeface="Times New Roman"/>
                <a:cs typeface="Times New Roman"/>
                <a:sym typeface="Times New Roman"/>
              </a:rPr>
              <a:t>Fully observable vs Partially observable</a:t>
            </a:r>
          </a:p>
          <a:p>
            <a:pPr lvl="1">
              <a:lnSpc>
                <a:spcPts val="3200"/>
              </a:lnSpc>
            </a:pPr>
            <a:r>
              <a:rPr lang="en-US" dirty="0">
                <a:ea typeface="Times New Roman"/>
                <a:cs typeface="Times New Roman"/>
                <a:sym typeface="Times New Roman"/>
              </a:rPr>
              <a:t>Single agent vs Multiagent</a:t>
            </a:r>
          </a:p>
          <a:p>
            <a:pPr lvl="1">
              <a:lnSpc>
                <a:spcPts val="3200"/>
              </a:lnSpc>
            </a:pPr>
            <a:r>
              <a:rPr lang="en-US" dirty="0">
                <a:ea typeface="Times New Roman"/>
                <a:cs typeface="Times New Roman"/>
                <a:sym typeface="Times New Roman"/>
              </a:rPr>
              <a:t>Deterministic vs Stochastic</a:t>
            </a:r>
          </a:p>
          <a:p>
            <a:pPr lvl="1">
              <a:lnSpc>
                <a:spcPts val="3200"/>
              </a:lnSpc>
            </a:pPr>
            <a:r>
              <a:rPr lang="en-US" dirty="0">
                <a:ea typeface="Times New Roman"/>
                <a:cs typeface="Times New Roman"/>
                <a:sym typeface="Times New Roman"/>
              </a:rPr>
              <a:t>Episodic vs Sequential</a:t>
            </a:r>
          </a:p>
          <a:p>
            <a:pPr lvl="1">
              <a:lnSpc>
                <a:spcPts val="3200"/>
              </a:lnSpc>
            </a:pPr>
            <a:r>
              <a:rPr lang="en-US" dirty="0">
                <a:ea typeface="Times New Roman"/>
                <a:cs typeface="Times New Roman"/>
                <a:sym typeface="Times New Roman"/>
              </a:rPr>
              <a:t>Static vs Dynamic</a:t>
            </a:r>
          </a:p>
          <a:p>
            <a:pPr lvl="1">
              <a:lnSpc>
                <a:spcPts val="3200"/>
              </a:lnSpc>
            </a:pPr>
            <a:r>
              <a:rPr lang="en-US" dirty="0">
                <a:ea typeface="Times New Roman"/>
                <a:cs typeface="Times New Roman"/>
                <a:sym typeface="Times New Roman"/>
              </a:rPr>
              <a:t>Discrete vs Continuous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6684551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3" name="Image" descr="Image"/>
          <p:cNvPicPr>
            <a:picLocks noChangeAspect="1"/>
          </p:cNvPicPr>
          <p:nvPr/>
        </p:nvPicPr>
        <p:blipFill>
          <a:blip r:embed="rId2"/>
          <a:srcRect r="4124" b="1046"/>
          <a:stretch>
            <a:fillRect/>
          </a:stretch>
        </p:blipFill>
        <p:spPr>
          <a:xfrm>
            <a:off x="1737477" y="288234"/>
            <a:ext cx="8508975" cy="6786232"/>
          </a:xfrm>
          <a:prstGeom prst="rect">
            <a:avLst/>
          </a:prstGeom>
          <a:ln w="12700">
            <a:miter lim="400000"/>
          </a:ln>
        </p:spPr>
      </p:pic>
      <p:sp>
        <p:nvSpPr>
          <p:cNvPr id="334" name="Rectangle"/>
          <p:cNvSpPr/>
          <p:nvPr/>
        </p:nvSpPr>
        <p:spPr>
          <a:xfrm>
            <a:off x="3560674" y="4684929"/>
            <a:ext cx="1633118" cy="34793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4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cs typeface="Gill Sans"/>
            </a:endParaRPr>
          </a:p>
        </p:txBody>
      </p:sp>
      <p:sp>
        <p:nvSpPr>
          <p:cNvPr id="335" name="Play Golf:"/>
          <p:cNvSpPr txBox="1"/>
          <p:nvPr/>
        </p:nvSpPr>
        <p:spPr>
          <a:xfrm>
            <a:off x="3714609" y="4647419"/>
            <a:ext cx="1190829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2200">
                <a:latin typeface="Bodoni SvtyTwo ITC TT-BookIta"/>
                <a:ea typeface="Bodoni SvtyTwo ITC TT-BookIta"/>
                <a:cs typeface="Bodoni SvtyTwo ITC TT-BookIta"/>
                <a:sym typeface="Bodoni SvtyTwo ITC TT-BookIt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doni SvtyTwo ITC TT-BookIta"/>
                <a:sym typeface="Bodoni SvtyTwo ITC TT-BookIta"/>
              </a:rPr>
              <a:t>Play Golf: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E53B7DE-3C28-734D-9736-E555C0CB309E}"/>
              </a:ext>
            </a:extLst>
          </p:cNvPr>
          <p:cNvSpPr/>
          <p:nvPr/>
        </p:nvSpPr>
        <p:spPr>
          <a:xfrm>
            <a:off x="864704" y="626165"/>
            <a:ext cx="9381748" cy="13621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986224D-FE72-9845-8022-75446DD52EBD}"/>
              </a:ext>
            </a:extLst>
          </p:cNvPr>
          <p:cNvSpPr txBox="1">
            <a:spLocks/>
          </p:cNvSpPr>
          <p:nvPr/>
        </p:nvSpPr>
        <p:spPr>
          <a:xfrm>
            <a:off x="233680" y="273600"/>
            <a:ext cx="11724640" cy="9159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Continuous Valued Attribute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479DDB3-FF14-AA49-B04B-74E8A3C59425}"/>
              </a:ext>
            </a:extLst>
          </p:cNvPr>
          <p:cNvCxnSpPr/>
          <p:nvPr/>
        </p:nvCxnSpPr>
        <p:spPr>
          <a:xfrm>
            <a:off x="296672" y="1378558"/>
            <a:ext cx="11722608" cy="0"/>
          </a:xfrm>
          <a:prstGeom prst="line">
            <a:avLst/>
          </a:prstGeom>
          <a:ln w="31750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3294820"/>
      </p:ext>
    </p:extLst>
  </p:cSld>
  <p:clrMapOvr>
    <a:masterClrMapping/>
  </p:clrMapOvr>
  <p:transition spd="med"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7354" y="853262"/>
            <a:ext cx="6663130" cy="5692968"/>
          </a:xfrm>
          <a:prstGeom prst="rect">
            <a:avLst/>
          </a:prstGeom>
          <a:ln w="12700">
            <a:miter lim="400000"/>
          </a:ln>
        </p:spPr>
      </p:pic>
      <p:sp>
        <p:nvSpPr>
          <p:cNvPr id="338" name="Unknown Attribute"/>
          <p:cNvSpPr txBox="1"/>
          <p:nvPr/>
        </p:nvSpPr>
        <p:spPr>
          <a:xfrm>
            <a:off x="4785289" y="201305"/>
            <a:ext cx="3878049" cy="6873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800">
                <a:solidFill>
                  <a:srgbClr val="021CA1"/>
                </a:solidFill>
                <a:latin typeface="+mj-lt"/>
                <a:ea typeface="+mj-ea"/>
                <a:cs typeface="+mj-cs"/>
                <a:sym typeface="Times New Roman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800" b="0" i="0" u="none" strike="noStrike" kern="1200" cap="none" spc="0" normalizeH="0" baseline="0" noProof="0">
                <a:ln>
                  <a:noFill/>
                </a:ln>
                <a:solidFill>
                  <a:srgbClr val="021CA1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t>Unknown Attribute</a:t>
            </a:r>
          </a:p>
        </p:txBody>
      </p:sp>
      <p:sp>
        <p:nvSpPr>
          <p:cNvPr id="339" name="Text"/>
          <p:cNvSpPr/>
          <p:nvPr/>
        </p:nvSpPr>
        <p:spPr>
          <a:xfrm>
            <a:off x="2340496" y="5072646"/>
            <a:ext cx="65" cy="256480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cs typeface="Gill Sans"/>
            </a:endParaRPr>
          </a:p>
        </p:txBody>
      </p:sp>
      <p:sp>
        <p:nvSpPr>
          <p:cNvPr id="340" name="Rectangle"/>
          <p:cNvSpPr/>
          <p:nvPr/>
        </p:nvSpPr>
        <p:spPr>
          <a:xfrm>
            <a:off x="5100166" y="2398367"/>
            <a:ext cx="1086706" cy="28519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4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cs typeface="Gill Sans"/>
            </a:endParaRPr>
          </a:p>
        </p:txBody>
      </p:sp>
      <p:sp>
        <p:nvSpPr>
          <p:cNvPr id="341" name="Rectangle"/>
          <p:cNvSpPr/>
          <p:nvPr/>
        </p:nvSpPr>
        <p:spPr>
          <a:xfrm>
            <a:off x="6573882" y="4625700"/>
            <a:ext cx="1086706" cy="2852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4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cs typeface="Gill Sans"/>
            </a:endParaRPr>
          </a:p>
        </p:txBody>
      </p:sp>
      <p:sp>
        <p:nvSpPr>
          <p:cNvPr id="342" name="Rectangle"/>
          <p:cNvSpPr/>
          <p:nvPr/>
        </p:nvSpPr>
        <p:spPr>
          <a:xfrm>
            <a:off x="3706389" y="5571109"/>
            <a:ext cx="1086706" cy="2852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4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cs typeface="Gill Sans"/>
            </a:endParaRPr>
          </a:p>
        </p:txBody>
      </p:sp>
      <p:sp>
        <p:nvSpPr>
          <p:cNvPr id="343" name="Rectangle"/>
          <p:cNvSpPr/>
          <p:nvPr/>
        </p:nvSpPr>
        <p:spPr>
          <a:xfrm>
            <a:off x="5100166" y="5583809"/>
            <a:ext cx="1086706" cy="2852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4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cs typeface="Gill Sans"/>
            </a:endParaRPr>
          </a:p>
        </p:txBody>
      </p:sp>
      <p:sp>
        <p:nvSpPr>
          <p:cNvPr id="344" name="Rectangle"/>
          <p:cNvSpPr/>
          <p:nvPr/>
        </p:nvSpPr>
        <p:spPr>
          <a:xfrm>
            <a:off x="2062346" y="2366174"/>
            <a:ext cx="6959146" cy="349585"/>
          </a:xfrm>
          <a:prstGeom prst="rect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4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cs typeface="Gill Sans"/>
            </a:endParaRPr>
          </a:p>
        </p:txBody>
      </p:sp>
      <p:sp>
        <p:nvSpPr>
          <p:cNvPr id="345" name="Rectangle"/>
          <p:cNvSpPr/>
          <p:nvPr/>
        </p:nvSpPr>
        <p:spPr>
          <a:xfrm>
            <a:off x="2098290" y="5551616"/>
            <a:ext cx="6887258" cy="349586"/>
          </a:xfrm>
          <a:prstGeom prst="rect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4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cs typeface="Gill Sans"/>
            </a:endParaRPr>
          </a:p>
        </p:txBody>
      </p:sp>
      <p:sp>
        <p:nvSpPr>
          <p:cNvPr id="346" name="Rectangle"/>
          <p:cNvSpPr/>
          <p:nvPr/>
        </p:nvSpPr>
        <p:spPr>
          <a:xfrm>
            <a:off x="2035704" y="4593507"/>
            <a:ext cx="6961630" cy="349586"/>
          </a:xfrm>
          <a:prstGeom prst="rect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4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cs typeface="Gill San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3BD675F-BC13-9743-A23C-C4CCAC4B1792}"/>
              </a:ext>
            </a:extLst>
          </p:cNvPr>
          <p:cNvSpPr/>
          <p:nvPr/>
        </p:nvSpPr>
        <p:spPr>
          <a:xfrm>
            <a:off x="851045" y="-15801"/>
            <a:ext cx="9381748" cy="7395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6D427D2F-F941-2443-837A-1505457894AB}"/>
              </a:ext>
            </a:extLst>
          </p:cNvPr>
          <p:cNvSpPr txBox="1">
            <a:spLocks/>
          </p:cNvSpPr>
          <p:nvPr/>
        </p:nvSpPr>
        <p:spPr>
          <a:xfrm>
            <a:off x="233680" y="30432"/>
            <a:ext cx="11724640" cy="915988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Unknown Attribute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DD56A33-94AB-FC43-8B5A-B498969EE177}"/>
              </a:ext>
            </a:extLst>
          </p:cNvPr>
          <p:cNvCxnSpPr/>
          <p:nvPr/>
        </p:nvCxnSpPr>
        <p:spPr>
          <a:xfrm>
            <a:off x="325568" y="971794"/>
            <a:ext cx="11722608" cy="0"/>
          </a:xfrm>
          <a:prstGeom prst="line">
            <a:avLst/>
          </a:prstGeom>
          <a:ln w="31750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8383661"/>
      </p:ext>
    </p:extLst>
  </p:cSld>
  <p:clrMapOvr>
    <a:masterClrMapping/>
  </p:clrMapOvr>
  <p:transition spd="med"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7354" y="853262"/>
            <a:ext cx="6663130" cy="5692968"/>
          </a:xfrm>
          <a:prstGeom prst="rect">
            <a:avLst/>
          </a:prstGeom>
          <a:ln w="12700">
            <a:miter lim="400000"/>
          </a:ln>
        </p:spPr>
      </p:pic>
      <p:sp>
        <p:nvSpPr>
          <p:cNvPr id="349" name="Unknown Attribute"/>
          <p:cNvSpPr txBox="1"/>
          <p:nvPr/>
        </p:nvSpPr>
        <p:spPr>
          <a:xfrm>
            <a:off x="4785289" y="201305"/>
            <a:ext cx="3878049" cy="6873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800">
                <a:solidFill>
                  <a:srgbClr val="021CA1"/>
                </a:solidFill>
                <a:latin typeface="+mj-lt"/>
                <a:ea typeface="+mj-ea"/>
                <a:cs typeface="+mj-cs"/>
                <a:sym typeface="Times New Roman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800" b="0" i="0" u="none" strike="noStrike" kern="1200" cap="none" spc="0" normalizeH="0" baseline="0" noProof="0">
                <a:ln>
                  <a:noFill/>
                </a:ln>
                <a:solidFill>
                  <a:srgbClr val="021CA1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t>Unknown Attribute</a:t>
            </a:r>
          </a:p>
        </p:txBody>
      </p:sp>
      <p:sp>
        <p:nvSpPr>
          <p:cNvPr id="350" name="Text"/>
          <p:cNvSpPr/>
          <p:nvPr/>
        </p:nvSpPr>
        <p:spPr>
          <a:xfrm>
            <a:off x="2340496" y="5072646"/>
            <a:ext cx="65" cy="256480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cs typeface="Gill Sans"/>
            </a:endParaRPr>
          </a:p>
        </p:txBody>
      </p:sp>
      <p:sp>
        <p:nvSpPr>
          <p:cNvPr id="351" name="Rectangle"/>
          <p:cNvSpPr/>
          <p:nvPr/>
        </p:nvSpPr>
        <p:spPr>
          <a:xfrm>
            <a:off x="5100166" y="2398367"/>
            <a:ext cx="1086706" cy="28519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4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cs typeface="Gill Sans"/>
            </a:endParaRPr>
          </a:p>
        </p:txBody>
      </p:sp>
      <p:sp>
        <p:nvSpPr>
          <p:cNvPr id="352" name="Rectangle"/>
          <p:cNvSpPr/>
          <p:nvPr/>
        </p:nvSpPr>
        <p:spPr>
          <a:xfrm>
            <a:off x="6573882" y="4625700"/>
            <a:ext cx="1086706" cy="2852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4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cs typeface="Gill Sans"/>
            </a:endParaRPr>
          </a:p>
        </p:txBody>
      </p:sp>
      <p:sp>
        <p:nvSpPr>
          <p:cNvPr id="353" name="Rectangle"/>
          <p:cNvSpPr/>
          <p:nvPr/>
        </p:nvSpPr>
        <p:spPr>
          <a:xfrm>
            <a:off x="3706389" y="5571109"/>
            <a:ext cx="1086706" cy="2852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4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cs typeface="Gill Sans"/>
            </a:endParaRPr>
          </a:p>
        </p:txBody>
      </p:sp>
      <p:sp>
        <p:nvSpPr>
          <p:cNvPr id="354" name="Rectangle"/>
          <p:cNvSpPr/>
          <p:nvPr/>
        </p:nvSpPr>
        <p:spPr>
          <a:xfrm>
            <a:off x="5100166" y="5583809"/>
            <a:ext cx="1086706" cy="2852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4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cs typeface="Gill Sans"/>
            </a:endParaRPr>
          </a:p>
        </p:txBody>
      </p:sp>
      <p:sp>
        <p:nvSpPr>
          <p:cNvPr id="355" name="Rectangle"/>
          <p:cNvSpPr/>
          <p:nvPr/>
        </p:nvSpPr>
        <p:spPr>
          <a:xfrm>
            <a:off x="2062346" y="2366174"/>
            <a:ext cx="6959146" cy="349585"/>
          </a:xfrm>
          <a:prstGeom prst="rect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4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cs typeface="Gill Sans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9C1E4CFC-8968-B348-BD13-6932C6B8F2C3}"/>
              </a:ext>
            </a:extLst>
          </p:cNvPr>
          <p:cNvSpPr txBox="1">
            <a:spLocks/>
          </p:cNvSpPr>
          <p:nvPr/>
        </p:nvSpPr>
        <p:spPr>
          <a:xfrm>
            <a:off x="233680" y="73003"/>
            <a:ext cx="11724640" cy="915988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Unknown Attribute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EC7B049-03A5-4447-9CC1-FB2B8B76ACC4}"/>
              </a:ext>
            </a:extLst>
          </p:cNvPr>
          <p:cNvCxnSpPr/>
          <p:nvPr/>
        </p:nvCxnSpPr>
        <p:spPr>
          <a:xfrm>
            <a:off x="325568" y="931244"/>
            <a:ext cx="11722608" cy="0"/>
          </a:xfrm>
          <a:prstGeom prst="line">
            <a:avLst/>
          </a:prstGeom>
          <a:ln w="31750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8195239"/>
      </p:ext>
    </p:extLst>
  </p:cSld>
  <p:clrMapOvr>
    <a:masterClrMapping/>
  </p:clrMapOvr>
  <p:transition spd="med"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Unknown Attribute"/>
          <p:cNvSpPr txBox="1"/>
          <p:nvPr/>
        </p:nvSpPr>
        <p:spPr>
          <a:xfrm>
            <a:off x="4785289" y="201305"/>
            <a:ext cx="3878049" cy="6873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800">
                <a:solidFill>
                  <a:srgbClr val="021CA1"/>
                </a:solidFill>
                <a:latin typeface="+mj-lt"/>
                <a:ea typeface="+mj-ea"/>
                <a:cs typeface="+mj-cs"/>
                <a:sym typeface="Times New Roman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800" b="0" i="0" u="none" strike="noStrike" kern="1200" cap="none" spc="0" normalizeH="0" baseline="0" noProof="0">
                <a:ln>
                  <a:noFill/>
                </a:ln>
                <a:solidFill>
                  <a:srgbClr val="021CA1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t>Unknown Attribute</a:t>
            </a:r>
          </a:p>
        </p:txBody>
      </p:sp>
      <p:sp>
        <p:nvSpPr>
          <p:cNvPr id="358" name="Text"/>
          <p:cNvSpPr/>
          <p:nvPr/>
        </p:nvSpPr>
        <p:spPr>
          <a:xfrm>
            <a:off x="2467496" y="5072646"/>
            <a:ext cx="65" cy="256480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cs typeface="Gill Sans"/>
            </a:endParaRPr>
          </a:p>
        </p:txBody>
      </p:sp>
      <p:pic>
        <p:nvPicPr>
          <p:cNvPr id="359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7354" y="853262"/>
            <a:ext cx="6663130" cy="5692968"/>
          </a:xfrm>
          <a:prstGeom prst="rect">
            <a:avLst/>
          </a:prstGeom>
          <a:ln w="12700">
            <a:miter lim="400000"/>
          </a:ln>
        </p:spPr>
      </p:pic>
      <p:sp>
        <p:nvSpPr>
          <p:cNvPr id="360" name="Rectangle"/>
          <p:cNvSpPr/>
          <p:nvPr/>
        </p:nvSpPr>
        <p:spPr>
          <a:xfrm>
            <a:off x="5100166" y="2398367"/>
            <a:ext cx="1086706" cy="28519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4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cs typeface="Gill Sans"/>
            </a:endParaRPr>
          </a:p>
        </p:txBody>
      </p:sp>
      <p:sp>
        <p:nvSpPr>
          <p:cNvPr id="361" name="Rectangle"/>
          <p:cNvSpPr/>
          <p:nvPr/>
        </p:nvSpPr>
        <p:spPr>
          <a:xfrm>
            <a:off x="6700882" y="4625700"/>
            <a:ext cx="1086706" cy="2852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4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cs typeface="Gill Sans"/>
            </a:endParaRPr>
          </a:p>
        </p:txBody>
      </p:sp>
      <p:sp>
        <p:nvSpPr>
          <p:cNvPr id="362" name="Rectangle"/>
          <p:cNvSpPr/>
          <p:nvPr/>
        </p:nvSpPr>
        <p:spPr>
          <a:xfrm>
            <a:off x="3706389" y="5571109"/>
            <a:ext cx="1086706" cy="2852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4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cs typeface="Gill Sans"/>
            </a:endParaRPr>
          </a:p>
        </p:txBody>
      </p:sp>
      <p:sp>
        <p:nvSpPr>
          <p:cNvPr id="363" name="Rectangle"/>
          <p:cNvSpPr/>
          <p:nvPr/>
        </p:nvSpPr>
        <p:spPr>
          <a:xfrm>
            <a:off x="5100166" y="5583809"/>
            <a:ext cx="1086706" cy="2852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4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cs typeface="Gill Sans"/>
            </a:endParaRPr>
          </a:p>
        </p:txBody>
      </p:sp>
      <p:sp>
        <p:nvSpPr>
          <p:cNvPr id="364" name="Rectangle"/>
          <p:cNvSpPr/>
          <p:nvPr/>
        </p:nvSpPr>
        <p:spPr>
          <a:xfrm>
            <a:off x="2189346" y="2366174"/>
            <a:ext cx="6959146" cy="349585"/>
          </a:xfrm>
          <a:prstGeom prst="rect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4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cs typeface="Gill Sans"/>
            </a:endParaRPr>
          </a:p>
        </p:txBody>
      </p:sp>
      <p:sp>
        <p:nvSpPr>
          <p:cNvPr id="365" name="Rectangle"/>
          <p:cNvSpPr/>
          <p:nvPr/>
        </p:nvSpPr>
        <p:spPr>
          <a:xfrm>
            <a:off x="2154012" y="4316679"/>
            <a:ext cx="6959146" cy="296010"/>
          </a:xfrm>
          <a:prstGeom prst="rect">
            <a:avLst/>
          </a:prstGeom>
          <a:solidFill>
            <a:srgbClr val="FF0000">
              <a:alpha val="18431"/>
            </a:srgbClr>
          </a:solidFill>
          <a:ln w="28575">
            <a:solidFill>
              <a:srgbClr val="C00000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4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cs typeface="Gill Sans"/>
            </a:endParaRPr>
          </a:p>
        </p:txBody>
      </p:sp>
      <p:sp>
        <p:nvSpPr>
          <p:cNvPr id="366" name="Rectangle"/>
          <p:cNvSpPr/>
          <p:nvPr/>
        </p:nvSpPr>
        <p:spPr>
          <a:xfrm>
            <a:off x="2179208" y="6193775"/>
            <a:ext cx="6959146" cy="327191"/>
          </a:xfrm>
          <a:prstGeom prst="rect">
            <a:avLst/>
          </a:prstGeom>
          <a:solidFill>
            <a:srgbClr val="FF0000">
              <a:alpha val="18431"/>
            </a:srgbClr>
          </a:solidFill>
          <a:ln w="28575">
            <a:solidFill>
              <a:srgbClr val="C00000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4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cs typeface="Gill Sans"/>
            </a:endParaRPr>
          </a:p>
        </p:txBody>
      </p:sp>
      <p:sp>
        <p:nvSpPr>
          <p:cNvPr id="367" name="Rectangle"/>
          <p:cNvSpPr/>
          <p:nvPr/>
        </p:nvSpPr>
        <p:spPr>
          <a:xfrm>
            <a:off x="2189346" y="2095920"/>
            <a:ext cx="6959146" cy="270254"/>
          </a:xfrm>
          <a:prstGeom prst="rect">
            <a:avLst/>
          </a:prstGeom>
          <a:solidFill>
            <a:srgbClr val="FF0000">
              <a:alpha val="18431"/>
            </a:srgbClr>
          </a:solidFill>
          <a:ln w="28575">
            <a:solidFill>
              <a:srgbClr val="C00000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4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cs typeface="Gill Sans"/>
            </a:endParaRPr>
          </a:p>
        </p:txBody>
      </p:sp>
      <p:sp>
        <p:nvSpPr>
          <p:cNvPr id="368" name="Rectangle"/>
          <p:cNvSpPr/>
          <p:nvPr/>
        </p:nvSpPr>
        <p:spPr>
          <a:xfrm>
            <a:off x="2179208" y="4623497"/>
            <a:ext cx="6959146" cy="960311"/>
          </a:xfrm>
          <a:prstGeom prst="rect">
            <a:avLst/>
          </a:prstGeom>
          <a:solidFill>
            <a:srgbClr val="92D050">
              <a:alpha val="18431"/>
            </a:srgbClr>
          </a:solidFill>
          <a:ln w="28575">
            <a:solidFill>
              <a:srgbClr val="00B050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4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cs typeface="Gill Sans"/>
            </a:endParaRPr>
          </a:p>
        </p:txBody>
      </p:sp>
      <p:sp>
        <p:nvSpPr>
          <p:cNvPr id="369" name="#High=5…"/>
          <p:cNvSpPr txBox="1"/>
          <p:nvPr/>
        </p:nvSpPr>
        <p:spPr>
          <a:xfrm>
            <a:off x="9123422" y="3557299"/>
            <a:ext cx="1474763" cy="718145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cs typeface="Gill Sans"/>
              </a:rPr>
              <a:t>#High=5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cs typeface="Gill Sans"/>
              </a:rPr>
              <a:t>#Normal = 7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9D224A37-7B16-E443-A76E-325E91F29ABD}"/>
              </a:ext>
            </a:extLst>
          </p:cNvPr>
          <p:cNvSpPr txBox="1">
            <a:spLocks/>
          </p:cNvSpPr>
          <p:nvPr/>
        </p:nvSpPr>
        <p:spPr>
          <a:xfrm>
            <a:off x="233680" y="73003"/>
            <a:ext cx="11724640" cy="915988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Unknown Attribute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54B5B4F-CF9B-EF4C-BA52-D8805B0980C5}"/>
              </a:ext>
            </a:extLst>
          </p:cNvPr>
          <p:cNvCxnSpPr/>
          <p:nvPr/>
        </p:nvCxnSpPr>
        <p:spPr>
          <a:xfrm>
            <a:off x="325568" y="931244"/>
            <a:ext cx="11722608" cy="0"/>
          </a:xfrm>
          <a:prstGeom prst="line">
            <a:avLst/>
          </a:prstGeom>
          <a:ln w="31750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">
            <a:extLst>
              <a:ext uri="{FF2B5EF4-FFF2-40B4-BE49-F238E27FC236}">
                <a16:creationId xmlns:a16="http://schemas.microsoft.com/office/drawing/2014/main" id="{FC586915-6210-A64F-A3A4-787082282278}"/>
              </a:ext>
            </a:extLst>
          </p:cNvPr>
          <p:cNvSpPr/>
          <p:nvPr/>
        </p:nvSpPr>
        <p:spPr>
          <a:xfrm>
            <a:off x="2167401" y="5890626"/>
            <a:ext cx="6959146" cy="292555"/>
          </a:xfrm>
          <a:prstGeom prst="rect">
            <a:avLst/>
          </a:prstGeom>
          <a:solidFill>
            <a:srgbClr val="92D050">
              <a:alpha val="18431"/>
            </a:srgbClr>
          </a:solidFill>
          <a:ln w="28575">
            <a:solidFill>
              <a:srgbClr val="00B050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4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cs typeface="Gill Sans"/>
            </a:endParaRPr>
          </a:p>
        </p:txBody>
      </p:sp>
      <p:sp>
        <p:nvSpPr>
          <p:cNvPr id="19" name="Rectangle">
            <a:extLst>
              <a:ext uri="{FF2B5EF4-FFF2-40B4-BE49-F238E27FC236}">
                <a16:creationId xmlns:a16="http://schemas.microsoft.com/office/drawing/2014/main" id="{6997674D-AF46-D44F-9A8A-27BA44E0D0F6}"/>
              </a:ext>
            </a:extLst>
          </p:cNvPr>
          <p:cNvSpPr/>
          <p:nvPr/>
        </p:nvSpPr>
        <p:spPr>
          <a:xfrm>
            <a:off x="2168643" y="3327488"/>
            <a:ext cx="6959146" cy="960311"/>
          </a:xfrm>
          <a:prstGeom prst="rect">
            <a:avLst/>
          </a:prstGeom>
          <a:solidFill>
            <a:srgbClr val="92D050">
              <a:alpha val="18431"/>
            </a:srgbClr>
          </a:solidFill>
          <a:ln w="28575">
            <a:solidFill>
              <a:srgbClr val="00B050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4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cs typeface="Gill Sans"/>
            </a:endParaRPr>
          </a:p>
        </p:txBody>
      </p:sp>
      <p:sp>
        <p:nvSpPr>
          <p:cNvPr id="20" name="Rectangle">
            <a:extLst>
              <a:ext uri="{FF2B5EF4-FFF2-40B4-BE49-F238E27FC236}">
                <a16:creationId xmlns:a16="http://schemas.microsoft.com/office/drawing/2014/main" id="{6130D8CB-C8EE-904F-B085-D071A5F57AB5}"/>
              </a:ext>
            </a:extLst>
          </p:cNvPr>
          <p:cNvSpPr/>
          <p:nvPr/>
        </p:nvSpPr>
        <p:spPr>
          <a:xfrm>
            <a:off x="2189346" y="2731148"/>
            <a:ext cx="6959146" cy="552830"/>
          </a:xfrm>
          <a:prstGeom prst="rect">
            <a:avLst/>
          </a:prstGeom>
          <a:solidFill>
            <a:srgbClr val="FF0000">
              <a:alpha val="18431"/>
            </a:srgbClr>
          </a:solidFill>
          <a:ln w="28575">
            <a:solidFill>
              <a:srgbClr val="C00000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4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299324037"/>
      </p:ext>
    </p:extLst>
  </p:cSld>
  <p:clrMapOvr>
    <a:masterClrMapping/>
  </p:clrMapOvr>
  <p:transition spd="med"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Unknown Attribute"/>
          <p:cNvSpPr txBox="1"/>
          <p:nvPr/>
        </p:nvSpPr>
        <p:spPr>
          <a:xfrm>
            <a:off x="4785289" y="201305"/>
            <a:ext cx="3878049" cy="6873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800">
                <a:solidFill>
                  <a:srgbClr val="021CA1"/>
                </a:solidFill>
                <a:latin typeface="+mj-lt"/>
                <a:ea typeface="+mj-ea"/>
                <a:cs typeface="+mj-cs"/>
                <a:sym typeface="Times New Roman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800" b="0" i="0" u="none" strike="noStrike" kern="1200" cap="none" spc="0" normalizeH="0" baseline="0" noProof="0">
                <a:ln>
                  <a:noFill/>
                </a:ln>
                <a:solidFill>
                  <a:srgbClr val="021CA1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t>Unknown Attribute</a:t>
            </a:r>
          </a:p>
        </p:txBody>
      </p:sp>
      <p:sp>
        <p:nvSpPr>
          <p:cNvPr id="372" name="Text"/>
          <p:cNvSpPr/>
          <p:nvPr/>
        </p:nvSpPr>
        <p:spPr>
          <a:xfrm>
            <a:off x="2467496" y="5072646"/>
            <a:ext cx="65" cy="256480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cs typeface="Gill Sans"/>
            </a:endParaRPr>
          </a:p>
        </p:txBody>
      </p:sp>
      <p:pic>
        <p:nvPicPr>
          <p:cNvPr id="373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7354" y="853262"/>
            <a:ext cx="6663130" cy="5692968"/>
          </a:xfrm>
          <a:prstGeom prst="rect">
            <a:avLst/>
          </a:prstGeom>
          <a:ln w="12700">
            <a:miter lim="400000"/>
          </a:ln>
        </p:spPr>
      </p:pic>
      <p:sp>
        <p:nvSpPr>
          <p:cNvPr id="374" name="Rectangle"/>
          <p:cNvSpPr/>
          <p:nvPr/>
        </p:nvSpPr>
        <p:spPr>
          <a:xfrm>
            <a:off x="5100166" y="2398367"/>
            <a:ext cx="1086706" cy="28519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4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cs typeface="Gill Sans"/>
            </a:endParaRPr>
          </a:p>
        </p:txBody>
      </p:sp>
      <p:sp>
        <p:nvSpPr>
          <p:cNvPr id="375" name="Rectangle"/>
          <p:cNvSpPr/>
          <p:nvPr/>
        </p:nvSpPr>
        <p:spPr>
          <a:xfrm>
            <a:off x="6700882" y="4625700"/>
            <a:ext cx="1086706" cy="2852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4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cs typeface="Gill Sans"/>
            </a:endParaRPr>
          </a:p>
        </p:txBody>
      </p:sp>
      <p:sp>
        <p:nvSpPr>
          <p:cNvPr id="376" name="Rectangle"/>
          <p:cNvSpPr/>
          <p:nvPr/>
        </p:nvSpPr>
        <p:spPr>
          <a:xfrm>
            <a:off x="3706389" y="5571109"/>
            <a:ext cx="1086706" cy="2852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4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cs typeface="Gill Sans"/>
            </a:endParaRPr>
          </a:p>
        </p:txBody>
      </p:sp>
      <p:sp>
        <p:nvSpPr>
          <p:cNvPr id="377" name="Rectangle"/>
          <p:cNvSpPr/>
          <p:nvPr/>
        </p:nvSpPr>
        <p:spPr>
          <a:xfrm>
            <a:off x="5100166" y="5583809"/>
            <a:ext cx="1086706" cy="2852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4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cs typeface="Gill Sans"/>
            </a:endParaRPr>
          </a:p>
        </p:txBody>
      </p:sp>
      <p:sp>
        <p:nvSpPr>
          <p:cNvPr id="378" name="Rectangle"/>
          <p:cNvSpPr/>
          <p:nvPr/>
        </p:nvSpPr>
        <p:spPr>
          <a:xfrm>
            <a:off x="2189346" y="2366174"/>
            <a:ext cx="6959146" cy="349585"/>
          </a:xfrm>
          <a:prstGeom prst="rect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4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cs typeface="Gill Sans"/>
            </a:endParaRPr>
          </a:p>
        </p:txBody>
      </p:sp>
      <p:sp>
        <p:nvSpPr>
          <p:cNvPr id="379" name="#High=5…"/>
          <p:cNvSpPr txBox="1"/>
          <p:nvPr/>
        </p:nvSpPr>
        <p:spPr>
          <a:xfrm>
            <a:off x="9123422" y="3557299"/>
            <a:ext cx="1474763" cy="718145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/>
            </a:pPr>
            <a:r>
              <a:rPr kumimoji="0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cs typeface="Gill Sans"/>
              </a:rPr>
              <a:t>#High=5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/>
            </a:pPr>
            <a:r>
              <a:rPr kumimoji="0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cs typeface="Gill Sans"/>
              </a:rPr>
              <a:t>#Normal = 7</a:t>
            </a:r>
          </a:p>
        </p:txBody>
      </p:sp>
      <p:sp>
        <p:nvSpPr>
          <p:cNvPr id="380" name="Normal"/>
          <p:cNvSpPr txBox="1"/>
          <p:nvPr/>
        </p:nvSpPr>
        <p:spPr>
          <a:xfrm>
            <a:off x="5022180" y="2395968"/>
            <a:ext cx="1102866" cy="410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 b="1">
                <a:solidFill>
                  <a:schemeClr val="accent5">
                    <a:lumOff val="-29866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1" i="0" u="none" strike="noStrike" kern="1200" cap="none" spc="0" normalizeH="0" baseline="0" noProof="0">
                <a:ln>
                  <a:noFill/>
                </a:ln>
                <a:solidFill>
                  <a:srgbClr val="FF644E">
                    <a:lumOff val="-29866"/>
                  </a:srgbClr>
                </a:solidFill>
                <a:effectLst/>
                <a:uLnTx/>
                <a:uFillTx/>
                <a:latin typeface="Gill Sans"/>
                <a:cs typeface="Gill Sans"/>
              </a:rPr>
              <a:t>Normal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E213294-6668-3D4E-BAD1-2D613DA8A4C1}"/>
              </a:ext>
            </a:extLst>
          </p:cNvPr>
          <p:cNvSpPr txBox="1">
            <a:spLocks/>
          </p:cNvSpPr>
          <p:nvPr/>
        </p:nvSpPr>
        <p:spPr>
          <a:xfrm>
            <a:off x="233680" y="73003"/>
            <a:ext cx="11724640" cy="915988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Unknown Attribute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4198158-5460-3847-B0F1-CA76AEE6DA0A}"/>
              </a:ext>
            </a:extLst>
          </p:cNvPr>
          <p:cNvCxnSpPr/>
          <p:nvPr/>
        </p:nvCxnSpPr>
        <p:spPr>
          <a:xfrm>
            <a:off x="325568" y="931244"/>
            <a:ext cx="11722608" cy="0"/>
          </a:xfrm>
          <a:prstGeom prst="line">
            <a:avLst/>
          </a:prstGeom>
          <a:ln w="31750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6066467"/>
      </p:ext>
    </p:extLst>
  </p:cSld>
  <p:clrMapOvr>
    <a:masterClrMapping/>
  </p:clrMapOvr>
  <p:transition spd="med"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Unknown Attribute"/>
          <p:cNvSpPr txBox="1"/>
          <p:nvPr/>
        </p:nvSpPr>
        <p:spPr>
          <a:xfrm>
            <a:off x="4785289" y="201305"/>
            <a:ext cx="3878049" cy="6873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800">
                <a:solidFill>
                  <a:srgbClr val="021CA1"/>
                </a:solidFill>
                <a:latin typeface="+mj-lt"/>
                <a:ea typeface="+mj-ea"/>
                <a:cs typeface="+mj-cs"/>
                <a:sym typeface="Times New Roman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800" b="0" i="0" u="none" strike="noStrike" kern="1200" cap="none" spc="0" normalizeH="0" baseline="0" noProof="0">
                <a:ln>
                  <a:noFill/>
                </a:ln>
                <a:solidFill>
                  <a:srgbClr val="021CA1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t>Unknown Attribute</a:t>
            </a:r>
          </a:p>
        </p:txBody>
      </p:sp>
      <p:sp>
        <p:nvSpPr>
          <p:cNvPr id="383" name="Text"/>
          <p:cNvSpPr/>
          <p:nvPr/>
        </p:nvSpPr>
        <p:spPr>
          <a:xfrm>
            <a:off x="2467496" y="5072646"/>
            <a:ext cx="65" cy="256480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cs typeface="Gill Sans"/>
            </a:endParaRPr>
          </a:p>
        </p:txBody>
      </p:sp>
      <p:pic>
        <p:nvPicPr>
          <p:cNvPr id="38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7354" y="853262"/>
            <a:ext cx="6663130" cy="5692968"/>
          </a:xfrm>
          <a:prstGeom prst="rect">
            <a:avLst/>
          </a:prstGeom>
          <a:ln w="12700">
            <a:miter lim="400000"/>
          </a:ln>
        </p:spPr>
      </p:pic>
      <p:sp>
        <p:nvSpPr>
          <p:cNvPr id="385" name="Rectangle"/>
          <p:cNvSpPr/>
          <p:nvPr/>
        </p:nvSpPr>
        <p:spPr>
          <a:xfrm>
            <a:off x="5100166" y="2398367"/>
            <a:ext cx="1086706" cy="28519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4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cs typeface="Gill Sans"/>
            </a:endParaRPr>
          </a:p>
        </p:txBody>
      </p:sp>
      <p:sp>
        <p:nvSpPr>
          <p:cNvPr id="386" name="Rectangle"/>
          <p:cNvSpPr/>
          <p:nvPr/>
        </p:nvSpPr>
        <p:spPr>
          <a:xfrm>
            <a:off x="6700882" y="4625700"/>
            <a:ext cx="1086706" cy="2852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4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cs typeface="Gill Sans"/>
            </a:endParaRPr>
          </a:p>
        </p:txBody>
      </p:sp>
      <p:sp>
        <p:nvSpPr>
          <p:cNvPr id="387" name="Rectangle"/>
          <p:cNvSpPr/>
          <p:nvPr/>
        </p:nvSpPr>
        <p:spPr>
          <a:xfrm>
            <a:off x="3706389" y="5571109"/>
            <a:ext cx="1086706" cy="2852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4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cs typeface="Gill Sans"/>
            </a:endParaRPr>
          </a:p>
        </p:txBody>
      </p:sp>
      <p:sp>
        <p:nvSpPr>
          <p:cNvPr id="388" name="Rectangle"/>
          <p:cNvSpPr/>
          <p:nvPr/>
        </p:nvSpPr>
        <p:spPr>
          <a:xfrm>
            <a:off x="5100166" y="5583809"/>
            <a:ext cx="1086706" cy="2852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4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cs typeface="Gill Sans"/>
            </a:endParaRPr>
          </a:p>
        </p:txBody>
      </p:sp>
      <p:sp>
        <p:nvSpPr>
          <p:cNvPr id="389" name="Rectangle"/>
          <p:cNvSpPr/>
          <p:nvPr/>
        </p:nvSpPr>
        <p:spPr>
          <a:xfrm>
            <a:off x="2163946" y="2392922"/>
            <a:ext cx="6959146" cy="349585"/>
          </a:xfrm>
          <a:prstGeom prst="rect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4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cs typeface="Gill Sans"/>
            </a:endParaRPr>
          </a:p>
        </p:txBody>
      </p:sp>
      <p:sp>
        <p:nvSpPr>
          <p:cNvPr id="394" name="For PlayGlolf=No…"/>
          <p:cNvSpPr txBox="1"/>
          <p:nvPr/>
        </p:nvSpPr>
        <p:spPr>
          <a:xfrm>
            <a:off x="9631960" y="3494033"/>
            <a:ext cx="1472198" cy="795089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500"/>
            </a:pPr>
            <a:r>
              <a:rPr kumimoji="0" sz="15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cs typeface="Gill Sans"/>
              </a:rPr>
              <a:t>For PlayGlolf=No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500"/>
            </a:pPr>
            <a:r>
              <a:rPr kumimoji="0" sz="15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cs typeface="Gill Sans"/>
              </a:rPr>
              <a:t>#High=3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500"/>
            </a:pPr>
            <a:r>
              <a:rPr kumimoji="0" sz="15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cs typeface="Gill Sans"/>
              </a:rPr>
              <a:t>#Normal = 1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6A41AF4-C351-E646-AF29-BEB43F53B5FD}"/>
              </a:ext>
            </a:extLst>
          </p:cNvPr>
          <p:cNvSpPr txBox="1">
            <a:spLocks/>
          </p:cNvSpPr>
          <p:nvPr/>
        </p:nvSpPr>
        <p:spPr>
          <a:xfrm>
            <a:off x="233680" y="73003"/>
            <a:ext cx="11724640" cy="915988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Unknown Attribute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881AFD3-5319-B247-8CF7-5CD73A840C42}"/>
              </a:ext>
            </a:extLst>
          </p:cNvPr>
          <p:cNvCxnSpPr/>
          <p:nvPr/>
        </p:nvCxnSpPr>
        <p:spPr>
          <a:xfrm>
            <a:off x="325568" y="931244"/>
            <a:ext cx="11722608" cy="0"/>
          </a:xfrm>
          <a:prstGeom prst="line">
            <a:avLst/>
          </a:prstGeom>
          <a:ln w="31750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">
            <a:extLst>
              <a:ext uri="{FF2B5EF4-FFF2-40B4-BE49-F238E27FC236}">
                <a16:creationId xmlns:a16="http://schemas.microsoft.com/office/drawing/2014/main" id="{295B50A5-1816-9D44-9AA0-92032ECCFEFA}"/>
              </a:ext>
            </a:extLst>
          </p:cNvPr>
          <p:cNvSpPr/>
          <p:nvPr/>
        </p:nvSpPr>
        <p:spPr>
          <a:xfrm>
            <a:off x="2163946" y="4289122"/>
            <a:ext cx="6959146" cy="311314"/>
          </a:xfrm>
          <a:prstGeom prst="rect">
            <a:avLst/>
          </a:prstGeom>
          <a:solidFill>
            <a:srgbClr val="FF0000">
              <a:alpha val="18431"/>
            </a:srgbClr>
          </a:solidFill>
          <a:ln w="28575">
            <a:solidFill>
              <a:srgbClr val="C00000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4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cs typeface="Gill Sans"/>
            </a:endParaRPr>
          </a:p>
        </p:txBody>
      </p:sp>
      <p:sp>
        <p:nvSpPr>
          <p:cNvPr id="18" name="Rectangle">
            <a:extLst>
              <a:ext uri="{FF2B5EF4-FFF2-40B4-BE49-F238E27FC236}">
                <a16:creationId xmlns:a16="http://schemas.microsoft.com/office/drawing/2014/main" id="{782F10E7-DA1A-FD40-9CDA-FAF9E9FAA8C7}"/>
              </a:ext>
            </a:extLst>
          </p:cNvPr>
          <p:cNvSpPr/>
          <p:nvPr/>
        </p:nvSpPr>
        <p:spPr>
          <a:xfrm>
            <a:off x="2168643" y="3663279"/>
            <a:ext cx="6959146" cy="285200"/>
          </a:xfrm>
          <a:prstGeom prst="rect">
            <a:avLst/>
          </a:prstGeom>
          <a:solidFill>
            <a:srgbClr val="92D050">
              <a:alpha val="18431"/>
            </a:srgbClr>
          </a:solidFill>
          <a:ln w="28575">
            <a:solidFill>
              <a:srgbClr val="00B050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4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cs typeface="Gill Sans"/>
            </a:endParaRPr>
          </a:p>
        </p:txBody>
      </p:sp>
      <p:sp>
        <p:nvSpPr>
          <p:cNvPr id="20" name="Rectangle">
            <a:extLst>
              <a:ext uri="{FF2B5EF4-FFF2-40B4-BE49-F238E27FC236}">
                <a16:creationId xmlns:a16="http://schemas.microsoft.com/office/drawing/2014/main" id="{424B5D97-5867-B942-BD76-B71D21625035}"/>
              </a:ext>
            </a:extLst>
          </p:cNvPr>
          <p:cNvSpPr/>
          <p:nvPr/>
        </p:nvSpPr>
        <p:spPr>
          <a:xfrm>
            <a:off x="2189346" y="2056344"/>
            <a:ext cx="6959146" cy="311314"/>
          </a:xfrm>
          <a:prstGeom prst="rect">
            <a:avLst/>
          </a:prstGeom>
          <a:solidFill>
            <a:srgbClr val="FF0000">
              <a:alpha val="18431"/>
            </a:srgbClr>
          </a:solidFill>
          <a:ln w="28575">
            <a:solidFill>
              <a:srgbClr val="C00000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4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cs typeface="Gill Sans"/>
            </a:endParaRPr>
          </a:p>
        </p:txBody>
      </p:sp>
      <p:sp>
        <p:nvSpPr>
          <p:cNvPr id="21" name="Rectangle">
            <a:extLst>
              <a:ext uri="{FF2B5EF4-FFF2-40B4-BE49-F238E27FC236}">
                <a16:creationId xmlns:a16="http://schemas.microsoft.com/office/drawing/2014/main" id="{09FB86AA-8EE5-8848-8149-2060DBB09D99}"/>
              </a:ext>
            </a:extLst>
          </p:cNvPr>
          <p:cNvSpPr/>
          <p:nvPr/>
        </p:nvSpPr>
        <p:spPr>
          <a:xfrm>
            <a:off x="2189346" y="6209652"/>
            <a:ext cx="6959146" cy="311314"/>
          </a:xfrm>
          <a:prstGeom prst="rect">
            <a:avLst/>
          </a:prstGeom>
          <a:solidFill>
            <a:srgbClr val="FF0000">
              <a:alpha val="18431"/>
            </a:srgbClr>
          </a:solidFill>
          <a:ln w="28575">
            <a:solidFill>
              <a:srgbClr val="C00000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4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063211104"/>
      </p:ext>
    </p:extLst>
  </p:cSld>
  <p:clrMapOvr>
    <a:masterClrMapping/>
  </p:clrMapOvr>
  <p:transition spd="med"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Unknown Attribute"/>
          <p:cNvSpPr txBox="1"/>
          <p:nvPr/>
        </p:nvSpPr>
        <p:spPr>
          <a:xfrm>
            <a:off x="4785289" y="201305"/>
            <a:ext cx="3878049" cy="6873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800">
                <a:solidFill>
                  <a:srgbClr val="021CA1"/>
                </a:solidFill>
                <a:latin typeface="+mj-lt"/>
                <a:ea typeface="+mj-ea"/>
                <a:cs typeface="+mj-cs"/>
                <a:sym typeface="Times New Roman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800" b="0" i="0" u="none" strike="noStrike" kern="1200" cap="none" spc="0" normalizeH="0" baseline="0" noProof="0">
                <a:ln>
                  <a:noFill/>
                </a:ln>
                <a:solidFill>
                  <a:srgbClr val="021CA1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t>Unknown Attribute</a:t>
            </a:r>
          </a:p>
        </p:txBody>
      </p:sp>
      <p:sp>
        <p:nvSpPr>
          <p:cNvPr id="397" name="Text"/>
          <p:cNvSpPr/>
          <p:nvPr/>
        </p:nvSpPr>
        <p:spPr>
          <a:xfrm>
            <a:off x="2467496" y="5072646"/>
            <a:ext cx="65" cy="256480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cs typeface="Gill Sans"/>
            </a:endParaRPr>
          </a:p>
        </p:txBody>
      </p:sp>
      <p:pic>
        <p:nvPicPr>
          <p:cNvPr id="39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7354" y="853262"/>
            <a:ext cx="6663130" cy="5692968"/>
          </a:xfrm>
          <a:prstGeom prst="rect">
            <a:avLst/>
          </a:prstGeom>
          <a:ln w="12700">
            <a:miter lim="400000"/>
          </a:ln>
        </p:spPr>
      </p:pic>
      <p:sp>
        <p:nvSpPr>
          <p:cNvPr id="399" name="Rectangle"/>
          <p:cNvSpPr/>
          <p:nvPr/>
        </p:nvSpPr>
        <p:spPr>
          <a:xfrm>
            <a:off x="5100166" y="2398367"/>
            <a:ext cx="1086706" cy="28519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4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cs typeface="Gill Sans"/>
            </a:endParaRPr>
          </a:p>
        </p:txBody>
      </p:sp>
      <p:sp>
        <p:nvSpPr>
          <p:cNvPr id="400" name="Rectangle"/>
          <p:cNvSpPr/>
          <p:nvPr/>
        </p:nvSpPr>
        <p:spPr>
          <a:xfrm>
            <a:off x="6700882" y="4625700"/>
            <a:ext cx="1086706" cy="2852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4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cs typeface="Gill Sans"/>
            </a:endParaRPr>
          </a:p>
        </p:txBody>
      </p:sp>
      <p:sp>
        <p:nvSpPr>
          <p:cNvPr id="401" name="Rectangle"/>
          <p:cNvSpPr/>
          <p:nvPr/>
        </p:nvSpPr>
        <p:spPr>
          <a:xfrm>
            <a:off x="3706389" y="5571109"/>
            <a:ext cx="1086706" cy="2852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4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cs typeface="Gill Sans"/>
            </a:endParaRPr>
          </a:p>
        </p:txBody>
      </p:sp>
      <p:sp>
        <p:nvSpPr>
          <p:cNvPr id="402" name="Rectangle"/>
          <p:cNvSpPr/>
          <p:nvPr/>
        </p:nvSpPr>
        <p:spPr>
          <a:xfrm>
            <a:off x="5100166" y="5583809"/>
            <a:ext cx="1086706" cy="2852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4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cs typeface="Gill Sans"/>
            </a:endParaRPr>
          </a:p>
        </p:txBody>
      </p:sp>
      <p:sp>
        <p:nvSpPr>
          <p:cNvPr id="403" name="Rectangle"/>
          <p:cNvSpPr/>
          <p:nvPr/>
        </p:nvSpPr>
        <p:spPr>
          <a:xfrm>
            <a:off x="2061817" y="2391588"/>
            <a:ext cx="6959146" cy="349585"/>
          </a:xfrm>
          <a:prstGeom prst="rect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4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cs typeface="Gill Sans"/>
            </a:endParaRPr>
          </a:p>
        </p:txBody>
      </p:sp>
      <p:sp>
        <p:nvSpPr>
          <p:cNvPr id="408" name="For PlayGlolf=No…"/>
          <p:cNvSpPr txBox="1"/>
          <p:nvPr/>
        </p:nvSpPr>
        <p:spPr>
          <a:xfrm>
            <a:off x="9126134" y="3518827"/>
            <a:ext cx="1472198" cy="795089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500"/>
            </a:pPr>
            <a:r>
              <a:rPr kumimoji="0" sz="15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cs typeface="Gill Sans"/>
              </a:rPr>
              <a:t>For PlayGlolf=No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500"/>
            </a:pPr>
            <a:r>
              <a:rPr kumimoji="0" sz="15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cs typeface="Gill Sans"/>
              </a:rPr>
              <a:t>#High=3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500"/>
            </a:pPr>
            <a:r>
              <a:rPr kumimoji="0" sz="15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cs typeface="Gill Sans"/>
              </a:rPr>
              <a:t>#Normal = 1</a:t>
            </a:r>
          </a:p>
        </p:txBody>
      </p:sp>
      <p:sp>
        <p:nvSpPr>
          <p:cNvPr id="409" name="High"/>
          <p:cNvSpPr txBox="1"/>
          <p:nvPr/>
        </p:nvSpPr>
        <p:spPr>
          <a:xfrm>
            <a:off x="5282822" y="2370554"/>
            <a:ext cx="716543" cy="410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 b="1">
                <a:solidFill>
                  <a:schemeClr val="accent5">
                    <a:lumOff val="-29866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1" i="0" u="none" strike="noStrike" kern="1200" cap="none" spc="0" normalizeH="0" baseline="0" noProof="0">
                <a:ln>
                  <a:noFill/>
                </a:ln>
                <a:solidFill>
                  <a:srgbClr val="FF644E">
                    <a:lumOff val="-29866"/>
                  </a:srgbClr>
                </a:solidFill>
                <a:effectLst/>
                <a:uLnTx/>
                <a:uFillTx/>
                <a:latin typeface="Gill Sans"/>
                <a:cs typeface="Gill Sans"/>
              </a:rPr>
              <a:t>High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F53F03AF-257F-E84D-BC96-D1B099BC498A}"/>
              </a:ext>
            </a:extLst>
          </p:cNvPr>
          <p:cNvSpPr txBox="1">
            <a:spLocks/>
          </p:cNvSpPr>
          <p:nvPr/>
        </p:nvSpPr>
        <p:spPr>
          <a:xfrm>
            <a:off x="233680" y="73003"/>
            <a:ext cx="11724640" cy="915988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Unknown Attribute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9DF6E96-F481-0849-B635-3FE51311184A}"/>
              </a:ext>
            </a:extLst>
          </p:cNvPr>
          <p:cNvCxnSpPr/>
          <p:nvPr/>
        </p:nvCxnSpPr>
        <p:spPr>
          <a:xfrm>
            <a:off x="325568" y="931244"/>
            <a:ext cx="11722608" cy="0"/>
          </a:xfrm>
          <a:prstGeom prst="line">
            <a:avLst/>
          </a:prstGeom>
          <a:ln w="31750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8934927"/>
      </p:ext>
    </p:extLst>
  </p:cSld>
  <p:clrMapOvr>
    <a:masterClrMapping/>
  </p:clrMapOvr>
  <p:transition spd="med"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1" name="Image" descr="Image"/>
          <p:cNvPicPr>
            <a:picLocks noChangeAspect="1"/>
          </p:cNvPicPr>
          <p:nvPr/>
        </p:nvPicPr>
        <p:blipFill rotWithShape="1">
          <a:blip r:embed="rId2"/>
          <a:srcRect l="12467" t="24368" r="11250" b="36393"/>
          <a:stretch/>
        </p:blipFill>
        <p:spPr>
          <a:xfrm>
            <a:off x="1729862" y="1841938"/>
            <a:ext cx="8732275" cy="3174123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E5A665E8-7CA0-D54C-AFBF-ACDE25A393E4}"/>
              </a:ext>
            </a:extLst>
          </p:cNvPr>
          <p:cNvSpPr txBox="1">
            <a:spLocks/>
          </p:cNvSpPr>
          <p:nvPr/>
        </p:nvSpPr>
        <p:spPr>
          <a:xfrm>
            <a:off x="233680" y="232029"/>
            <a:ext cx="11724640" cy="915988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Unknown Attribute Values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FB2A604-D565-1D47-B17B-5E597EEF5208}"/>
              </a:ext>
            </a:extLst>
          </p:cNvPr>
          <p:cNvCxnSpPr/>
          <p:nvPr/>
        </p:nvCxnSpPr>
        <p:spPr>
          <a:xfrm>
            <a:off x="315965" y="1219479"/>
            <a:ext cx="11722608" cy="0"/>
          </a:xfrm>
          <a:prstGeom prst="line">
            <a:avLst/>
          </a:prstGeom>
          <a:ln w="31750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5425236"/>
      </p:ext>
    </p:extLst>
  </p:cSld>
  <p:clrMapOvr>
    <a:masterClrMapping/>
  </p:clrMapOvr>
  <p:transition spd="med"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8FAE5B-9CB5-0C47-BD57-EA4A69656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A96AAF-38A3-DC4B-97BD-2E6A9DF2F4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Split the data in 2 parts</a:t>
            </a:r>
          </a:p>
          <a:p>
            <a:pPr lvl="1"/>
            <a:r>
              <a:rPr lang="en-US" dirty="0"/>
              <a:t>Train</a:t>
            </a:r>
          </a:p>
          <a:p>
            <a:pPr lvl="2"/>
            <a:r>
              <a:rPr lang="en-US" dirty="0"/>
              <a:t>To train the model</a:t>
            </a:r>
          </a:p>
          <a:p>
            <a:pPr lvl="1"/>
            <a:r>
              <a:rPr lang="en-US" dirty="0"/>
              <a:t>Test</a:t>
            </a:r>
          </a:p>
          <a:p>
            <a:pPr lvl="2"/>
            <a:r>
              <a:rPr lang="en-US" dirty="0"/>
              <a:t>To evaluate the performance</a:t>
            </a:r>
          </a:p>
          <a:p>
            <a:pPr lvl="3"/>
            <a:r>
              <a:rPr lang="en-US" dirty="0"/>
              <a:t>How many of the test data prediction is correct</a:t>
            </a:r>
          </a:p>
        </p:txBody>
      </p:sp>
    </p:spTree>
    <p:extLst>
      <p:ext uri="{BB962C8B-B14F-4D97-AF65-F5344CB8AC3E}">
        <p14:creationId xmlns:p14="http://schemas.microsoft.com/office/powerpoint/2010/main" val="315097227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Classification vs. regression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Classification</a:t>
            </a:r>
          </a:p>
          <a:p>
            <a:pPr lvl="1"/>
            <a:r>
              <a:rPr lang="en-US" altLang="en-US" dirty="0"/>
              <a:t>Supervised learning</a:t>
            </a:r>
          </a:p>
          <a:p>
            <a:pPr lvl="1"/>
            <a:r>
              <a:rPr lang="en-US" altLang="en-US" dirty="0"/>
              <a:t>Form: Data point → Desired category (integer number index)</a:t>
            </a:r>
          </a:p>
          <a:p>
            <a:pPr lvl="1"/>
            <a:r>
              <a:rPr lang="en-US" altLang="en-US" dirty="0"/>
              <a:t>Ex: 1: Cat, 2: Dog, 3: Horse, ……, 1000: Car</a:t>
            </a:r>
          </a:p>
          <a:p>
            <a:pPr marL="457200" lvl="1" indent="0">
              <a:buNone/>
            </a:pPr>
            <a:endParaRPr lang="en-US" altLang="en-US" dirty="0"/>
          </a:p>
          <a:p>
            <a:r>
              <a:rPr lang="en-US" altLang="en-US" dirty="0"/>
              <a:t>Regression (curve Fitting)</a:t>
            </a:r>
          </a:p>
          <a:p>
            <a:pPr lvl="1"/>
            <a:r>
              <a:rPr lang="en-US" altLang="en-US" dirty="0"/>
              <a:t>Supervised learning</a:t>
            </a:r>
          </a:p>
          <a:p>
            <a:pPr lvl="1"/>
            <a:r>
              <a:rPr lang="en-US" altLang="en-US" dirty="0"/>
              <a:t>Form: Data point → Desired real number (e.g., price, chance, etc.)</a:t>
            </a:r>
          </a:p>
          <a:p>
            <a:pPr lvl="1"/>
            <a:endParaRPr lang="en-US" altLang="en-US" dirty="0"/>
          </a:p>
          <a:p>
            <a:pPr lvl="1"/>
            <a:endParaRPr lang="en-US" alt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32CF806-5491-4FA6-8E25-35CF016F432C}"/>
              </a:ext>
            </a:extLst>
          </p:cNvPr>
          <p:cNvSpPr/>
          <p:nvPr/>
        </p:nvSpPr>
        <p:spPr>
          <a:xfrm>
            <a:off x="1825381" y="5381248"/>
            <a:ext cx="8114016" cy="954107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-US" altLang="en-US" sz="2800" dirty="0">
                <a:solidFill>
                  <a:schemeClr val="bg1"/>
                </a:solidFill>
              </a:rPr>
              <a:t>Machine learning: capture </a:t>
            </a:r>
            <a:r>
              <a:rPr lang="en-US" altLang="en-US" sz="2800" dirty="0">
                <a:solidFill>
                  <a:srgbClr val="FFFF00"/>
                </a:solidFill>
              </a:rPr>
              <a:t>patterns</a:t>
            </a:r>
            <a:r>
              <a:rPr lang="en-US" altLang="en-US" sz="2800" dirty="0">
                <a:solidFill>
                  <a:schemeClr val="bg1"/>
                </a:solidFill>
              </a:rPr>
              <a:t> from </a:t>
            </a:r>
            <a:r>
              <a:rPr lang="en-US" altLang="en-US" sz="2800" dirty="0">
                <a:solidFill>
                  <a:srgbClr val="FFFF00"/>
                </a:solidFill>
              </a:rPr>
              <a:t>training data </a:t>
            </a:r>
          </a:p>
          <a:p>
            <a:r>
              <a:rPr lang="en-US" altLang="en-US" sz="2800" dirty="0">
                <a:solidFill>
                  <a:schemeClr val="bg1"/>
                </a:solidFill>
              </a:rPr>
              <a:t>that can be </a:t>
            </a:r>
            <a:r>
              <a:rPr lang="en-US" altLang="en-US" sz="2800" dirty="0">
                <a:solidFill>
                  <a:srgbClr val="FFFF00"/>
                </a:solidFill>
              </a:rPr>
              <a:t>generalized to future data </a:t>
            </a:r>
          </a:p>
        </p:txBody>
      </p:sp>
    </p:spTree>
    <p:extLst>
      <p:ext uri="{BB962C8B-B14F-4D97-AF65-F5344CB8AC3E}">
        <p14:creationId xmlns:p14="http://schemas.microsoft.com/office/powerpoint/2010/main" val="3744455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2118</TotalTime>
  <Words>7771</Words>
  <Application>Microsoft Macintosh PowerPoint</Application>
  <PresentationFormat>Widescreen</PresentationFormat>
  <Paragraphs>1481</Paragraphs>
  <Slides>122</Slides>
  <Notes>11</Notes>
  <HiddenSlides>0</HiddenSlides>
  <MMClips>0</MMClips>
  <ScaleCrop>false</ScaleCrop>
  <HeadingPairs>
    <vt:vector size="8" baseType="variant">
      <vt:variant>
        <vt:lpstr>Fonts Used</vt:lpstr>
      </vt:variant>
      <vt:variant>
        <vt:i4>15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122</vt:i4>
      </vt:variant>
    </vt:vector>
  </HeadingPairs>
  <TitlesOfParts>
    <vt:vector size="139" baseType="lpstr">
      <vt:lpstr>Arial</vt:lpstr>
      <vt:lpstr>Bodoni SvtyTwo ITC TT-BookIta</vt:lpstr>
      <vt:lpstr>Calibri</vt:lpstr>
      <vt:lpstr>Calibri (Body)</vt:lpstr>
      <vt:lpstr>Calibri Light</vt:lpstr>
      <vt:lpstr>Cambria Math</vt:lpstr>
      <vt:lpstr>Courier New</vt:lpstr>
      <vt:lpstr>Euclid Symbol</vt:lpstr>
      <vt:lpstr>Gill Sans</vt:lpstr>
      <vt:lpstr>Helvetica</vt:lpstr>
      <vt:lpstr>Symbol</vt:lpstr>
      <vt:lpstr>Times New Roman</vt:lpstr>
      <vt:lpstr>Times Roman</vt:lpstr>
      <vt:lpstr>Verdana</vt:lpstr>
      <vt:lpstr>Wingdings</vt:lpstr>
      <vt:lpstr>Office Theme</vt:lpstr>
      <vt:lpstr>Equation</vt:lpstr>
      <vt:lpstr>CSE 3521:  Introduction to Artificial Intelligence </vt:lpstr>
      <vt:lpstr>Exam Format</vt:lpstr>
      <vt:lpstr>PEAS</vt:lpstr>
      <vt:lpstr>PEAS</vt:lpstr>
      <vt:lpstr>Peas: Examples</vt:lpstr>
      <vt:lpstr>Rational Agent</vt:lpstr>
      <vt:lpstr>What makes an AI agent</vt:lpstr>
      <vt:lpstr>What is a rational AI agent?</vt:lpstr>
      <vt:lpstr>Kinds of Environments</vt:lpstr>
      <vt:lpstr>Examples</vt:lpstr>
      <vt:lpstr>Search</vt:lpstr>
      <vt:lpstr>Search</vt:lpstr>
      <vt:lpstr>Search Problems</vt:lpstr>
      <vt:lpstr>Depth-First Search</vt:lpstr>
      <vt:lpstr>Breadth-First Search</vt:lpstr>
      <vt:lpstr>Iterative Deepening Search</vt:lpstr>
      <vt:lpstr>Uniform Cost Search (USC)</vt:lpstr>
      <vt:lpstr>Search Heuristics</vt:lpstr>
      <vt:lpstr>Greedy Search</vt:lpstr>
      <vt:lpstr>Greedy Search</vt:lpstr>
      <vt:lpstr>A* Search</vt:lpstr>
      <vt:lpstr>A* is a Combination of UCS and Greedy</vt:lpstr>
      <vt:lpstr>Propositional Logic</vt:lpstr>
      <vt:lpstr>Logic</vt:lpstr>
      <vt:lpstr>Logical Agent</vt:lpstr>
      <vt:lpstr>Knowledge Representation</vt:lpstr>
      <vt:lpstr>The Language of Arithmetic</vt:lpstr>
      <vt:lpstr>Inference</vt:lpstr>
      <vt:lpstr>Propositional Logic: Syntax</vt:lpstr>
      <vt:lpstr>Propositional Logic: Syntax</vt:lpstr>
      <vt:lpstr>Propositional Logic: Semantics</vt:lpstr>
      <vt:lpstr>Propositional Inference: Enumeration Method</vt:lpstr>
      <vt:lpstr>Example</vt:lpstr>
      <vt:lpstr>Inference Rules for Prop. Logic</vt:lpstr>
      <vt:lpstr>Inference Rules for Prop. Logic</vt:lpstr>
      <vt:lpstr>Inference Rules for Prop. Logic</vt:lpstr>
      <vt:lpstr>Inference Rules for Prop. Logic</vt:lpstr>
      <vt:lpstr>Inference Rules for Prop. Logic</vt:lpstr>
      <vt:lpstr>Inference Rules for Prop. Logic</vt:lpstr>
      <vt:lpstr>Inference Rules for Prop. Logic</vt:lpstr>
      <vt:lpstr>First Order Logic</vt:lpstr>
      <vt:lpstr>First-Order Logic</vt:lpstr>
      <vt:lpstr>Syntax of FOL: Basic Elements</vt:lpstr>
      <vt:lpstr>Atomic Sentences</vt:lpstr>
      <vt:lpstr>Complex Sentences</vt:lpstr>
      <vt:lpstr>Quantifiers</vt:lpstr>
      <vt:lpstr>Universal Qualification</vt:lpstr>
      <vt:lpstr>Existential Quantification</vt:lpstr>
      <vt:lpstr>Properties of Quantifiers</vt:lpstr>
      <vt:lpstr>Properties of Quantifiers</vt:lpstr>
      <vt:lpstr>Universal Quantifiers</vt:lpstr>
      <vt:lpstr>How to do inference in FOPC</vt:lpstr>
      <vt:lpstr>Reduction to Propositional Inference</vt:lpstr>
      <vt:lpstr>Reduction to Propositional Inference (con’t)</vt:lpstr>
      <vt:lpstr>Reduction to Propositional Inference (con’t)</vt:lpstr>
      <vt:lpstr>Reduction to Propositional Inference (con’t)</vt:lpstr>
      <vt:lpstr>Reduction to Propositional Inference (con’t)</vt:lpstr>
      <vt:lpstr>Reduction to Propositional Inference (con’t)</vt:lpstr>
      <vt:lpstr>Reduction to Propositional Inference (con’t)</vt:lpstr>
      <vt:lpstr>Forward and Backward Chaining</vt:lpstr>
      <vt:lpstr>Forward Chaining</vt:lpstr>
      <vt:lpstr>Forward Chaining Example</vt:lpstr>
      <vt:lpstr>Backward Chaining</vt:lpstr>
      <vt:lpstr>Backward Chaining Example</vt:lpstr>
      <vt:lpstr>Backward Chaining Example</vt:lpstr>
      <vt:lpstr>Backward Chaining Example</vt:lpstr>
      <vt:lpstr>Backward Chaining Example</vt:lpstr>
      <vt:lpstr>Backward Chaining Example</vt:lpstr>
      <vt:lpstr>Backward Chaining Example</vt:lpstr>
      <vt:lpstr>Backward Chaining Example</vt:lpstr>
      <vt:lpstr>Resolution</vt:lpstr>
      <vt:lpstr>Resolution Example</vt:lpstr>
      <vt:lpstr>Resolution Example</vt:lpstr>
      <vt:lpstr>Resolution Example</vt:lpstr>
      <vt:lpstr>Resolution Example</vt:lpstr>
      <vt:lpstr>Resolution Example</vt:lpstr>
      <vt:lpstr>Resolution Example</vt:lpstr>
      <vt:lpstr>Resolution Example</vt:lpstr>
      <vt:lpstr>Decision Tree</vt:lpstr>
      <vt:lpstr>PowerPoint Presentation</vt:lpstr>
      <vt:lpstr>Decision Tree Equations</vt:lpstr>
      <vt:lpstr>Simple Training Dataset</vt:lpstr>
      <vt:lpstr>Simple Training Dataset</vt:lpstr>
      <vt:lpstr>Simple Training Dataset</vt:lpstr>
      <vt:lpstr>Simple Training Dataset</vt:lpstr>
      <vt:lpstr>Simple Training Dataset</vt:lpstr>
      <vt:lpstr>Simple Training Dataset</vt:lpstr>
      <vt:lpstr>Simple Training Dataset</vt:lpstr>
      <vt:lpstr>Simple Training Dataset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Supervised Learning</vt:lpstr>
      <vt:lpstr>Classification vs. regression</vt:lpstr>
      <vt:lpstr>Classification vs. regression: training data</vt:lpstr>
      <vt:lpstr>Classification vs. regression: find patterns</vt:lpstr>
      <vt:lpstr>Cross validation</vt:lpstr>
      <vt:lpstr>Bag of Words</vt:lpstr>
      <vt:lpstr>Bag of Words (BOW)</vt:lpstr>
      <vt:lpstr>Bag of Words (BOW)</vt:lpstr>
      <vt:lpstr>Bag of Words (BOW)</vt:lpstr>
      <vt:lpstr>Naïve Bayes</vt:lpstr>
      <vt:lpstr>Bayes Rules</vt:lpstr>
      <vt:lpstr>Bayes Rules</vt:lpstr>
      <vt:lpstr>Classification Definition</vt:lpstr>
      <vt:lpstr>Bayes Rule Applied to Documents </vt:lpstr>
      <vt:lpstr>Bayes Rule Applied to Documents </vt:lpstr>
      <vt:lpstr>Naïve Bayes Classifier</vt:lpstr>
      <vt:lpstr>Naïve Bayes Classifier</vt:lpstr>
      <vt:lpstr>Naïve Bayes Classifier: Independence Assumption</vt:lpstr>
      <vt:lpstr>Learning: Naïve Bayes Classifier</vt:lpstr>
      <vt:lpstr>Learning: Naïve Bayes Parameter Estimation</vt:lpstr>
      <vt:lpstr>Learning: Naïve Bayes Parameter Estimation</vt:lpstr>
      <vt:lpstr>Smoothing: Naïve Bayes Parameter Estimation</vt:lpstr>
      <vt:lpstr>Laplace Smoothing: Naïve Bayes Parameter Estimation</vt:lpstr>
      <vt:lpstr>Naïve Bayes Parameter Learning: Step </vt:lpstr>
      <vt:lpstr>Naïve Bayes Evaluation: Step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Binte Jafar, Jeniya T.</dc:creator>
  <cp:lastModifiedBy>Tabassum, Jeniya T.</cp:lastModifiedBy>
  <cp:revision>314</cp:revision>
  <cp:lastPrinted>2021-03-03T16:25:27Z</cp:lastPrinted>
  <dcterms:created xsi:type="dcterms:W3CDTF">2020-06-25T19:45:53Z</dcterms:created>
  <dcterms:modified xsi:type="dcterms:W3CDTF">2021-03-03T21:02:40Z</dcterms:modified>
</cp:coreProperties>
</file>